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vml" ContentType="application/vnd.openxmlformats-officedocument.vmlDrawing"/>
  <Default Extension="wmv" ContentType="video/x-ms-wm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4065" r:id="rId2"/>
    <p:sldMasterId id="2147484085" r:id="rId3"/>
  </p:sldMasterIdLst>
  <p:notesMasterIdLst>
    <p:notesMasterId r:id="rId48"/>
  </p:notesMasterIdLst>
  <p:handoutMasterIdLst>
    <p:handoutMasterId r:id="rId49"/>
  </p:handoutMasterIdLst>
  <p:sldIdLst>
    <p:sldId id="609" r:id="rId4"/>
    <p:sldId id="606" r:id="rId5"/>
    <p:sldId id="711" r:id="rId6"/>
    <p:sldId id="644" r:id="rId7"/>
    <p:sldId id="645" r:id="rId8"/>
    <p:sldId id="669" r:id="rId9"/>
    <p:sldId id="670" r:id="rId10"/>
    <p:sldId id="661" r:id="rId11"/>
    <p:sldId id="660" r:id="rId12"/>
    <p:sldId id="617" r:id="rId13"/>
    <p:sldId id="608" r:id="rId14"/>
    <p:sldId id="658" r:id="rId15"/>
    <p:sldId id="671" r:id="rId16"/>
    <p:sldId id="665" r:id="rId17"/>
    <p:sldId id="666" r:id="rId18"/>
    <p:sldId id="672" r:id="rId19"/>
    <p:sldId id="716" r:id="rId20"/>
    <p:sldId id="428" r:id="rId21"/>
    <p:sldId id="389" r:id="rId22"/>
    <p:sldId id="391" r:id="rId23"/>
    <p:sldId id="431" r:id="rId24"/>
    <p:sldId id="712" r:id="rId25"/>
    <p:sldId id="376" r:id="rId26"/>
    <p:sldId id="605" r:id="rId27"/>
    <p:sldId id="717" r:id="rId28"/>
    <p:sldId id="566" r:id="rId29"/>
    <p:sldId id="684" r:id="rId30"/>
    <p:sldId id="718" r:id="rId31"/>
    <p:sldId id="638" r:id="rId32"/>
    <p:sldId id="719" r:id="rId33"/>
    <p:sldId id="633" r:id="rId34"/>
    <p:sldId id="715" r:id="rId35"/>
    <p:sldId id="639" r:id="rId36"/>
    <p:sldId id="641" r:id="rId37"/>
    <p:sldId id="662" r:id="rId38"/>
    <p:sldId id="567" r:id="rId39"/>
    <p:sldId id="642" r:id="rId40"/>
    <p:sldId id="643" r:id="rId41"/>
    <p:sldId id="654" r:id="rId42"/>
    <p:sldId id="655" r:id="rId43"/>
    <p:sldId id="656" r:id="rId44"/>
    <p:sldId id="710" r:id="rId45"/>
    <p:sldId id="708" r:id="rId46"/>
    <p:sldId id="709" r:id="rId47"/>
  </p:sldIdLst>
  <p:sldSz cx="9144000" cy="6858000" type="screen4x3"/>
  <p:notesSz cx="6797675" cy="9926638"/>
  <p:defaultTextStyle>
    <a:defPPr>
      <a:defRPr lang="ko-KR"/>
    </a:defPPr>
    <a:lvl1pPr algn="ctr" rtl="0" fontAlgn="base" latinLnBrk="1">
      <a:lnSpc>
        <a:spcPct val="140000"/>
      </a:lnSpc>
      <a:spcBef>
        <a:spcPct val="50000"/>
      </a:spcBef>
      <a:spcAft>
        <a:spcPct val="0"/>
      </a:spcAft>
      <a:defRPr kumimoji="1" sz="2000" b="1" kern="1200">
        <a:solidFill>
          <a:schemeClr val="bg1"/>
        </a:solidFill>
        <a:latin typeface="Arial" charset="0"/>
        <a:ea typeface="굴림" charset="-127"/>
        <a:cs typeface="+mn-cs"/>
      </a:defRPr>
    </a:lvl1pPr>
    <a:lvl2pPr marL="457200" algn="ctr" rtl="0" fontAlgn="base" latinLnBrk="1">
      <a:lnSpc>
        <a:spcPct val="140000"/>
      </a:lnSpc>
      <a:spcBef>
        <a:spcPct val="50000"/>
      </a:spcBef>
      <a:spcAft>
        <a:spcPct val="0"/>
      </a:spcAft>
      <a:defRPr kumimoji="1" sz="2000" b="1" kern="1200">
        <a:solidFill>
          <a:schemeClr val="bg1"/>
        </a:solidFill>
        <a:latin typeface="Arial" charset="0"/>
        <a:ea typeface="굴림" charset="-127"/>
        <a:cs typeface="+mn-cs"/>
      </a:defRPr>
    </a:lvl2pPr>
    <a:lvl3pPr marL="914400" algn="ctr" rtl="0" fontAlgn="base" latinLnBrk="1">
      <a:lnSpc>
        <a:spcPct val="140000"/>
      </a:lnSpc>
      <a:spcBef>
        <a:spcPct val="50000"/>
      </a:spcBef>
      <a:spcAft>
        <a:spcPct val="0"/>
      </a:spcAft>
      <a:defRPr kumimoji="1" sz="2000" b="1" kern="1200">
        <a:solidFill>
          <a:schemeClr val="bg1"/>
        </a:solidFill>
        <a:latin typeface="Arial" charset="0"/>
        <a:ea typeface="굴림" charset="-127"/>
        <a:cs typeface="+mn-cs"/>
      </a:defRPr>
    </a:lvl3pPr>
    <a:lvl4pPr marL="1371600" algn="ctr" rtl="0" fontAlgn="base" latinLnBrk="1">
      <a:lnSpc>
        <a:spcPct val="140000"/>
      </a:lnSpc>
      <a:spcBef>
        <a:spcPct val="50000"/>
      </a:spcBef>
      <a:spcAft>
        <a:spcPct val="0"/>
      </a:spcAft>
      <a:defRPr kumimoji="1" sz="2000" b="1" kern="1200">
        <a:solidFill>
          <a:schemeClr val="bg1"/>
        </a:solidFill>
        <a:latin typeface="Arial" charset="0"/>
        <a:ea typeface="굴림" charset="-127"/>
        <a:cs typeface="+mn-cs"/>
      </a:defRPr>
    </a:lvl4pPr>
    <a:lvl5pPr marL="1828800" algn="ctr" rtl="0" fontAlgn="base" latinLnBrk="1">
      <a:lnSpc>
        <a:spcPct val="140000"/>
      </a:lnSpc>
      <a:spcBef>
        <a:spcPct val="50000"/>
      </a:spcBef>
      <a:spcAft>
        <a:spcPct val="0"/>
      </a:spcAft>
      <a:defRPr kumimoji="1" sz="2000" b="1" kern="1200">
        <a:solidFill>
          <a:schemeClr val="bg1"/>
        </a:solidFill>
        <a:latin typeface="Arial" charset="0"/>
        <a:ea typeface="굴림" charset="-127"/>
        <a:cs typeface="+mn-cs"/>
      </a:defRPr>
    </a:lvl5pPr>
    <a:lvl6pPr marL="2286000" algn="l" defTabSz="914400" rtl="0" eaLnBrk="1" latinLnBrk="1" hangingPunct="1">
      <a:defRPr kumimoji="1" sz="2000" b="1" kern="1200">
        <a:solidFill>
          <a:schemeClr val="bg1"/>
        </a:solidFill>
        <a:latin typeface="Arial" charset="0"/>
        <a:ea typeface="굴림" charset="-127"/>
        <a:cs typeface="+mn-cs"/>
      </a:defRPr>
    </a:lvl6pPr>
    <a:lvl7pPr marL="2743200" algn="l" defTabSz="914400" rtl="0" eaLnBrk="1" latinLnBrk="1" hangingPunct="1">
      <a:defRPr kumimoji="1" sz="2000" b="1" kern="1200">
        <a:solidFill>
          <a:schemeClr val="bg1"/>
        </a:solidFill>
        <a:latin typeface="Arial" charset="0"/>
        <a:ea typeface="굴림" charset="-127"/>
        <a:cs typeface="+mn-cs"/>
      </a:defRPr>
    </a:lvl7pPr>
    <a:lvl8pPr marL="3200400" algn="l" defTabSz="914400" rtl="0" eaLnBrk="1" latinLnBrk="1" hangingPunct="1">
      <a:defRPr kumimoji="1" sz="2000" b="1" kern="1200">
        <a:solidFill>
          <a:schemeClr val="bg1"/>
        </a:solidFill>
        <a:latin typeface="Arial" charset="0"/>
        <a:ea typeface="굴림" charset="-127"/>
        <a:cs typeface="+mn-cs"/>
      </a:defRPr>
    </a:lvl8pPr>
    <a:lvl9pPr marL="3657600" algn="l" defTabSz="914400" rtl="0" eaLnBrk="1" latinLnBrk="1" hangingPunct="1">
      <a:defRPr kumimoji="1" sz="2000" b="1" kern="1200">
        <a:solidFill>
          <a:schemeClr val="bg1"/>
        </a:solidFill>
        <a:latin typeface="Arial" charset="0"/>
        <a:ea typeface="굴림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63">
          <p15:clr>
            <a:srgbClr val="A4A3A4"/>
          </p15:clr>
        </p15:guide>
        <p15:guide id="2" pos="29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44A"/>
    <a:srgbClr val="FF3300"/>
    <a:srgbClr val="00FFFF"/>
    <a:srgbClr val="0000FF"/>
    <a:srgbClr val="FF0066"/>
    <a:srgbClr val="000066"/>
    <a:srgbClr val="FFFF99"/>
    <a:srgbClr val="FFCC00"/>
    <a:srgbClr val="CA9EBD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6" autoAdjust="0"/>
    <p:restoredTop sz="94660"/>
  </p:normalViewPr>
  <p:slideViewPr>
    <p:cSldViewPr>
      <p:cViewPr varScale="1">
        <p:scale>
          <a:sx n="115" d="100"/>
          <a:sy n="115" d="100"/>
        </p:scale>
        <p:origin x="1248" y="102"/>
      </p:cViewPr>
      <p:guideLst>
        <p:guide orient="horz" pos="663"/>
        <p:guide pos="290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presProps" Target="pres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5.xml"/><Relationship Id="rId51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png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image" Target="../media/image57.png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61.emf"/><Relationship Id="rId2" Type="http://schemas.openxmlformats.org/officeDocument/2006/relationships/image" Target="../media/image60.emf"/><Relationship Id="rId1" Type="http://schemas.openxmlformats.org/officeDocument/2006/relationships/image" Target="../media/image59.emf"/><Relationship Id="rId5" Type="http://schemas.openxmlformats.org/officeDocument/2006/relationships/image" Target="../media/image63.emf"/><Relationship Id="rId4" Type="http://schemas.openxmlformats.org/officeDocument/2006/relationships/image" Target="../media/image6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60" cy="496332"/>
          </a:xfrm>
          <a:prstGeom prst="rect">
            <a:avLst/>
          </a:prstGeom>
        </p:spPr>
        <p:txBody>
          <a:bodyPr vert="horz" lIns="91312" tIns="45656" rIns="91312" bIns="45656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60" cy="496332"/>
          </a:xfrm>
          <a:prstGeom prst="rect">
            <a:avLst/>
          </a:prstGeom>
        </p:spPr>
        <p:txBody>
          <a:bodyPr vert="horz" lIns="91312" tIns="45656" rIns="91312" bIns="45656" rtlCol="0"/>
          <a:lstStyle>
            <a:lvl1pPr algn="r">
              <a:defRPr sz="1200"/>
            </a:lvl1pPr>
          </a:lstStyle>
          <a:p>
            <a:fld id="{9CE1C6F2-766A-4927-9D05-5F0AE369643C}" type="datetime1">
              <a:rPr lang="ko-KR" altLang="en-US" smtClean="0"/>
              <a:t>2019-04-16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9428584"/>
            <a:ext cx="2945660" cy="496332"/>
          </a:xfrm>
          <a:prstGeom prst="rect">
            <a:avLst/>
          </a:prstGeom>
        </p:spPr>
        <p:txBody>
          <a:bodyPr vert="horz" lIns="91312" tIns="45656" rIns="91312" bIns="45656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4" y="9428584"/>
            <a:ext cx="2945660" cy="496332"/>
          </a:xfrm>
          <a:prstGeom prst="rect">
            <a:avLst/>
          </a:prstGeom>
        </p:spPr>
        <p:txBody>
          <a:bodyPr vert="horz" lIns="91312" tIns="45656" rIns="91312" bIns="45656" rtlCol="0" anchor="b"/>
          <a:lstStyle>
            <a:lvl1pPr algn="r">
              <a:defRPr sz="1200"/>
            </a:lvl1pPr>
          </a:lstStyle>
          <a:p>
            <a:fld id="{1BE8A2C6-76CA-4C7E-8356-1CA23E6A3B7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07346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60" cy="496332"/>
          </a:xfrm>
          <a:prstGeom prst="rect">
            <a:avLst/>
          </a:prstGeom>
        </p:spPr>
        <p:txBody>
          <a:bodyPr vert="horz" lIns="91312" tIns="45656" rIns="91312" bIns="45656" rtlCol="0"/>
          <a:lstStyle>
            <a:lvl1pPr algn="l">
              <a:defRPr sz="1200">
                <a:latin typeface="Arial" charset="0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60" cy="496332"/>
          </a:xfrm>
          <a:prstGeom prst="rect">
            <a:avLst/>
          </a:prstGeom>
        </p:spPr>
        <p:txBody>
          <a:bodyPr vert="horz" lIns="91312" tIns="45656" rIns="91312" bIns="45656" rtlCol="0"/>
          <a:lstStyle>
            <a:lvl1pPr algn="r">
              <a:defRPr sz="1200">
                <a:latin typeface="Arial" charset="0"/>
                <a:ea typeface="굴림" pitchFamily="50" charset="-127"/>
              </a:defRPr>
            </a:lvl1pPr>
          </a:lstStyle>
          <a:p>
            <a:pPr>
              <a:defRPr/>
            </a:pPr>
            <a:fld id="{5337BECC-96D4-492A-BF3D-BCE71A749D3E}" type="datetime1">
              <a:rPr lang="ko-KR" altLang="en-US" smtClean="0"/>
              <a:t>2019-04-16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59350" cy="37195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12" tIns="45656" rIns="91312" bIns="45656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312" tIns="45656" rIns="91312" bIns="45656" rtlCol="0">
            <a:normAutofit/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60" cy="496332"/>
          </a:xfrm>
          <a:prstGeom prst="rect">
            <a:avLst/>
          </a:prstGeom>
        </p:spPr>
        <p:txBody>
          <a:bodyPr vert="horz" lIns="91312" tIns="45656" rIns="91312" bIns="45656" rtlCol="0" anchor="b"/>
          <a:lstStyle>
            <a:lvl1pPr algn="l">
              <a:defRPr sz="1200">
                <a:latin typeface="Arial" charset="0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60" cy="496332"/>
          </a:xfrm>
          <a:prstGeom prst="rect">
            <a:avLst/>
          </a:prstGeom>
        </p:spPr>
        <p:txBody>
          <a:bodyPr vert="horz" lIns="91312" tIns="45656" rIns="91312" bIns="45656" rtlCol="0" anchor="b"/>
          <a:lstStyle>
            <a:lvl1pPr algn="r">
              <a:defRPr sz="1200">
                <a:latin typeface="Arial" charset="0"/>
                <a:ea typeface="굴림" pitchFamily="50" charset="-127"/>
              </a:defRPr>
            </a:lvl1pPr>
          </a:lstStyle>
          <a:p>
            <a:pPr>
              <a:defRPr/>
            </a:pPr>
            <a:fld id="{92F1733E-3A6C-4574-9A95-1C74175CAB3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701168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  <p:sp>
        <p:nvSpPr>
          <p:cNvPr id="4301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AA402CD-210D-45F5-A964-C7283979103A}" type="slidenum">
              <a:rPr lang="ko-KR" altLang="en-US" smtClean="0">
                <a:solidFill>
                  <a:prstClr val="black"/>
                </a:solidFill>
              </a:rPr>
              <a:pPr/>
              <a:t>12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6535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891896-CFDC-4B32-A0E2-EB0770648430}" type="slidenum">
              <a:rPr lang="en-US" altLang="ko-KR" smtClean="0"/>
              <a:pPr>
                <a:defRPr/>
              </a:pPr>
              <a:t>19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64149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891896-CFDC-4B32-A0E2-EB0770648430}" type="slidenum">
              <a:rPr lang="en-US" altLang="ko-KR" smtClean="0"/>
              <a:pPr>
                <a:defRPr/>
              </a:pPr>
              <a:t>20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971661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891896-CFDC-4B32-A0E2-EB0770648430}" type="slidenum">
              <a:rPr lang="en-US" altLang="ko-KR" smtClean="0"/>
              <a:pPr>
                <a:defRPr/>
              </a:pPr>
              <a:t>21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8427569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6042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B3FBC3D-58A1-4C84-B686-3832D42793EE}" type="slidenum">
              <a:rPr lang="en-US" altLang="ko-KR" smtClean="0">
                <a:ea typeface="굴림" charset="-127"/>
              </a:rPr>
              <a:pPr/>
              <a:t>26</a:t>
            </a:fld>
            <a:endParaRPr lang="en-US" altLang="ko-KR"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061173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1C3877C9-0D7A-494C-80D4-3E509A08CC09}" type="datetime1">
              <a:rPr lang="ko-KR" altLang="en-US" smtClean="0"/>
              <a:t>2019-04-16</a:t>
            </a:fld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5272FD8-1A6A-4141-A873-AEF2D3519F2F}" type="slidenum">
              <a:rPr lang="ko-KR" altLang="en-US" smtClean="0"/>
              <a:pPr>
                <a:defRPr/>
              </a:pPr>
              <a:t>32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314948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  <p:sp>
        <p:nvSpPr>
          <p:cNvPr id="6246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A736B15-EB35-4770-BFEE-97E615DE1198}" type="slidenum">
              <a:rPr lang="ko-KR" altLang="en-US" smtClean="0">
                <a:ea typeface="굴림" charset="-127"/>
              </a:rPr>
              <a:pPr/>
              <a:t>36</a:t>
            </a:fld>
            <a:endParaRPr lang="ko-KR" altLang="en-US"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902844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2F1733E-3A6C-4574-9A95-1C74175CAB31}" type="slidenum">
              <a:rPr lang="ko-KR" altLang="en-US" smtClean="0"/>
              <a:pPr>
                <a:defRPr/>
              </a:pPr>
              <a:t>39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18801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DBC700-9C8A-47A7-A4AF-D3CDF1042CE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626252-8799-4EB5-8C4D-F2BF0A208DF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C79F77-3C66-4964-95BF-3E7BDF8B83B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EEF3E7-D628-42A0-A5D4-B8C6276A8A9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8C35DB-8266-492F-BAA0-F3686F6AE34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77A444-07CA-433C-AF7A-B4E0C01F9C7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740781-26D0-4DE9-A988-0E557DD5C5D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EC22DD-2AE2-4E8D-AF56-A8144E91DB6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3BBD06-BF69-4C66-857E-F378C2D1EE8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9DF2FE-110E-4775-9DCD-F5DA491DD74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B121DE-3ACA-4539-BF12-0EFAE3473D8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D3CE90-7839-481E-A8A5-B98916833D3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94142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74306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73276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58838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88456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80057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90614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endParaRPr lang="ko-KR" altLang="en-US" sz="1800" b="0">
              <a:solidFill>
                <a:prstClr val="black"/>
              </a:solidFill>
            </a:endParaRPr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endParaRPr lang="ko-KR" altLang="en-US" sz="1800" b="0">
              <a:solidFill>
                <a:prstClr val="black"/>
              </a:solidFill>
            </a:endParaRPr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fld id="{5E030DBC-F04A-4CBD-95A8-59CFFE4048F3}" type="slidenum">
              <a:rPr lang="ko-KR" altLang="en-US" sz="1800" b="0" smtClean="0">
                <a:solidFill>
                  <a:prstClr val="black"/>
                </a:solidFill>
              </a:rPr>
              <a:pPr algn="l">
                <a:lnSpc>
                  <a:spcPct val="100000"/>
                </a:lnSpc>
                <a:spcBef>
                  <a:spcPct val="0"/>
                </a:spcBef>
                <a:defRPr/>
              </a:pPr>
              <a:t>‹#›</a:t>
            </a:fld>
            <a:endParaRPr lang="ko-KR" altLang="en-US" sz="1800" b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63427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endParaRPr lang="ko-KR" altLang="en-US" sz="1800" b="0">
              <a:solidFill>
                <a:prstClr val="black"/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endParaRPr lang="ko-KR" altLang="en-US" sz="1800" b="0">
              <a:solidFill>
                <a:prstClr val="black"/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fld id="{441BCA2E-F65A-4CFF-8784-0CA741E21860}" type="slidenum">
              <a:rPr lang="ko-KR" altLang="en-US" sz="1800" b="0" smtClean="0">
                <a:solidFill>
                  <a:prstClr val="black"/>
                </a:solidFill>
              </a:rPr>
              <a:pPr algn="l">
                <a:lnSpc>
                  <a:spcPct val="100000"/>
                </a:lnSpc>
                <a:spcBef>
                  <a:spcPct val="0"/>
                </a:spcBef>
                <a:defRPr/>
              </a:pPr>
              <a:t>‹#›</a:t>
            </a:fld>
            <a:endParaRPr lang="ko-KR" altLang="en-US" sz="1800" b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88354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endParaRPr lang="ko-KR" altLang="en-US" sz="1800" b="0">
              <a:solidFill>
                <a:prstClr val="black"/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endParaRPr lang="ko-KR" altLang="en-US" sz="1800" b="0">
              <a:solidFill>
                <a:prstClr val="black"/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fld id="{163FB5FA-48C9-477E-9F3C-B614857FCC65}" type="slidenum">
              <a:rPr lang="ko-KR" altLang="en-US" sz="1800" b="0" smtClean="0">
                <a:solidFill>
                  <a:prstClr val="black"/>
                </a:solidFill>
              </a:rPr>
              <a:pPr algn="l">
                <a:lnSpc>
                  <a:spcPct val="100000"/>
                </a:lnSpc>
                <a:spcBef>
                  <a:spcPct val="0"/>
                </a:spcBef>
                <a:defRPr/>
              </a:pPr>
              <a:t>‹#›</a:t>
            </a:fld>
            <a:endParaRPr lang="ko-KR" altLang="en-US" sz="1800" b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86140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endParaRPr lang="ko-KR" altLang="en-US" sz="1800" b="0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endParaRPr lang="ko-KR" altLang="en-US" sz="1800" b="0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fld id="{B7D3A96F-AF84-4A8E-A323-0D0E61C0C5DD}" type="slidenum">
              <a:rPr lang="ko-KR" altLang="en-US" sz="1800" b="0" smtClean="0">
                <a:solidFill>
                  <a:prstClr val="black"/>
                </a:solidFill>
              </a:rPr>
              <a:pPr algn="l">
                <a:lnSpc>
                  <a:spcPct val="100000"/>
                </a:lnSpc>
                <a:spcBef>
                  <a:spcPct val="0"/>
                </a:spcBef>
                <a:defRPr/>
              </a:pPr>
              <a:t>‹#›</a:t>
            </a:fld>
            <a:endParaRPr lang="ko-KR" altLang="en-US" sz="1800" b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3861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endParaRPr lang="ko-KR" altLang="en-US" sz="1800" b="0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endParaRPr lang="ko-KR" altLang="en-US" sz="1800" b="0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fld id="{971673CA-6DD2-429A-A2D2-08E291050BA1}" type="slidenum">
              <a:rPr lang="ko-KR" altLang="en-US" sz="1800" b="0" smtClean="0">
                <a:solidFill>
                  <a:prstClr val="black"/>
                </a:solidFill>
              </a:rPr>
              <a:pPr algn="l">
                <a:lnSpc>
                  <a:spcPct val="100000"/>
                </a:lnSpc>
                <a:spcBef>
                  <a:spcPct val="0"/>
                </a:spcBef>
                <a:defRPr/>
              </a:pPr>
              <a:t>‹#›</a:t>
            </a:fld>
            <a:endParaRPr lang="ko-KR" altLang="en-US" sz="1800" b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2030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56096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488544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91592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096366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885081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881309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endParaRPr lang="en-US" altLang="ko-KR" sz="1800" b="0">
              <a:solidFill>
                <a:prstClr val="black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endParaRPr lang="en-US" altLang="ko-KR" sz="1800" b="0">
              <a:solidFill>
                <a:prstClr val="black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fld id="{FED6F539-8D12-43AA-8DFE-2BC49783A6E0}" type="slidenum">
              <a:rPr lang="en-US" altLang="ko-KR" sz="1800" b="0">
                <a:solidFill>
                  <a:prstClr val="black"/>
                </a:solidFill>
                <a:latin typeface="굴림" pitchFamily="50" charset="-127"/>
                <a:ea typeface="굴림" pitchFamily="50" charset="-127"/>
              </a:rPr>
              <a:pPr algn="l">
                <a:lnSpc>
                  <a:spcPct val="100000"/>
                </a:lnSpc>
                <a:spcBef>
                  <a:spcPct val="0"/>
                </a:spcBef>
                <a:defRPr/>
              </a:pPr>
              <a:t>‹#›</a:t>
            </a:fld>
            <a:endParaRPr lang="en-US" altLang="ko-KR" sz="1800" b="0">
              <a:solidFill>
                <a:prstClr val="black"/>
              </a:solidFill>
              <a:latin typeface="굴림" pitchFamily="50" charset="-127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888903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endParaRPr lang="en-US" altLang="ko-KR" sz="1800" b="0">
              <a:solidFill>
                <a:srgbClr val="000000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endParaRPr lang="en-US" altLang="ko-KR" sz="1800" b="0">
              <a:solidFill>
                <a:srgbClr val="000000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fld id="{B24A4F54-ECC3-44A2-B332-190172341664}" type="slidenum">
              <a:rPr lang="en-US" altLang="ko-KR" sz="1800" b="0">
                <a:solidFill>
                  <a:srgbClr val="000000"/>
                </a:solidFill>
                <a:latin typeface="굴림" pitchFamily="50" charset="-127"/>
                <a:ea typeface="굴림" pitchFamily="50" charset="-127"/>
              </a:rPr>
              <a:pPr algn="l">
                <a:lnSpc>
                  <a:spcPct val="100000"/>
                </a:lnSpc>
                <a:spcBef>
                  <a:spcPct val="0"/>
                </a:spcBef>
              </a:pPr>
              <a:t>‹#›</a:t>
            </a:fld>
            <a:endParaRPr lang="en-US" altLang="ko-KR" sz="1800" b="0">
              <a:solidFill>
                <a:srgbClr val="000000"/>
              </a:solidFill>
              <a:latin typeface="굴림" pitchFamily="50" charset="-127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0799170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3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686800" cy="634082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4000" b="1" spc="0">
                <a:gradFill flip="none" rotWithShape="1">
                  <a:gsLst>
                    <a:gs pos="0">
                      <a:srgbClr val="66FFFF">
                        <a:tint val="44500"/>
                        <a:satMod val="160000"/>
                      </a:srgbClr>
                    </a:gs>
                    <a:gs pos="100000">
                      <a:srgbClr val="66FFFF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Tahoma" pitchFamily="34" charset="0"/>
                <a:ea typeface="맑은 고딕" pitchFamily="50" charset="-127"/>
                <a:cs typeface="Tahoma" pitchFamily="34" charset="0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4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algn="l" eaLnBrk="1" latinLnBrk="1" hangingPunct="1">
              <a:lnSpc>
                <a:spcPct val="100000"/>
              </a:lnSpc>
              <a:spcBef>
                <a:spcPct val="0"/>
              </a:spcBef>
              <a:defRPr sz="1800">
                <a:solidFill>
                  <a:prstClr val="black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 b="0"/>
          </a:p>
        </p:txBody>
      </p:sp>
      <p:sp>
        <p:nvSpPr>
          <p:cNvPr id="5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algn="l" eaLnBrk="1" latinLnBrk="1" hangingPunct="1">
              <a:lnSpc>
                <a:spcPct val="100000"/>
              </a:lnSpc>
              <a:spcBef>
                <a:spcPct val="0"/>
              </a:spcBef>
              <a:defRPr sz="1800">
                <a:solidFill>
                  <a:prstClr val="black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 b="0"/>
          </a:p>
        </p:txBody>
      </p:sp>
      <p:sp>
        <p:nvSpPr>
          <p:cNvPr id="6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l" eaLnBrk="1" latinLnBrk="1" hangingPunct="1">
              <a:lnSpc>
                <a:spcPct val="100000"/>
              </a:lnSpc>
              <a:spcBef>
                <a:spcPct val="0"/>
              </a:spcBef>
              <a:defRPr sz="1800">
                <a:solidFill>
                  <a:prstClr val="black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291D32C3-7911-4E9D-8855-AAA1D78BC4D4}" type="slidenum">
              <a:rPr lang="ko-KR" altLang="en-US" b="0"/>
              <a:pPr>
                <a:defRPr/>
              </a:pPr>
              <a:t>‹#›</a:t>
            </a:fld>
            <a:endParaRPr lang="ko-KR" altLang="en-US" b="0"/>
          </a:p>
        </p:txBody>
      </p:sp>
    </p:spTree>
    <p:extLst>
      <p:ext uri="{BB962C8B-B14F-4D97-AF65-F5344CB8AC3E}">
        <p14:creationId xmlns:p14="http://schemas.microsoft.com/office/powerpoint/2010/main" val="40601560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08702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285600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532179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448005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503245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186613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endParaRPr lang="ko-KR" altLang="en-US" sz="1800" b="0">
              <a:solidFill>
                <a:prstClr val="black"/>
              </a:solidFill>
            </a:endParaRPr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endParaRPr lang="ko-KR" altLang="en-US" sz="1800" b="0">
              <a:solidFill>
                <a:prstClr val="black"/>
              </a:solidFill>
            </a:endParaRPr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fld id="{5E030DBC-F04A-4CBD-95A8-59CFFE4048F3}" type="slidenum">
              <a:rPr lang="ko-KR" altLang="en-US" sz="1800" b="0" smtClean="0">
                <a:solidFill>
                  <a:prstClr val="black"/>
                </a:solidFill>
              </a:rPr>
              <a:pPr algn="l">
                <a:lnSpc>
                  <a:spcPct val="100000"/>
                </a:lnSpc>
                <a:spcBef>
                  <a:spcPct val="0"/>
                </a:spcBef>
                <a:defRPr/>
              </a:pPr>
              <a:t>‹#›</a:t>
            </a:fld>
            <a:endParaRPr lang="ko-KR" altLang="en-US" sz="1800" b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443255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endParaRPr lang="ko-KR" altLang="en-US" sz="1800" b="0">
              <a:solidFill>
                <a:prstClr val="black"/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endParaRPr lang="ko-KR" altLang="en-US" sz="1800" b="0">
              <a:solidFill>
                <a:prstClr val="black"/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fld id="{441BCA2E-F65A-4CFF-8784-0CA741E21860}" type="slidenum">
              <a:rPr lang="ko-KR" altLang="en-US" sz="1800" b="0" smtClean="0">
                <a:solidFill>
                  <a:prstClr val="black"/>
                </a:solidFill>
              </a:rPr>
              <a:pPr algn="l">
                <a:lnSpc>
                  <a:spcPct val="100000"/>
                </a:lnSpc>
                <a:spcBef>
                  <a:spcPct val="0"/>
                </a:spcBef>
                <a:defRPr/>
              </a:pPr>
              <a:t>‹#›</a:t>
            </a:fld>
            <a:endParaRPr lang="ko-KR" altLang="en-US" sz="1800" b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985687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endParaRPr lang="ko-KR" altLang="en-US" sz="1800" b="0">
              <a:solidFill>
                <a:prstClr val="black"/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endParaRPr lang="ko-KR" altLang="en-US" sz="1800" b="0">
              <a:solidFill>
                <a:prstClr val="black"/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fld id="{163FB5FA-48C9-477E-9F3C-B614857FCC65}" type="slidenum">
              <a:rPr lang="ko-KR" altLang="en-US" sz="1800" b="0" smtClean="0">
                <a:solidFill>
                  <a:prstClr val="black"/>
                </a:solidFill>
              </a:rPr>
              <a:pPr algn="l">
                <a:lnSpc>
                  <a:spcPct val="100000"/>
                </a:lnSpc>
                <a:spcBef>
                  <a:spcPct val="0"/>
                </a:spcBef>
                <a:defRPr/>
              </a:pPr>
              <a:t>‹#›</a:t>
            </a:fld>
            <a:endParaRPr lang="ko-KR" altLang="en-US" sz="1800" b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61958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endParaRPr lang="ko-KR" altLang="en-US" sz="1800" b="0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endParaRPr lang="ko-KR" altLang="en-US" sz="1800" b="0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fld id="{B7D3A96F-AF84-4A8E-A323-0D0E61C0C5DD}" type="slidenum">
              <a:rPr lang="ko-KR" altLang="en-US" sz="1800" b="0" smtClean="0">
                <a:solidFill>
                  <a:prstClr val="black"/>
                </a:solidFill>
              </a:rPr>
              <a:pPr algn="l">
                <a:lnSpc>
                  <a:spcPct val="100000"/>
                </a:lnSpc>
                <a:spcBef>
                  <a:spcPct val="0"/>
                </a:spcBef>
                <a:defRPr/>
              </a:pPr>
              <a:t>‹#›</a:t>
            </a:fld>
            <a:endParaRPr lang="ko-KR" altLang="en-US" sz="1800" b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136912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endParaRPr lang="ko-KR" altLang="en-US" sz="1800" b="0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endParaRPr lang="ko-KR" altLang="en-US" sz="1800" b="0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fld id="{971673CA-6DD2-429A-A2D2-08E291050BA1}" type="slidenum">
              <a:rPr lang="ko-KR" altLang="en-US" sz="1800" b="0" smtClean="0">
                <a:solidFill>
                  <a:prstClr val="black"/>
                </a:solidFill>
              </a:rPr>
              <a:pPr algn="l">
                <a:lnSpc>
                  <a:spcPct val="100000"/>
                </a:lnSpc>
                <a:spcBef>
                  <a:spcPct val="0"/>
                </a:spcBef>
                <a:defRPr/>
              </a:pPr>
              <a:t>‹#›</a:t>
            </a:fld>
            <a:endParaRPr lang="ko-KR" altLang="en-US" sz="1800" b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928472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743310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194673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843716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186655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882138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118949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3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686800" cy="634082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4000" b="1" spc="0">
                <a:gradFill flip="none" rotWithShape="1">
                  <a:gsLst>
                    <a:gs pos="0">
                      <a:srgbClr val="66FFFF">
                        <a:tint val="44500"/>
                        <a:satMod val="160000"/>
                      </a:srgbClr>
                    </a:gs>
                    <a:gs pos="100000">
                      <a:srgbClr val="66FFFF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Tahoma" pitchFamily="34" charset="0"/>
                <a:ea typeface="맑은 고딕" pitchFamily="50" charset="-127"/>
                <a:cs typeface="Tahoma" pitchFamily="34" charset="0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endParaRPr lang="ko-KR" altLang="en-US" sz="1800" b="0">
              <a:solidFill>
                <a:prstClr val="black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endParaRPr lang="ko-KR" altLang="en-US" sz="1800" b="0">
              <a:solidFill>
                <a:prstClr val="black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fld id="{BBD9AD31-B236-4E13-9C74-CBD2FAE486E1}" type="slidenum">
              <a:rPr lang="ko-KR" altLang="en-US" sz="1800" b="0" smtClean="0">
                <a:solidFill>
                  <a:prstClr val="black"/>
                </a:solidFill>
                <a:latin typeface="굴림" pitchFamily="50" charset="-127"/>
                <a:ea typeface="굴림" pitchFamily="50" charset="-127"/>
              </a:rPr>
              <a:pPr algn="l">
                <a:lnSpc>
                  <a:spcPct val="100000"/>
                </a:lnSpc>
                <a:spcBef>
                  <a:spcPct val="0"/>
                </a:spcBef>
              </a:pPr>
              <a:t>‹#›</a:t>
            </a:fld>
            <a:endParaRPr lang="ko-KR" altLang="en-US" sz="1800" b="0">
              <a:solidFill>
                <a:prstClr val="black"/>
              </a:solidFill>
              <a:latin typeface="굴림" pitchFamily="50" charset="-127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4827173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99B5B95-223E-42B3-991A-A3EE7A545314}" type="datetimeFigureOut">
              <a:rPr kumimoji="1" lang="ko-KR" altLang="en-US">
                <a:latin typeface="굴림" pitchFamily="50" charset="-127"/>
                <a:ea typeface="굴림" pitchFamily="50" charset="-127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2019-04-16</a:t>
            </a:fld>
            <a:endParaRPr kumimoji="1" lang="ko-KR" altLang="en-US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38078AE-8C5F-4FBE-8338-3AAC0750C390}" type="slidenum">
              <a:rPr kumimoji="1" lang="ko-KR" altLang="en-US">
                <a:latin typeface="굴림" pitchFamily="50" charset="-127"/>
                <a:ea typeface="굴림" pitchFamily="50" charset="-127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ko-KR" altLang="en-US">
              <a:latin typeface="굴림" pitchFamily="50" charset="-127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67188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6.xml"/><Relationship Id="rId21" Type="http://schemas.openxmlformats.org/officeDocument/2006/relationships/image" Target="../media/image1.jpeg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20" Type="http://schemas.openxmlformats.org/officeDocument/2006/relationships/theme" Target="../theme/theme3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3.xml"/><Relationship Id="rId19" Type="http://schemas.openxmlformats.org/officeDocument/2006/relationships/slideLayout" Target="../slideLayouts/slideLayout52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defRPr sz="1400" b="0">
                <a:solidFill>
                  <a:schemeClr val="tx1"/>
                </a:solidFill>
                <a:latin typeface="+mn-lt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400" b="0">
                <a:solidFill>
                  <a:schemeClr val="tx1"/>
                </a:solidFill>
                <a:latin typeface="+mn-lt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400" b="0">
                <a:solidFill>
                  <a:schemeClr val="tx1"/>
                </a:solidFill>
                <a:latin typeface="+mn-lt"/>
                <a:ea typeface="굴림" pitchFamily="50" charset="-127"/>
              </a:defRPr>
            </a:lvl1pPr>
          </a:lstStyle>
          <a:p>
            <a:pPr>
              <a:defRPr/>
            </a:pPr>
            <a:fld id="{048E197E-3EEE-4CF5-ABC3-1439DD94F7C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1" r:id="rId1"/>
    <p:sldLayoutId id="2147484032" r:id="rId2"/>
    <p:sldLayoutId id="2147484033" r:id="rId3"/>
    <p:sldLayoutId id="2147484034" r:id="rId4"/>
    <p:sldLayoutId id="2147484035" r:id="rId5"/>
    <p:sldLayoutId id="2147484036" r:id="rId6"/>
    <p:sldLayoutId id="2147484037" r:id="rId7"/>
    <p:sldLayoutId id="2147484038" r:id="rId8"/>
    <p:sldLayoutId id="2147484039" r:id="rId9"/>
    <p:sldLayoutId id="2147484040" r:id="rId10"/>
    <p:sldLayoutId id="2147484041" r:id="rId11"/>
    <p:sldLayoutId id="2147484042" r:id="rId12"/>
    <p:sldLayoutId id="2147484107" r:id="rId13"/>
  </p:sldLayoutIdLst>
  <p:hf sldNum="0"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0576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6" r:id="rId1"/>
    <p:sldLayoutId id="2147484067" r:id="rId2"/>
    <p:sldLayoutId id="2147484068" r:id="rId3"/>
    <p:sldLayoutId id="2147484069" r:id="rId4"/>
    <p:sldLayoutId id="2147484070" r:id="rId5"/>
    <p:sldLayoutId id="2147484071" r:id="rId6"/>
    <p:sldLayoutId id="2147484072" r:id="rId7"/>
    <p:sldLayoutId id="2147484073" r:id="rId8"/>
    <p:sldLayoutId id="2147484074" r:id="rId9"/>
    <p:sldLayoutId id="2147484075" r:id="rId10"/>
    <p:sldLayoutId id="2147484076" r:id="rId11"/>
    <p:sldLayoutId id="2147484077" r:id="rId12"/>
    <p:sldLayoutId id="2147484078" r:id="rId13"/>
    <p:sldLayoutId id="2147484079" r:id="rId14"/>
    <p:sldLayoutId id="2147484080" r:id="rId15"/>
    <p:sldLayoutId id="2147484081" r:id="rId16"/>
    <p:sldLayoutId id="2147484082" r:id="rId17"/>
    <p:sldLayoutId id="2147484084" r:id="rId18"/>
    <p:sldLayoutId id="2147484131" r:id="rId19"/>
    <p:sldLayoutId id="2147484132" r:id="rId20"/>
  </p:sldLayoutIdLst>
  <p:hf sldNum="0" hdr="0" ftr="0" dt="0"/>
  <p:txStyles>
    <p:titleStyle>
      <a:lvl1pPr algn="ctr" rtl="0" eaLnBrk="1" fontAlgn="base" latinLnBrk="1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6035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6" r:id="rId1"/>
    <p:sldLayoutId id="2147484087" r:id="rId2"/>
    <p:sldLayoutId id="2147484088" r:id="rId3"/>
    <p:sldLayoutId id="2147484089" r:id="rId4"/>
    <p:sldLayoutId id="2147484090" r:id="rId5"/>
    <p:sldLayoutId id="2147484091" r:id="rId6"/>
    <p:sldLayoutId id="2147484092" r:id="rId7"/>
    <p:sldLayoutId id="2147484093" r:id="rId8"/>
    <p:sldLayoutId id="2147484094" r:id="rId9"/>
    <p:sldLayoutId id="2147484095" r:id="rId10"/>
    <p:sldLayoutId id="2147484096" r:id="rId11"/>
    <p:sldLayoutId id="2147484097" r:id="rId12"/>
    <p:sldLayoutId id="2147484098" r:id="rId13"/>
    <p:sldLayoutId id="2147484099" r:id="rId14"/>
    <p:sldLayoutId id="2147484100" r:id="rId15"/>
    <p:sldLayoutId id="2147484101" r:id="rId16"/>
    <p:sldLayoutId id="2147484102" r:id="rId17"/>
    <p:sldLayoutId id="2147484103" r:id="rId18"/>
    <p:sldLayoutId id="2147484133" r:id="rId19"/>
  </p:sldLayoutIdLst>
  <p:hf sldNum="0" hdr="0" ftr="0" dt="0"/>
  <p:txStyles>
    <p:titleStyle>
      <a:lvl1pPr algn="ctr" rtl="0" eaLnBrk="1" fontAlgn="base" latinLnBrk="1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0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8.png"/><Relationship Id="rId7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.png"/><Relationship Id="rId5" Type="http://schemas.openxmlformats.org/officeDocument/2006/relationships/image" Target="../media/image10.png"/><Relationship Id="rId10" Type="http://schemas.openxmlformats.org/officeDocument/2006/relationships/image" Target="../media/image14.png"/><Relationship Id="rId4" Type="http://schemas.openxmlformats.org/officeDocument/2006/relationships/image" Target="../media/image9.jpeg"/><Relationship Id="rId9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18.wmf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5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9.png"/><Relationship Id="rId4" Type="http://schemas.openxmlformats.org/officeDocument/2006/relationships/oleObject" Target="../embeddings/oleObject1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13" Type="http://schemas.openxmlformats.org/officeDocument/2006/relationships/image" Target="../media/image31.pn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12" Type="http://schemas.openxmlformats.org/officeDocument/2006/relationships/image" Target="../media/image3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jpeg"/><Relationship Id="rId10" Type="http://schemas.openxmlformats.org/officeDocument/2006/relationships/image" Target="../media/image28.jpg"/><Relationship Id="rId4" Type="http://schemas.openxmlformats.org/officeDocument/2006/relationships/image" Target="../media/image22.jpeg"/><Relationship Id="rId9" Type="http://schemas.openxmlformats.org/officeDocument/2006/relationships/image" Target="../media/image27.jpeg"/><Relationship Id="rId14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5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40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5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7.jpe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4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5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58.png"/><Relationship Id="rId2" Type="http://schemas.openxmlformats.org/officeDocument/2006/relationships/slideLayout" Target="../slideLayouts/slideLayout40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57.png"/><Relationship Id="rId4" Type="http://schemas.openxmlformats.org/officeDocument/2006/relationships/oleObject" Target="../embeddings/oleObject3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13" Type="http://schemas.openxmlformats.org/officeDocument/2006/relationships/image" Target="../media/image63.emf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60.emf"/><Relationship Id="rId12" Type="http://schemas.openxmlformats.org/officeDocument/2006/relationships/oleObject" Target="../embeddings/oleObject9.bin"/><Relationship Id="rId2" Type="http://schemas.openxmlformats.org/officeDocument/2006/relationships/slideLayout" Target="../slideLayouts/slideLayout40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6.bin"/><Relationship Id="rId11" Type="http://schemas.openxmlformats.org/officeDocument/2006/relationships/image" Target="../media/image62.emf"/><Relationship Id="rId5" Type="http://schemas.openxmlformats.org/officeDocument/2006/relationships/image" Target="../media/image59.emf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5.bin"/><Relationship Id="rId9" Type="http://schemas.openxmlformats.org/officeDocument/2006/relationships/image" Target="../media/image61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52.xml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3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3.wmv"/><Relationship Id="rId1" Type="http://schemas.microsoft.com/office/2007/relationships/media" Target="../media/media3.wmv"/><Relationship Id="rId5" Type="http://schemas.openxmlformats.org/officeDocument/2006/relationships/image" Target="../media/image69.png"/><Relationship Id="rId4" Type="http://schemas.openxmlformats.org/officeDocument/2006/relationships/notesSlide" Target="../notesSlides/notesSlide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4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73.JP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emf"/><Relationship Id="rId1" Type="http://schemas.openxmlformats.org/officeDocument/2006/relationships/slideLayout" Target="../slideLayouts/slideLayout4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79.jpeg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0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wmv"/><Relationship Id="rId1" Type="http://schemas.microsoft.com/office/2007/relationships/media" Target="../media/media4.wmv"/><Relationship Id="rId5" Type="http://schemas.openxmlformats.org/officeDocument/2006/relationships/image" Target="../media/image81.png"/><Relationship Id="rId4" Type="http://schemas.openxmlformats.org/officeDocument/2006/relationships/notesSlide" Target="../notesSlides/notesSlide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2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0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" y="0"/>
            <a:ext cx="9144000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93423"/>
            <a:ext cx="9153525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부제목 2"/>
          <p:cNvSpPr txBox="1">
            <a:spLocks/>
          </p:cNvSpPr>
          <p:nvPr/>
        </p:nvSpPr>
        <p:spPr>
          <a:xfrm>
            <a:off x="2988313" y="3494292"/>
            <a:ext cx="3186423" cy="500063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lnSpc>
                <a:spcPct val="100000"/>
              </a:lnSpc>
              <a:spcBef>
                <a:spcPct val="20000"/>
              </a:spcBef>
              <a:defRPr/>
            </a:pPr>
            <a:r>
              <a:rPr kumimoji="0" lang="en-US" altLang="ko-KR" sz="2400" dirty="0">
                <a:ln w="3175" cmpd="sng">
                  <a:solidFill>
                    <a:prstClr val="white">
                      <a:lumMod val="85000"/>
                    </a:prst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+mj-cs"/>
              </a:rPr>
              <a:t>2019.05</a:t>
            </a:r>
            <a:endParaRPr kumimoji="0" lang="ko-KR" altLang="en-US" sz="2400" dirty="0" err="1">
              <a:ln w="3175" cmpd="sng">
                <a:solidFill>
                  <a:prstClr val="white">
                    <a:lumMod val="85000"/>
                  </a:prstClr>
                </a:solidFill>
                <a:prstDash val="solid"/>
              </a:ln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sp>
        <p:nvSpPr>
          <p:cNvPr id="22" name="부제목 2"/>
          <p:cNvSpPr txBox="1">
            <a:spLocks/>
          </p:cNvSpPr>
          <p:nvPr/>
        </p:nvSpPr>
        <p:spPr>
          <a:xfrm>
            <a:off x="2032650" y="4509120"/>
            <a:ext cx="5078700" cy="1008112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lnSpc>
                <a:spcPct val="100000"/>
              </a:lnSpc>
              <a:spcBef>
                <a:spcPct val="20000"/>
              </a:spcBef>
              <a:defRPr/>
            </a:pPr>
            <a:r>
              <a:rPr kumimoji="0" lang="en-US" altLang="ko-KR" sz="3200" dirty="0">
                <a:ln w="3175" cmpd="sng">
                  <a:solidFill>
                    <a:prstClr val="white">
                      <a:lumMod val="85000"/>
                    </a:prst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+mj-cs"/>
              </a:rPr>
              <a:t>  </a:t>
            </a:r>
            <a:r>
              <a:rPr kumimoji="0" lang="ko-KR" altLang="en-US" sz="3200" dirty="0">
                <a:ln w="3175" cmpd="sng">
                  <a:solidFill>
                    <a:prstClr val="white">
                      <a:lumMod val="85000"/>
                    </a:prst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+mj-cs"/>
              </a:rPr>
              <a:t>서 유 헌</a:t>
            </a:r>
            <a:endParaRPr kumimoji="0" lang="en-US" altLang="ko-KR" sz="3200" dirty="0">
              <a:ln w="3175" cmpd="sng">
                <a:solidFill>
                  <a:prstClr val="white">
                    <a:lumMod val="85000"/>
                  </a:prstClr>
                </a:solidFill>
                <a:prstDash val="solid"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  <a:cs typeface="+mj-cs"/>
            </a:endParaRPr>
          </a:p>
          <a:p>
            <a:pPr marL="342900" indent="-342900">
              <a:spcBef>
                <a:spcPct val="20000"/>
              </a:spcBef>
              <a:defRPr/>
            </a:pPr>
            <a:r>
              <a:rPr kumimoji="0" lang="ko-KR" altLang="en-US" dirty="0" err="1">
                <a:ln w="3175" cmpd="sng">
                  <a:solidFill>
                    <a:prstClr val="white">
                      <a:lumMod val="85000"/>
                    </a:prst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가천대</a:t>
            </a:r>
            <a:r>
              <a:rPr kumimoji="0" lang="ko-KR" altLang="en-US" dirty="0">
                <a:ln w="3175" cmpd="sng">
                  <a:solidFill>
                    <a:prstClr val="white">
                      <a:lumMod val="85000"/>
                    </a:prst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석좌교수 </a:t>
            </a:r>
            <a:r>
              <a:rPr kumimoji="0" lang="en-US" altLang="ko-KR" dirty="0">
                <a:ln w="3175" cmpd="sng">
                  <a:solidFill>
                    <a:prstClr val="white">
                      <a:lumMod val="85000"/>
                    </a:prst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&amp; </a:t>
            </a:r>
            <a:r>
              <a:rPr kumimoji="0" lang="ko-KR" altLang="en-US" dirty="0" err="1">
                <a:ln w="3175" cmpd="sng">
                  <a:solidFill>
                    <a:prstClr val="white">
                      <a:lumMod val="85000"/>
                    </a:prst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뇌과학연구원장</a:t>
            </a:r>
            <a:endParaRPr kumimoji="0" lang="en-US" altLang="ko-KR" dirty="0">
              <a:ln w="3175" cmpd="sng">
                <a:solidFill>
                  <a:prstClr val="white">
                    <a:lumMod val="85000"/>
                  </a:prstClr>
                </a:solidFill>
                <a:prstDash val="solid"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 marL="342900" indent="-342900">
              <a:spcBef>
                <a:spcPct val="20000"/>
              </a:spcBef>
              <a:defRPr/>
            </a:pPr>
            <a:r>
              <a:rPr kumimoji="0" lang="ko-KR" altLang="en-US" dirty="0" err="1">
                <a:ln w="3175" cmpd="sng">
                  <a:solidFill>
                    <a:prstClr val="white">
                      <a:lumMod val="85000"/>
                    </a:prst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한국뇌연구원</a:t>
            </a:r>
            <a:r>
              <a:rPr kumimoji="0" lang="ko-KR" altLang="en-US" dirty="0">
                <a:ln w="3175" cmpd="sng">
                  <a:solidFill>
                    <a:prstClr val="white">
                      <a:lumMod val="85000"/>
                    </a:prst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초대원장</a:t>
            </a:r>
            <a:endParaRPr kumimoji="0" lang="en-US" altLang="ko-KR" dirty="0">
              <a:ln w="3175" cmpd="sng">
                <a:solidFill>
                  <a:prstClr val="white">
                    <a:lumMod val="85000"/>
                  </a:prstClr>
                </a:solidFill>
                <a:prstDash val="solid"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 marL="342900" indent="-342900">
              <a:spcBef>
                <a:spcPct val="20000"/>
              </a:spcBef>
              <a:defRPr/>
            </a:pPr>
            <a:r>
              <a:rPr kumimoji="0" lang="ko-KR" altLang="en-US" dirty="0">
                <a:ln w="3175" cmpd="sng">
                  <a:solidFill>
                    <a:prstClr val="white">
                      <a:lumMod val="85000"/>
                    </a:prst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서울대학교 의과대학 명예교수</a:t>
            </a:r>
            <a:endParaRPr kumimoji="0" lang="ko-KR" altLang="en-US" dirty="0">
              <a:ln w="3175" cmpd="sng">
                <a:solidFill>
                  <a:prstClr val="white">
                    <a:lumMod val="85000"/>
                  </a:prstClr>
                </a:solidFill>
                <a:prstDash val="solid"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 marL="342900" indent="-342900" eaLnBrk="0" hangingPunct="0">
              <a:lnSpc>
                <a:spcPct val="100000"/>
              </a:lnSpc>
              <a:spcBef>
                <a:spcPct val="20000"/>
              </a:spcBef>
              <a:defRPr/>
            </a:pPr>
            <a:endParaRPr kumimoji="0" lang="ko-KR" altLang="en-US" sz="3200" dirty="0" err="1">
              <a:ln w="3175" cmpd="sng">
                <a:solidFill>
                  <a:prstClr val="white">
                    <a:lumMod val="85000"/>
                  </a:prstClr>
                </a:solidFill>
                <a:prstDash val="solid"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 bwMode="auto">
          <a:xfrm>
            <a:off x="166097" y="1169886"/>
            <a:ext cx="9036496" cy="1651501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defRPr/>
            </a:pPr>
            <a:r>
              <a:rPr kumimoji="0" lang="ko-KR" altLang="en-US" sz="4500" spc="-100" dirty="0">
                <a:ln w="3175" cmpd="sng">
                  <a:noFill/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+mj-cs"/>
              </a:rPr>
              <a:t>나이보다 젊어지는 행복한 뇌</a:t>
            </a:r>
            <a:endParaRPr kumimoji="0" lang="en-US" altLang="ko-KR" sz="4500" spc="-100" dirty="0">
              <a:ln w="3175" cmpd="sng">
                <a:noFill/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  <a:cs typeface="+mj-cs"/>
            </a:endParaRPr>
          </a:p>
          <a:p>
            <a:pPr eaLnBrk="0" hangingPunct="0">
              <a:lnSpc>
                <a:spcPct val="100000"/>
              </a:lnSpc>
              <a:spcBef>
                <a:spcPct val="0"/>
              </a:spcBef>
              <a:defRPr/>
            </a:pPr>
            <a:r>
              <a:rPr kumimoji="0" lang="ko-KR" altLang="en-US" sz="4500" spc="-100" dirty="0">
                <a:ln w="3175" cmpd="sng">
                  <a:noFill/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+mj-cs"/>
              </a:rPr>
              <a:t>치매예방 </a:t>
            </a:r>
            <a:r>
              <a:rPr kumimoji="0" lang="en-US" altLang="ko-KR" sz="4500" spc="-100" dirty="0">
                <a:ln w="3175" cmpd="sng">
                  <a:noFill/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+mj-cs"/>
              </a:rPr>
              <a:t>7</a:t>
            </a:r>
            <a:r>
              <a:rPr kumimoji="0" lang="ko-KR" altLang="en-US" sz="4500" spc="-100" dirty="0">
                <a:ln w="3175" cmpd="sng">
                  <a:noFill/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+mj-cs"/>
              </a:rPr>
              <a:t>대 비책</a:t>
            </a:r>
            <a:endParaRPr kumimoji="0" lang="en-US" altLang="ko-KR" sz="4500" spc="-100" dirty="0">
              <a:ln w="3175" cmpd="sng">
                <a:noFill/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8067248" y="-34452"/>
            <a:ext cx="1047083" cy="433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800" dirty="0">
                <a:solidFill>
                  <a:schemeClr val="bg1">
                    <a:lumMod val="95000"/>
                  </a:schemeClr>
                </a:solidFill>
              </a:rPr>
              <a:t>(</a:t>
            </a:r>
            <a:r>
              <a:rPr lang="ko-KR" altLang="en-US" sz="1800" dirty="0">
                <a:solidFill>
                  <a:schemeClr val="bg1">
                    <a:lumMod val="95000"/>
                  </a:schemeClr>
                </a:solidFill>
              </a:rPr>
              <a:t>표준</a:t>
            </a:r>
            <a:r>
              <a:rPr lang="en-US" altLang="ko-KR" sz="1800" dirty="0">
                <a:solidFill>
                  <a:schemeClr val="bg1">
                    <a:lumMod val="95000"/>
                  </a:schemeClr>
                </a:solidFill>
              </a:rPr>
              <a:t>39)</a:t>
            </a:r>
            <a:endParaRPr lang="ko-KR" altLang="en-US" sz="18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2459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:\원고\2013-14_잠자는_뇌를_깨워라_원고\교정본\뇌활력_헬스조선\표지시안\뇌활력-표지시안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616992"/>
            <a:ext cx="3842568" cy="5686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07676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6.생로병사X여유만만_엔딩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625" y="18318"/>
            <a:ext cx="9119576" cy="6839682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-217223" y="6093296"/>
            <a:ext cx="93504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en-US" altLang="ko-KR" b="0" spc="300" dirty="0">
                <a:solidFill>
                  <a:srgbClr val="FF5050"/>
                </a:solidFill>
                <a:latin typeface="HY헤드라인M" pitchFamily="18" charset="-127"/>
                <a:ea typeface="HY헤드라인M" pitchFamily="18" charset="-127"/>
              </a:rPr>
              <a:t>2013</a:t>
            </a:r>
            <a:r>
              <a:rPr lang="ko-KR" altLang="en-US" b="0" spc="300" dirty="0">
                <a:solidFill>
                  <a:srgbClr val="FF5050"/>
                </a:solidFill>
                <a:latin typeface="HY헤드라인M" pitchFamily="18" charset="-127"/>
                <a:ea typeface="HY헤드라인M" pitchFamily="18" charset="-127"/>
              </a:rPr>
              <a:t>년 </a:t>
            </a:r>
            <a:r>
              <a:rPr lang="en-US" altLang="ko-KR" b="0" spc="300" dirty="0">
                <a:solidFill>
                  <a:srgbClr val="FF5050"/>
                </a:solidFill>
                <a:latin typeface="HY헤드라인M" pitchFamily="18" charset="-127"/>
                <a:ea typeface="HY헤드라인M" pitchFamily="18" charset="-127"/>
              </a:rPr>
              <a:t>4</a:t>
            </a:r>
            <a:r>
              <a:rPr lang="ko-KR" altLang="en-US" b="0" spc="300" dirty="0">
                <a:solidFill>
                  <a:srgbClr val="FF5050"/>
                </a:solidFill>
                <a:latin typeface="HY헤드라인M" pitchFamily="18" charset="-127"/>
                <a:ea typeface="HY헤드라인M" pitchFamily="18" charset="-127"/>
              </a:rPr>
              <a:t>월 </a:t>
            </a:r>
            <a:r>
              <a:rPr lang="en-US" altLang="ko-KR" b="0" spc="300" dirty="0">
                <a:solidFill>
                  <a:srgbClr val="FF5050"/>
                </a:solidFill>
                <a:latin typeface="HY헤드라인M" pitchFamily="18" charset="-127"/>
                <a:ea typeface="HY헤드라인M" pitchFamily="18" charset="-127"/>
              </a:rPr>
              <a:t>17</a:t>
            </a:r>
            <a:r>
              <a:rPr lang="ko-KR" altLang="en-US" b="0" spc="300" dirty="0">
                <a:solidFill>
                  <a:srgbClr val="FF5050"/>
                </a:solidFill>
                <a:latin typeface="HY헤드라인M" pitchFamily="18" charset="-127"/>
                <a:ea typeface="HY헤드라인M" pitchFamily="18" charset="-127"/>
              </a:rPr>
              <a:t>일 </a:t>
            </a:r>
            <a:r>
              <a:rPr lang="en-US" altLang="ko-KR" b="0" spc="300" dirty="0">
                <a:solidFill>
                  <a:srgbClr val="FF5050"/>
                </a:solidFill>
                <a:latin typeface="HY헤드라인M" pitchFamily="18" charset="-127"/>
                <a:ea typeface="HY헤드라인M" pitchFamily="18" charset="-127"/>
              </a:rPr>
              <a:t>“KBS </a:t>
            </a:r>
            <a:r>
              <a:rPr lang="ko-KR" altLang="en-US" b="0" spc="300" dirty="0">
                <a:solidFill>
                  <a:srgbClr val="FF5050"/>
                </a:solidFill>
                <a:latin typeface="HY헤드라인M" pitchFamily="18" charset="-127"/>
                <a:ea typeface="HY헤드라인M" pitchFamily="18" charset="-127"/>
              </a:rPr>
              <a:t>생로병사의 비밀</a:t>
            </a:r>
            <a:r>
              <a:rPr lang="en-US" altLang="ko-KR" b="0" spc="300" dirty="0">
                <a:solidFill>
                  <a:srgbClr val="FF5050"/>
                </a:solidFill>
                <a:latin typeface="HY헤드라인M" pitchFamily="18" charset="-127"/>
                <a:ea typeface="HY헤드라인M" pitchFamily="18" charset="-127"/>
              </a:rPr>
              <a:t>”  100</a:t>
            </a:r>
            <a:r>
              <a:rPr lang="ko-KR" altLang="en-US" b="0" spc="300" dirty="0">
                <a:solidFill>
                  <a:srgbClr val="FF5050"/>
                </a:solidFill>
                <a:latin typeface="HY헤드라인M" pitchFamily="18" charset="-127"/>
                <a:ea typeface="HY헤드라인M" pitchFamily="18" charset="-127"/>
              </a:rPr>
              <a:t>세 시대</a:t>
            </a:r>
            <a:r>
              <a:rPr lang="en-US" altLang="ko-KR" b="0" spc="300" dirty="0">
                <a:solidFill>
                  <a:srgbClr val="FF5050"/>
                </a:solidFill>
                <a:latin typeface="HY헤드라인M" pitchFamily="18" charset="-127"/>
                <a:ea typeface="HY헤드라인M" pitchFamily="18" charset="-127"/>
              </a:rPr>
              <a:t>,</a:t>
            </a:r>
          </a:p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ko-KR" altLang="en-US" b="0" spc="300" dirty="0" err="1">
                <a:solidFill>
                  <a:srgbClr val="FF5050"/>
                </a:solidFill>
                <a:latin typeface="HY헤드라인M" pitchFamily="18" charset="-127"/>
                <a:ea typeface="HY헤드라인M" pitchFamily="18" charset="-127"/>
              </a:rPr>
              <a:t>신인류의</a:t>
            </a:r>
            <a:r>
              <a:rPr lang="ko-KR" altLang="en-US" b="0" spc="300" dirty="0">
                <a:solidFill>
                  <a:srgbClr val="FF5050"/>
                </a:solidFill>
                <a:latin typeface="HY헤드라인M" pitchFamily="18" charset="-127"/>
                <a:ea typeface="HY헤드라인M" pitchFamily="18" charset="-127"/>
              </a:rPr>
              <a:t>  조건 </a:t>
            </a:r>
            <a:r>
              <a:rPr lang="ko-KR" altLang="en-US" b="0" spc="300" dirty="0" err="1">
                <a:solidFill>
                  <a:srgbClr val="FF5050"/>
                </a:solidFill>
                <a:latin typeface="HY헤드라인M" pitchFamily="18" charset="-127"/>
                <a:ea typeface="HY헤드라인M" pitchFamily="18" charset="-127"/>
              </a:rPr>
              <a:t>늙지않는</a:t>
            </a:r>
            <a:r>
              <a:rPr lang="ko-KR" altLang="en-US" b="0" spc="300" dirty="0">
                <a:solidFill>
                  <a:srgbClr val="FF5050"/>
                </a:solidFill>
                <a:latin typeface="HY헤드라인M" pitchFamily="18" charset="-127"/>
                <a:ea typeface="HY헤드라인M" pitchFamily="18" charset="-127"/>
              </a:rPr>
              <a:t>  뇌</a:t>
            </a:r>
            <a:endParaRPr lang="ko-KR" altLang="en-US" b="0" spc="300" dirty="0"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03251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모서리가 둥근 직사각형 14"/>
          <p:cNvSpPr/>
          <p:nvPr/>
        </p:nvSpPr>
        <p:spPr>
          <a:xfrm>
            <a:off x="189572" y="256151"/>
            <a:ext cx="8854831" cy="1732689"/>
          </a:xfrm>
          <a:prstGeom prst="roundRect">
            <a:avLst/>
          </a:prstGeom>
          <a:solidFill>
            <a:schemeClr val="bg1">
              <a:lumMod val="95000"/>
              <a:alpha val="50000"/>
            </a:schemeClr>
          </a:solidFill>
          <a:ln w="28575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0000"/>
              </a:lnSpc>
              <a:spcBef>
                <a:spcPct val="0"/>
              </a:spcBef>
            </a:pPr>
            <a:endParaRPr lang="ko-KR" altLang="en-US" sz="1800" b="0">
              <a:solidFill>
                <a:prstClr val="white"/>
              </a:solidFill>
            </a:endParaRPr>
          </a:p>
        </p:txBody>
      </p:sp>
      <p:sp>
        <p:nvSpPr>
          <p:cNvPr id="14" name="Text Box 24"/>
          <p:cNvSpPr txBox="1">
            <a:spLocks noChangeArrowheads="1"/>
          </p:cNvSpPr>
          <p:nvPr/>
        </p:nvSpPr>
        <p:spPr bwMode="auto">
          <a:xfrm>
            <a:off x="247839" y="640657"/>
            <a:ext cx="8023314" cy="50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2" tIns="45711" rIns="91422" bIns="45711">
            <a:spAutoFit/>
          </a:bodyPr>
          <a:lstStyle/>
          <a:p>
            <a:pPr algn="l">
              <a:lnSpc>
                <a:spcPct val="60000"/>
              </a:lnSpc>
            </a:pPr>
            <a:r>
              <a:rPr lang="ko-KR" altLang="en-US" sz="45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진시황이 찾던 불로초 어디에</a:t>
            </a:r>
            <a:r>
              <a:rPr lang="en-US" altLang="ko-KR" sz="45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?</a:t>
            </a:r>
          </a:p>
        </p:txBody>
      </p:sp>
      <p:grpSp>
        <p:nvGrpSpPr>
          <p:cNvPr id="17" name="그룹 16"/>
          <p:cNvGrpSpPr/>
          <p:nvPr/>
        </p:nvGrpSpPr>
        <p:grpSpPr>
          <a:xfrm>
            <a:off x="137314" y="1342496"/>
            <a:ext cx="8920133" cy="5543206"/>
            <a:chOff x="137314" y="1342496"/>
            <a:chExt cx="8920133" cy="5543206"/>
          </a:xfrm>
        </p:grpSpPr>
        <p:sp>
          <p:nvSpPr>
            <p:cNvPr id="2" name="아래쪽 화살표 1"/>
            <p:cNvSpPr/>
            <p:nvPr/>
          </p:nvSpPr>
          <p:spPr bwMode="auto">
            <a:xfrm>
              <a:off x="4031305" y="5212367"/>
              <a:ext cx="576064" cy="664905"/>
            </a:xfrm>
            <a:prstGeom prst="downArrow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 b="0">
                <a:solidFill>
                  <a:prstClr val="black"/>
                </a:solidFill>
                <a:ea typeface="굴림" pitchFamily="50" charset="-127"/>
              </a:endParaRPr>
            </a:p>
          </p:txBody>
        </p:sp>
        <p:sp>
          <p:nvSpPr>
            <p:cNvPr id="3" name="Text Box 24"/>
            <p:cNvSpPr txBox="1">
              <a:spLocks noChangeArrowheads="1"/>
            </p:cNvSpPr>
            <p:nvPr/>
          </p:nvSpPr>
          <p:spPr bwMode="auto">
            <a:xfrm>
              <a:off x="137314" y="3184617"/>
              <a:ext cx="6017958" cy="18697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22" tIns="45711" rIns="91422" bIns="45711">
              <a:spAutoFit/>
            </a:bodyPr>
            <a:lstStyle/>
            <a:p>
              <a:pPr algn="l"/>
              <a:r>
                <a:rPr lang="ko-KR" altLang="en-US" sz="3500" b="0" dirty="0">
                  <a:solidFill>
                    <a:prstClr val="black"/>
                  </a:solidFill>
                  <a:latin typeface="HY헤드라인M" pitchFamily="18" charset="-127"/>
                  <a:ea typeface="HY헤드라인M" pitchFamily="18" charset="-127"/>
                </a:rPr>
                <a:t>나이보다 젊어지는 </a:t>
              </a:r>
              <a:r>
                <a:rPr lang="ko-KR" altLang="en-US" sz="3500" b="0" dirty="0">
                  <a:solidFill>
                    <a:srgbClr val="0070C0"/>
                  </a:solidFill>
                  <a:latin typeface="HY헤드라인M" pitchFamily="18" charset="-127"/>
                  <a:ea typeface="HY헤드라인M" pitchFamily="18" charset="-127"/>
                </a:rPr>
                <a:t>행복한</a:t>
              </a:r>
              <a:r>
                <a:rPr lang="ko-KR" altLang="en-US" sz="3500" b="0" dirty="0">
                  <a:solidFill>
                    <a:prstClr val="white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3500" b="0" dirty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뇌</a:t>
              </a:r>
              <a:endParaRPr lang="en-US" altLang="ko-KR" sz="3500" b="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 algn="l"/>
              <a:r>
                <a:rPr lang="ko-KR" altLang="en-US" sz="3500" b="0" dirty="0">
                  <a:solidFill>
                    <a:prstClr val="black"/>
                  </a:solidFill>
                  <a:latin typeface="HY헤드라인M" pitchFamily="18" charset="-127"/>
                  <a:ea typeface="HY헤드라인M" pitchFamily="18" charset="-127"/>
                </a:rPr>
                <a:t>나이보다 늙어지는 </a:t>
              </a:r>
              <a:r>
                <a:rPr lang="ko-KR" altLang="en-US" sz="3500" b="0" dirty="0">
                  <a:solidFill>
                    <a:srgbClr val="0070C0"/>
                  </a:solidFill>
                  <a:latin typeface="HY헤드라인M" pitchFamily="18" charset="-127"/>
                  <a:ea typeface="HY헤드라인M" pitchFamily="18" charset="-127"/>
                </a:rPr>
                <a:t>불행한</a:t>
              </a:r>
              <a:r>
                <a:rPr lang="ko-KR" altLang="en-US" sz="3500" b="0" dirty="0">
                  <a:solidFill>
                    <a:prstClr val="white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3500" b="0" dirty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뇌</a:t>
              </a:r>
            </a:p>
          </p:txBody>
        </p:sp>
        <p:sp>
          <p:nvSpPr>
            <p:cNvPr id="4" name="Text Box 24"/>
            <p:cNvSpPr txBox="1">
              <a:spLocks noChangeArrowheads="1"/>
            </p:cNvSpPr>
            <p:nvPr/>
          </p:nvSpPr>
          <p:spPr bwMode="auto">
            <a:xfrm>
              <a:off x="213792" y="5823891"/>
              <a:ext cx="8696575" cy="10618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22" tIns="45711" rIns="91422" bIns="45711">
              <a:spAutoFit/>
            </a:bodyPr>
            <a:lstStyle/>
            <a:p>
              <a:pPr algn="l"/>
              <a:r>
                <a:rPr lang="ko-KR" altLang="en-US" sz="4500" b="0" dirty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뇌</a:t>
              </a:r>
              <a:r>
                <a:rPr lang="ko-KR" altLang="en-US" sz="4500" b="0" dirty="0">
                  <a:solidFill>
                    <a:prstClr val="black"/>
                  </a:solidFill>
                  <a:latin typeface="HY헤드라인M" pitchFamily="18" charset="-127"/>
                  <a:ea typeface="HY헤드라인M" pitchFamily="18" charset="-127"/>
                </a:rPr>
                <a:t>는</a:t>
              </a:r>
              <a:r>
                <a:rPr lang="ko-KR" altLang="en-US" sz="4500" b="0" dirty="0">
                  <a:solidFill>
                    <a:prstClr val="white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4500" b="0" dirty="0">
                  <a:solidFill>
                    <a:prstClr val="black"/>
                  </a:solidFill>
                  <a:latin typeface="HY헤드라인M" pitchFamily="18" charset="-127"/>
                  <a:ea typeface="HY헤드라인M" pitchFamily="18" charset="-127"/>
                </a:rPr>
                <a:t>늙는다</a:t>
              </a:r>
              <a:r>
                <a:rPr lang="en-US" altLang="ko-KR" sz="4500" b="0" dirty="0">
                  <a:solidFill>
                    <a:prstClr val="black"/>
                  </a:solidFill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lang="ko-KR" altLang="en-US" sz="4500" b="0" dirty="0">
                  <a:solidFill>
                    <a:prstClr val="black"/>
                  </a:solidFill>
                  <a:latin typeface="HY헤드라인M" pitchFamily="18" charset="-127"/>
                  <a:ea typeface="HY헤드라인M" pitchFamily="18" charset="-127"/>
                </a:rPr>
                <a:t>그러나 늙지 않는다</a:t>
              </a:r>
              <a:r>
                <a:rPr lang="en-US" altLang="ko-KR" sz="4500" b="0" dirty="0">
                  <a:solidFill>
                    <a:prstClr val="black"/>
                  </a:solidFill>
                  <a:latin typeface="HY헤드라인M" pitchFamily="18" charset="-127"/>
                  <a:ea typeface="HY헤드라인M" pitchFamily="18" charset="-127"/>
                </a:rPr>
                <a:t>.</a:t>
              </a:r>
              <a:endParaRPr lang="ko-KR" altLang="en-US" sz="4500" b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5" name="Text Box 24"/>
            <p:cNvSpPr txBox="1">
              <a:spLocks noChangeArrowheads="1"/>
            </p:cNvSpPr>
            <p:nvPr/>
          </p:nvSpPr>
          <p:spPr bwMode="auto">
            <a:xfrm>
              <a:off x="1386817" y="2405763"/>
              <a:ext cx="2108233" cy="6309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22" tIns="45711" rIns="91422" bIns="45711">
              <a:spAutoFit/>
            </a:bodyPr>
            <a:lstStyle/>
            <a:p>
              <a:pPr>
                <a:lnSpc>
                  <a:spcPct val="70000"/>
                </a:lnSpc>
              </a:pPr>
              <a:r>
                <a:rPr lang="ko-KR" altLang="en-US" sz="5000" b="0" dirty="0" err="1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뇌활력</a:t>
              </a:r>
              <a:endParaRPr lang="en-US" altLang="ko-KR" sz="5000" b="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6" name="Text Box 24"/>
            <p:cNvSpPr txBox="1">
              <a:spLocks noChangeArrowheads="1"/>
            </p:cNvSpPr>
            <p:nvPr/>
          </p:nvSpPr>
          <p:spPr bwMode="auto">
            <a:xfrm>
              <a:off x="5126139" y="2131799"/>
              <a:ext cx="2749434" cy="11695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22" tIns="45711" rIns="91422" bIns="45711">
              <a:spAutoFit/>
            </a:bodyPr>
            <a:lstStyle/>
            <a:p>
              <a:pPr algn="l"/>
              <a:r>
                <a:rPr lang="ko-KR" altLang="en-US" sz="5000" b="0" dirty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신체활력</a:t>
              </a:r>
            </a:p>
          </p:txBody>
        </p:sp>
        <p:sp>
          <p:nvSpPr>
            <p:cNvPr id="7" name="아래쪽 화살표 6"/>
            <p:cNvSpPr/>
            <p:nvPr/>
          </p:nvSpPr>
          <p:spPr bwMode="auto">
            <a:xfrm rot="16200000">
              <a:off x="4031940" y="2060614"/>
              <a:ext cx="576064" cy="1305282"/>
            </a:xfrm>
            <a:prstGeom prst="downArrow">
              <a:avLst/>
            </a:prstGeom>
            <a:solidFill>
              <a:srgbClr val="FFFF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 sz="5000" b="0">
                <a:solidFill>
                  <a:srgbClr val="FFFF00"/>
                </a:solidFill>
                <a:ea typeface="굴림" pitchFamily="50" charset="-127"/>
              </a:endParaRPr>
            </a:p>
          </p:txBody>
        </p:sp>
        <p:sp>
          <p:nvSpPr>
            <p:cNvPr id="8" name="Text Box 24"/>
            <p:cNvSpPr txBox="1">
              <a:spLocks noChangeArrowheads="1"/>
            </p:cNvSpPr>
            <p:nvPr/>
          </p:nvSpPr>
          <p:spPr bwMode="auto">
            <a:xfrm>
              <a:off x="6444208" y="3178509"/>
              <a:ext cx="1979993" cy="8463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22" tIns="45711" rIns="91422" bIns="45711">
              <a:spAutoFit/>
            </a:bodyPr>
            <a:lstStyle/>
            <a:p>
              <a:pPr algn="l"/>
              <a:r>
                <a:rPr lang="ko-KR" altLang="en-US" sz="3500" b="0" dirty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신체활력</a:t>
              </a:r>
            </a:p>
          </p:txBody>
        </p:sp>
        <p:sp>
          <p:nvSpPr>
            <p:cNvPr id="9" name="Text Box 24"/>
            <p:cNvSpPr txBox="1">
              <a:spLocks noChangeArrowheads="1"/>
            </p:cNvSpPr>
            <p:nvPr/>
          </p:nvSpPr>
          <p:spPr bwMode="auto">
            <a:xfrm>
              <a:off x="6471754" y="4195550"/>
              <a:ext cx="1979993" cy="8463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22" tIns="45711" rIns="91422" bIns="45711">
              <a:spAutoFit/>
            </a:bodyPr>
            <a:lstStyle/>
            <a:p>
              <a:pPr algn="l"/>
              <a:r>
                <a:rPr lang="ko-KR" altLang="en-US" sz="3500" b="0" dirty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신체활력</a:t>
              </a:r>
            </a:p>
          </p:txBody>
        </p:sp>
        <p:sp>
          <p:nvSpPr>
            <p:cNvPr id="10" name="위쪽 화살표 9"/>
            <p:cNvSpPr/>
            <p:nvPr/>
          </p:nvSpPr>
          <p:spPr bwMode="auto">
            <a:xfrm>
              <a:off x="8371074" y="3287655"/>
              <a:ext cx="432048" cy="629483"/>
            </a:xfrm>
            <a:prstGeom prst="upArrow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 b="0">
                <a:solidFill>
                  <a:prstClr val="black"/>
                </a:solidFill>
                <a:ea typeface="굴림" pitchFamily="50" charset="-127"/>
              </a:endParaRPr>
            </a:p>
          </p:txBody>
        </p:sp>
        <p:sp>
          <p:nvSpPr>
            <p:cNvPr id="11" name="위쪽 화살표 10"/>
            <p:cNvSpPr/>
            <p:nvPr/>
          </p:nvSpPr>
          <p:spPr bwMode="auto">
            <a:xfrm rot="10800000">
              <a:off x="8392141" y="4301437"/>
              <a:ext cx="432048" cy="629483"/>
            </a:xfrm>
            <a:prstGeom prst="upArrow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 b="0">
                <a:solidFill>
                  <a:prstClr val="black"/>
                </a:solidFill>
                <a:ea typeface="굴림" pitchFamily="50" charset="-127"/>
              </a:endParaRPr>
            </a:p>
          </p:txBody>
        </p:sp>
        <p:sp>
          <p:nvSpPr>
            <p:cNvPr id="12" name="아래쪽 화살표 11"/>
            <p:cNvSpPr/>
            <p:nvPr/>
          </p:nvSpPr>
          <p:spPr bwMode="auto">
            <a:xfrm rot="16200000">
              <a:off x="6094792" y="3318361"/>
              <a:ext cx="351241" cy="609243"/>
            </a:xfrm>
            <a:prstGeom prst="downArrow">
              <a:avLst/>
            </a:prstGeom>
            <a:solidFill>
              <a:srgbClr val="FFFF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 b="0">
                <a:solidFill>
                  <a:srgbClr val="FFFF00"/>
                </a:solidFill>
                <a:ea typeface="굴림" pitchFamily="50" charset="-127"/>
              </a:endParaRPr>
            </a:p>
          </p:txBody>
        </p:sp>
        <p:sp>
          <p:nvSpPr>
            <p:cNvPr id="13" name="아래쪽 화살표 12"/>
            <p:cNvSpPr/>
            <p:nvPr/>
          </p:nvSpPr>
          <p:spPr bwMode="auto">
            <a:xfrm rot="16200000">
              <a:off x="6094792" y="4311556"/>
              <a:ext cx="351241" cy="609243"/>
            </a:xfrm>
            <a:prstGeom prst="downArrow">
              <a:avLst/>
            </a:prstGeom>
            <a:solidFill>
              <a:srgbClr val="FFFF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 b="0">
                <a:solidFill>
                  <a:srgbClr val="FFFF00"/>
                </a:solidFill>
                <a:ea typeface="굴림" pitchFamily="50" charset="-127"/>
              </a:endParaRPr>
            </a:p>
          </p:txBody>
        </p:sp>
        <p:sp>
          <p:nvSpPr>
            <p:cNvPr id="16" name="Text Box 24"/>
            <p:cNvSpPr txBox="1">
              <a:spLocks noChangeArrowheads="1"/>
            </p:cNvSpPr>
            <p:nvPr/>
          </p:nvSpPr>
          <p:spPr bwMode="auto">
            <a:xfrm>
              <a:off x="319194" y="1342496"/>
              <a:ext cx="8738253" cy="4616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22" tIns="45711" rIns="91422" bIns="45711">
              <a:spAutoFit/>
            </a:bodyPr>
            <a:lstStyle/>
            <a:p>
              <a:pPr algn="l">
                <a:lnSpc>
                  <a:spcPct val="60000"/>
                </a:lnSpc>
              </a:pPr>
              <a:r>
                <a:rPr lang="en-US" altLang="ko-KR" sz="4000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: </a:t>
              </a:r>
              <a:r>
                <a:rPr lang="ko-KR" altLang="en-US" sz="4000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뇌 관리를 잘하면 </a:t>
              </a:r>
              <a:r>
                <a:rPr lang="en-US" altLang="ko-KR" sz="4000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100</a:t>
              </a:r>
              <a:r>
                <a:rPr lang="ko-KR" altLang="en-US" sz="4000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년도 거뜬하다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13706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모서리가 둥근 직사각형 1"/>
          <p:cNvSpPr/>
          <p:nvPr/>
        </p:nvSpPr>
        <p:spPr>
          <a:xfrm>
            <a:off x="956628" y="3058566"/>
            <a:ext cx="7181985" cy="1205746"/>
          </a:xfrm>
          <a:prstGeom prst="roundRect">
            <a:avLst/>
          </a:prstGeom>
          <a:solidFill>
            <a:schemeClr val="bg1">
              <a:alpha val="44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 Box 24"/>
          <p:cNvSpPr txBox="1">
            <a:spLocks noChangeArrowheads="1"/>
          </p:cNvSpPr>
          <p:nvPr/>
        </p:nvSpPr>
        <p:spPr bwMode="auto">
          <a:xfrm>
            <a:off x="755576" y="116632"/>
            <a:ext cx="7584091" cy="926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2" tIns="45711" rIns="91422" bIns="45711">
            <a:spAutoFit/>
          </a:bodyPr>
          <a:lstStyle/>
          <a:p>
            <a:r>
              <a:rPr lang="ko-KR" altLang="en-US" sz="4400" dirty="0">
                <a:solidFill>
                  <a:prstClr val="black"/>
                </a:solidFill>
                <a:latin typeface="+mn-ea"/>
                <a:ea typeface="+mn-ea"/>
              </a:rPr>
              <a:t>매일 죽는 </a:t>
            </a:r>
            <a:r>
              <a:rPr lang="ko-KR" altLang="en-US" sz="4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뇌세포</a:t>
            </a:r>
            <a:r>
              <a:rPr lang="ko-KR" altLang="en-US" sz="4400" dirty="0">
                <a:solidFill>
                  <a:prstClr val="black"/>
                </a:solidFill>
                <a:latin typeface="+mn-ea"/>
                <a:ea typeface="+mn-ea"/>
              </a:rPr>
              <a:t>는</a:t>
            </a:r>
            <a:r>
              <a:rPr lang="ko-KR" altLang="en-US" sz="4400" dirty="0">
                <a:solidFill>
                  <a:prstClr val="white"/>
                </a:solidFill>
                <a:latin typeface="+mn-ea"/>
                <a:ea typeface="+mn-ea"/>
              </a:rPr>
              <a:t> </a:t>
            </a:r>
            <a:r>
              <a:rPr lang="ko-KR" altLang="en-US" sz="4400" dirty="0">
                <a:solidFill>
                  <a:prstClr val="black"/>
                </a:solidFill>
                <a:latin typeface="+mn-ea"/>
                <a:ea typeface="+mn-ea"/>
              </a:rPr>
              <a:t>수 만 개 </a:t>
            </a:r>
          </a:p>
        </p:txBody>
      </p:sp>
      <p:sp>
        <p:nvSpPr>
          <p:cNvPr id="7" name="Text Box 24"/>
          <p:cNvSpPr txBox="1">
            <a:spLocks noChangeArrowheads="1"/>
          </p:cNvSpPr>
          <p:nvPr/>
        </p:nvSpPr>
        <p:spPr bwMode="auto">
          <a:xfrm>
            <a:off x="107504" y="1465643"/>
            <a:ext cx="8928992" cy="1384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2" tIns="45711" rIns="91422" bIns="45711">
            <a:sp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ko-KR" altLang="en-US" sz="2800" dirty="0">
                <a:solidFill>
                  <a:prstClr val="black"/>
                </a:solidFill>
                <a:latin typeface="+mn-ea"/>
                <a:ea typeface="+mn-ea"/>
              </a:rPr>
              <a:t>    평생 죽는 </a:t>
            </a:r>
            <a:r>
              <a:rPr lang="ko-KR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뇌세포</a:t>
            </a:r>
            <a:r>
              <a:rPr lang="ko-KR" altLang="en-US" sz="2800" dirty="0">
                <a:solidFill>
                  <a:prstClr val="black"/>
                </a:solidFill>
                <a:latin typeface="+mn-ea"/>
                <a:ea typeface="+mn-ea"/>
              </a:rPr>
              <a:t>는</a:t>
            </a:r>
            <a:r>
              <a:rPr lang="ko-KR" altLang="en-US" sz="2800" dirty="0">
                <a:solidFill>
                  <a:prstClr val="white"/>
                </a:solidFill>
                <a:latin typeface="+mn-ea"/>
                <a:ea typeface="+mn-ea"/>
              </a:rPr>
              <a:t> </a:t>
            </a:r>
            <a:r>
              <a:rPr lang="en-US" altLang="ko-KR" sz="2800" dirty="0">
                <a:solidFill>
                  <a:prstClr val="black"/>
                </a:solidFill>
                <a:latin typeface="+mn-ea"/>
                <a:ea typeface="+mn-ea"/>
              </a:rPr>
              <a:t>5%</a:t>
            </a:r>
            <a:r>
              <a:rPr lang="ko-KR" altLang="en-US" sz="2800" dirty="0">
                <a:solidFill>
                  <a:prstClr val="black"/>
                </a:solidFill>
                <a:latin typeface="+mn-ea"/>
                <a:ea typeface="+mn-ea"/>
              </a:rPr>
              <a:t>에 불과 </a:t>
            </a:r>
            <a:r>
              <a:rPr lang="en-US" altLang="ko-KR" sz="2400" dirty="0">
                <a:solidFill>
                  <a:prstClr val="black"/>
                </a:solidFill>
                <a:latin typeface="+mn-ea"/>
                <a:ea typeface="+mn-ea"/>
              </a:rPr>
              <a:t>(</a:t>
            </a:r>
            <a:r>
              <a:rPr lang="ko-KR" altLang="en-US" sz="2400" dirty="0">
                <a:solidFill>
                  <a:prstClr val="black"/>
                </a:solidFill>
                <a:latin typeface="+mn-ea"/>
                <a:ea typeface="+mn-ea"/>
              </a:rPr>
              <a:t>천 억 개 중 </a:t>
            </a:r>
            <a:r>
              <a:rPr lang="en-US" altLang="ko-KR" sz="2400" dirty="0">
                <a:solidFill>
                  <a:prstClr val="black"/>
                </a:solidFill>
                <a:latin typeface="+mn-ea"/>
                <a:ea typeface="+mn-ea"/>
              </a:rPr>
              <a:t>30~40</a:t>
            </a:r>
            <a:r>
              <a:rPr lang="ko-KR" altLang="en-US" sz="2400" dirty="0">
                <a:solidFill>
                  <a:prstClr val="black"/>
                </a:solidFill>
                <a:latin typeface="+mn-ea"/>
                <a:ea typeface="+mn-ea"/>
              </a:rPr>
              <a:t>억 개 </a:t>
            </a:r>
            <a:r>
              <a:rPr lang="en-US" altLang="ko-KR" sz="2400" dirty="0">
                <a:solidFill>
                  <a:prstClr val="black"/>
                </a:solidFill>
                <a:latin typeface="+mn-ea"/>
                <a:ea typeface="+mn-ea"/>
              </a:rPr>
              <a:t>)</a:t>
            </a:r>
            <a:r>
              <a:rPr lang="ko-KR" altLang="en-US" sz="2800" dirty="0">
                <a:solidFill>
                  <a:prstClr val="black"/>
                </a:solidFill>
                <a:latin typeface="+mn-ea"/>
                <a:ea typeface="+mn-ea"/>
              </a:rPr>
              <a:t>남아있는 세포를 </a:t>
            </a:r>
            <a:r>
              <a:rPr lang="ko-KR" altLang="en-US" sz="2800" dirty="0">
                <a:solidFill>
                  <a:srgbClr val="FF0000"/>
                </a:solidFill>
                <a:latin typeface="+mn-ea"/>
                <a:ea typeface="+mn-ea"/>
              </a:rPr>
              <a:t>적절히</a:t>
            </a:r>
            <a:r>
              <a:rPr lang="ko-KR" altLang="en-US" sz="2800" dirty="0">
                <a:solidFill>
                  <a:prstClr val="white"/>
                </a:solidFill>
                <a:latin typeface="+mn-ea"/>
                <a:ea typeface="+mn-ea"/>
              </a:rPr>
              <a:t> </a:t>
            </a:r>
            <a:r>
              <a:rPr lang="ko-KR" altLang="en-US" sz="2800" dirty="0">
                <a:solidFill>
                  <a:srgbClr val="FF0000"/>
                </a:solidFill>
                <a:latin typeface="+mn-ea"/>
                <a:ea typeface="+mn-ea"/>
              </a:rPr>
              <a:t>자극</a:t>
            </a:r>
            <a:r>
              <a:rPr lang="ko-KR" altLang="en-US" sz="2800" dirty="0">
                <a:solidFill>
                  <a:prstClr val="black"/>
                </a:solidFill>
                <a:latin typeface="+mn-ea"/>
                <a:ea typeface="+mn-ea"/>
              </a:rPr>
              <a:t>하면</a:t>
            </a:r>
            <a:r>
              <a:rPr lang="en-US" altLang="ko-KR" sz="2800" dirty="0">
                <a:solidFill>
                  <a:prstClr val="black"/>
                </a:solidFill>
                <a:latin typeface="+mn-ea"/>
                <a:ea typeface="+mn-ea"/>
              </a:rPr>
              <a:t> </a:t>
            </a:r>
            <a:r>
              <a:rPr lang="ko-KR" altLang="en-US" sz="2800" dirty="0">
                <a:solidFill>
                  <a:srgbClr val="0070C0"/>
                </a:solidFill>
                <a:latin typeface="+mn-ea"/>
                <a:ea typeface="+mn-ea"/>
              </a:rPr>
              <a:t>시냅스 회로가 두터워 지고</a:t>
            </a:r>
            <a:r>
              <a:rPr lang="en-US" altLang="ko-KR" sz="2800" dirty="0">
                <a:solidFill>
                  <a:srgbClr val="0070C0"/>
                </a:solidFill>
                <a:latin typeface="+mn-ea"/>
                <a:ea typeface="+mn-ea"/>
              </a:rPr>
              <a:t>, </a:t>
            </a:r>
            <a:r>
              <a:rPr lang="ko-KR" altLang="en-US" sz="2800" dirty="0" err="1">
                <a:solidFill>
                  <a:srgbClr val="0070C0"/>
                </a:solidFill>
                <a:latin typeface="+mn-ea"/>
                <a:ea typeface="+mn-ea"/>
              </a:rPr>
              <a:t>치밀해져서</a:t>
            </a:r>
            <a:r>
              <a:rPr lang="ko-KR" altLang="en-US" sz="2800" dirty="0">
                <a:solidFill>
                  <a:srgbClr val="0070C0"/>
                </a:solidFill>
                <a:latin typeface="+mn-ea"/>
                <a:ea typeface="+mn-ea"/>
              </a:rPr>
              <a:t> </a:t>
            </a:r>
            <a:r>
              <a:rPr lang="ko-KR" altLang="en-US" sz="2800" dirty="0">
                <a:solidFill>
                  <a:prstClr val="black"/>
                </a:solidFill>
                <a:latin typeface="+mn-ea"/>
                <a:ea typeface="+mn-ea"/>
              </a:rPr>
              <a:t>뇌의 기능에는 큰 문제가 없다</a:t>
            </a:r>
            <a:r>
              <a:rPr lang="en-US" altLang="ko-KR" sz="2800" dirty="0">
                <a:solidFill>
                  <a:prstClr val="black"/>
                </a:solidFill>
                <a:latin typeface="+mn-ea"/>
                <a:ea typeface="+mn-ea"/>
              </a:rPr>
              <a:t>.</a:t>
            </a:r>
            <a:endParaRPr lang="ko-KR" altLang="en-US" sz="2800" dirty="0">
              <a:solidFill>
                <a:prstClr val="black"/>
              </a:solidFill>
              <a:latin typeface="+mn-ea"/>
              <a:ea typeface="+mn-ea"/>
            </a:endParaRPr>
          </a:p>
        </p:txBody>
      </p:sp>
      <p:sp>
        <p:nvSpPr>
          <p:cNvPr id="3" name="오른쪽 화살표 2"/>
          <p:cNvSpPr/>
          <p:nvPr/>
        </p:nvSpPr>
        <p:spPr>
          <a:xfrm>
            <a:off x="267370" y="1628800"/>
            <a:ext cx="360040" cy="216024"/>
          </a:xfrm>
          <a:prstGeom prst="rightArrow">
            <a:avLst/>
          </a:prstGeom>
          <a:solidFill>
            <a:srgbClr val="FF33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제목 1"/>
          <p:cNvSpPr txBox="1">
            <a:spLocks/>
          </p:cNvSpPr>
          <p:nvPr/>
        </p:nvSpPr>
        <p:spPr bwMode="auto">
          <a:xfrm>
            <a:off x="1257515" y="3136206"/>
            <a:ext cx="6628970" cy="1050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defRPr/>
            </a:pPr>
            <a:r>
              <a:rPr kumimoji="0" lang="ko-KR" altLang="en-US" sz="3000" b="0" spc="-100" dirty="0">
                <a:ln w="3175" cmpd="sng">
                  <a:noFill/>
                  <a:prstDash val="solid"/>
                </a:ln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뇌세포는 매일 죽는다</a:t>
            </a:r>
            <a:r>
              <a:rPr kumimoji="0" lang="en-US" altLang="ko-KR" sz="3000" b="0" spc="-100" dirty="0">
                <a:ln w="3175" cmpd="sng">
                  <a:noFill/>
                  <a:prstDash val="solid"/>
                </a:ln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</a:p>
          <a:p>
            <a:pPr eaLnBrk="0" hangingPunct="0">
              <a:lnSpc>
                <a:spcPct val="100000"/>
              </a:lnSpc>
              <a:spcBef>
                <a:spcPct val="0"/>
              </a:spcBef>
              <a:defRPr/>
            </a:pPr>
            <a:r>
              <a:rPr kumimoji="0" lang="ko-KR" altLang="en-US" sz="3000" b="0" spc="-100" dirty="0">
                <a:ln w="3175" cmpd="sng">
                  <a:noFill/>
                  <a:prstDash val="solid"/>
                </a:ln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그러나 뇌에도 줄기세포가 존재한다</a:t>
            </a:r>
            <a:endParaRPr kumimoji="0" lang="en-US" altLang="ko-KR" sz="3000" b="0" spc="-100" dirty="0">
              <a:ln w="3175" cmpd="sng">
                <a:noFill/>
                <a:prstDash val="solid"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" name="Text Box 24"/>
          <p:cNvSpPr txBox="1">
            <a:spLocks noChangeArrowheads="1"/>
          </p:cNvSpPr>
          <p:nvPr/>
        </p:nvSpPr>
        <p:spPr bwMode="auto">
          <a:xfrm>
            <a:off x="107504" y="4667465"/>
            <a:ext cx="8928992" cy="1384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2" tIns="45711" rIns="91422" bIns="45711">
            <a:sp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ko-KR" altLang="en-US" sz="2800" dirty="0">
                <a:solidFill>
                  <a:prstClr val="black"/>
                </a:solidFill>
                <a:latin typeface="+mn-ea"/>
                <a:ea typeface="+mn-ea"/>
              </a:rPr>
              <a:t>    뇌졸중 등으로 인한 뇌 손상 시 죽은 신경세포는 다시 살아나지 않지만 줄기세포가 일부 죽은 신경세포를 대체하여 그 기능을 일부 대신할 수 있다</a:t>
            </a:r>
            <a:r>
              <a:rPr lang="en-US" altLang="ko-KR" sz="2800" dirty="0">
                <a:solidFill>
                  <a:prstClr val="black"/>
                </a:solidFill>
                <a:latin typeface="+mn-ea"/>
                <a:ea typeface="+mn-ea"/>
              </a:rPr>
              <a:t>.</a:t>
            </a:r>
            <a:endParaRPr lang="ko-KR" altLang="en-US" sz="2800" dirty="0">
              <a:solidFill>
                <a:prstClr val="black"/>
              </a:solidFill>
              <a:latin typeface="+mn-ea"/>
              <a:ea typeface="+mn-ea"/>
            </a:endParaRPr>
          </a:p>
        </p:txBody>
      </p:sp>
      <p:sp>
        <p:nvSpPr>
          <p:cNvPr id="11" name="오른쪽 화살표 10"/>
          <p:cNvSpPr/>
          <p:nvPr/>
        </p:nvSpPr>
        <p:spPr>
          <a:xfrm>
            <a:off x="267370" y="4797152"/>
            <a:ext cx="360040" cy="216024"/>
          </a:xfrm>
          <a:prstGeom prst="rightArrow">
            <a:avLst/>
          </a:prstGeom>
          <a:solidFill>
            <a:srgbClr val="FF33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84112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 bwMode="auto">
          <a:xfrm>
            <a:off x="-108520" y="2708920"/>
            <a:ext cx="9171496" cy="1208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defRPr/>
            </a:pPr>
            <a:r>
              <a:rPr kumimoji="0" lang="ko-KR" altLang="en-US" sz="6000" spc="-100" dirty="0">
                <a:ln w="3175" cmpd="sng">
                  <a:noFill/>
                  <a:prstDash val="solid"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신체 나이와 뇌의 나이는 비례하지 않는다</a:t>
            </a:r>
            <a:endParaRPr kumimoji="0" lang="en-US" altLang="ko-KR" sz="6000" spc="-100" dirty="0">
              <a:ln w="3175" cmpd="sng">
                <a:noFill/>
                <a:prstDash val="solid"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0" hangingPunct="0">
              <a:lnSpc>
                <a:spcPct val="100000"/>
              </a:lnSpc>
              <a:spcBef>
                <a:spcPct val="0"/>
              </a:spcBef>
              <a:defRPr/>
            </a:pPr>
            <a:endParaRPr kumimoji="0" lang="en-US" altLang="ko-KR" sz="4000" spc="-100" dirty="0">
              <a:ln w="3175" cmpd="sng">
                <a:noFill/>
                <a:prstDash val="solid"/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0" hangingPunct="0">
              <a:lnSpc>
                <a:spcPct val="100000"/>
              </a:lnSpc>
              <a:spcBef>
                <a:spcPct val="0"/>
              </a:spcBef>
              <a:defRPr/>
            </a:pPr>
            <a:r>
              <a:rPr kumimoji="0" lang="ko-KR" altLang="en-US" sz="4000" spc="-100" dirty="0">
                <a:ln w="3175" cmpd="sng">
                  <a:noFill/>
                  <a:prstDash val="solid"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노력하면 뇌가 </a:t>
            </a:r>
            <a:endParaRPr kumimoji="0" lang="en-US" altLang="ko-KR" sz="4000" spc="-100" dirty="0">
              <a:ln w="3175" cmpd="sng">
                <a:noFill/>
                <a:prstDash val="solid"/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0" hangingPunct="0">
              <a:lnSpc>
                <a:spcPct val="100000"/>
              </a:lnSpc>
              <a:spcBef>
                <a:spcPct val="0"/>
              </a:spcBef>
              <a:defRPr/>
            </a:pPr>
            <a:r>
              <a:rPr kumimoji="0" lang="ko-KR" altLang="en-US" sz="4000" spc="-100" dirty="0">
                <a:ln w="3175" cmpd="sng">
                  <a:noFill/>
                  <a:prstDash val="solid"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신체보다 서서히 늙는다 </a:t>
            </a:r>
            <a:endParaRPr kumimoji="0" lang="en-US" altLang="ko-KR" sz="4000" spc="-100" dirty="0">
              <a:ln w="3175" cmpd="sng">
                <a:noFill/>
                <a:prstDash val="solid"/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72793"/>
            <a:ext cx="9153525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628650" y="6917853"/>
            <a:ext cx="7886700" cy="183555"/>
          </a:xfrm>
          <a:prstGeom prst="rect">
            <a:avLst/>
          </a:prstGeom>
        </p:spPr>
        <p:txBody>
          <a:bodyPr/>
          <a:lstStyle/>
          <a:p>
            <a:r>
              <a:rPr lang="ko-KR" altLang="en-US" sz="1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신체 나이와 뇌의 나이는 비례하지 않는다</a:t>
            </a:r>
            <a:r>
              <a:rPr lang="en-US" altLang="ko-KR" sz="1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fld id="{5E030DBC-F04A-4CBD-95A8-59CFFE4048F3}" type="slidenum">
              <a:rPr lang="ko-KR" altLang="en-US" sz="1800" b="0" smtClean="0">
                <a:solidFill>
                  <a:prstClr val="black"/>
                </a:solidFill>
              </a:rPr>
              <a:pPr algn="l">
                <a:lnSpc>
                  <a:spcPct val="100000"/>
                </a:lnSpc>
                <a:spcBef>
                  <a:spcPct val="0"/>
                </a:spcBef>
                <a:defRPr/>
              </a:pPr>
              <a:t>6</a:t>
            </a:fld>
            <a:endParaRPr lang="ko-KR" altLang="en-US" sz="1800" b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37013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4"/>
          <p:cNvSpPr txBox="1">
            <a:spLocks noChangeArrowheads="1"/>
          </p:cNvSpPr>
          <p:nvPr/>
        </p:nvSpPr>
        <p:spPr bwMode="auto">
          <a:xfrm>
            <a:off x="167770" y="980728"/>
            <a:ext cx="8976230" cy="1615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2" tIns="45711" rIns="91422" bIns="45711">
            <a:spAutoFit/>
          </a:bodyPr>
          <a:lstStyle/>
          <a:p>
            <a:pPr algn="l">
              <a:lnSpc>
                <a:spcPct val="100000"/>
              </a:lnSpc>
            </a:pPr>
            <a:r>
              <a:rPr lang="ko-KR" altLang="en-US" sz="3000" dirty="0">
                <a:solidFill>
                  <a:prstClr val="black"/>
                </a:solidFill>
                <a:latin typeface="+mn-ea"/>
                <a:ea typeface="+mn-ea"/>
              </a:rPr>
              <a:t>▷</a:t>
            </a:r>
            <a:r>
              <a:rPr lang="ko-KR" altLang="en-US" sz="3000" dirty="0">
                <a:solidFill>
                  <a:prstClr val="white"/>
                </a:solidFill>
                <a:latin typeface="+mn-ea"/>
                <a:ea typeface="+mn-ea"/>
              </a:rPr>
              <a:t> </a:t>
            </a:r>
            <a:r>
              <a:rPr lang="ko-KR" altLang="en-US" sz="3000" dirty="0" err="1">
                <a:latin typeface="+mn-ea"/>
                <a:ea typeface="+mn-ea"/>
              </a:rPr>
              <a:t>버지니아대</a:t>
            </a:r>
            <a:r>
              <a:rPr lang="ko-KR" altLang="en-US" sz="3000" dirty="0">
                <a:latin typeface="+mn-ea"/>
                <a:ea typeface="+mn-ea"/>
              </a:rPr>
              <a:t> 연구팀 </a:t>
            </a:r>
            <a:r>
              <a:rPr lang="en-US" altLang="ko-KR" sz="3000" dirty="0">
                <a:latin typeface="+mn-ea"/>
                <a:ea typeface="+mn-ea"/>
              </a:rPr>
              <a:t>18~80</a:t>
            </a:r>
            <a:r>
              <a:rPr lang="ko-KR" altLang="en-US" sz="3000" dirty="0">
                <a:latin typeface="+mn-ea"/>
                <a:ea typeface="+mn-ea"/>
              </a:rPr>
              <a:t>세</a:t>
            </a:r>
            <a:r>
              <a:rPr lang="en-US" altLang="ko-KR" sz="3000" dirty="0">
                <a:latin typeface="+mn-ea"/>
                <a:ea typeface="+mn-ea"/>
              </a:rPr>
              <a:t>, 1,600</a:t>
            </a:r>
            <a:r>
              <a:rPr lang="ko-KR" altLang="en-US" sz="3000" dirty="0">
                <a:latin typeface="+mn-ea"/>
                <a:ea typeface="+mn-ea"/>
              </a:rPr>
              <a:t>명 대상</a:t>
            </a:r>
            <a:endParaRPr lang="en-US" altLang="ko-KR" sz="3000" dirty="0">
              <a:latin typeface="+mn-ea"/>
              <a:ea typeface="+mn-ea"/>
            </a:endParaRPr>
          </a:p>
          <a:p>
            <a:pPr algn="l">
              <a:lnSpc>
                <a:spcPct val="100000"/>
              </a:lnSpc>
            </a:pPr>
            <a:r>
              <a:rPr lang="ko-KR" altLang="en-US" sz="3000" dirty="0">
                <a:solidFill>
                  <a:prstClr val="white"/>
                </a:solidFill>
                <a:latin typeface="+mn-ea"/>
                <a:ea typeface="+mn-ea"/>
              </a:rPr>
              <a:t> </a:t>
            </a:r>
            <a:r>
              <a:rPr lang="ko-KR" altLang="en-US" sz="2400" dirty="0">
                <a:solidFill>
                  <a:prstClr val="black"/>
                </a:solidFill>
                <a:latin typeface="+mn-ea"/>
                <a:ea typeface="+mn-ea"/>
              </a:rPr>
              <a:t>평균</a:t>
            </a:r>
            <a:r>
              <a:rPr lang="ko-KR" altLang="en-US" sz="2400" dirty="0">
                <a:solidFill>
                  <a:prstClr val="white"/>
                </a:solidFill>
                <a:latin typeface="+mn-ea"/>
                <a:ea typeface="+mn-ea"/>
              </a:rPr>
              <a:t> </a:t>
            </a:r>
            <a:r>
              <a:rPr lang="en-US" altLang="ko-KR" sz="2400" dirty="0">
                <a:solidFill>
                  <a:srgbClr val="FF0000"/>
                </a:solidFill>
                <a:latin typeface="+mn-ea"/>
                <a:ea typeface="+mn-ea"/>
              </a:rPr>
              <a:t>2.5</a:t>
            </a:r>
            <a:r>
              <a:rPr lang="ko-KR" altLang="en-US" sz="2400" dirty="0">
                <a:solidFill>
                  <a:srgbClr val="FF0000"/>
                </a:solidFill>
                <a:latin typeface="+mn-ea"/>
                <a:ea typeface="+mn-ea"/>
              </a:rPr>
              <a:t>년</a:t>
            </a:r>
            <a:r>
              <a:rPr lang="ko-KR" altLang="en-US" sz="2400" dirty="0">
                <a:solidFill>
                  <a:prstClr val="black"/>
                </a:solidFill>
                <a:latin typeface="+mn-ea"/>
                <a:ea typeface="+mn-ea"/>
              </a:rPr>
              <a:t>마다</a:t>
            </a:r>
            <a:r>
              <a:rPr lang="ko-KR" altLang="en-US" sz="2400" dirty="0">
                <a:solidFill>
                  <a:prstClr val="white"/>
                </a:solidFill>
                <a:latin typeface="+mn-ea"/>
                <a:ea typeface="+mn-ea"/>
              </a:rPr>
              <a:t> </a:t>
            </a:r>
            <a:r>
              <a:rPr lang="ko-KR" altLang="en-US" sz="2400" dirty="0">
                <a:solidFill>
                  <a:srgbClr val="FF0000"/>
                </a:solidFill>
                <a:latin typeface="+mn-ea"/>
                <a:ea typeface="+mn-ea"/>
              </a:rPr>
              <a:t>기억력</a:t>
            </a:r>
            <a:r>
              <a:rPr lang="en-US" altLang="ko-KR" sz="2400" dirty="0">
                <a:solidFill>
                  <a:srgbClr val="FF0000"/>
                </a:solidFill>
                <a:latin typeface="+mn-ea"/>
                <a:ea typeface="+mn-ea"/>
              </a:rPr>
              <a:t>, </a:t>
            </a:r>
            <a:r>
              <a:rPr lang="ko-KR" altLang="en-US" sz="2400" dirty="0">
                <a:solidFill>
                  <a:srgbClr val="FF0000"/>
                </a:solidFill>
                <a:latin typeface="+mn-ea"/>
                <a:ea typeface="+mn-ea"/>
              </a:rPr>
              <a:t>창의력</a:t>
            </a:r>
            <a:r>
              <a:rPr lang="en-US" altLang="ko-KR" sz="2400" dirty="0">
                <a:solidFill>
                  <a:srgbClr val="FF0000"/>
                </a:solidFill>
                <a:latin typeface="+mn-ea"/>
                <a:ea typeface="+mn-ea"/>
              </a:rPr>
              <a:t>, </a:t>
            </a:r>
            <a:r>
              <a:rPr lang="ko-KR" altLang="en-US" sz="2400" dirty="0">
                <a:solidFill>
                  <a:srgbClr val="FF0000"/>
                </a:solidFill>
                <a:latin typeface="+mn-ea"/>
                <a:ea typeface="+mn-ea"/>
              </a:rPr>
              <a:t>문제해결 능력</a:t>
            </a:r>
            <a:r>
              <a:rPr lang="en-US" altLang="ko-KR" sz="2400" dirty="0">
                <a:solidFill>
                  <a:srgbClr val="FF0000"/>
                </a:solidFill>
                <a:latin typeface="+mn-ea"/>
                <a:ea typeface="+mn-ea"/>
              </a:rPr>
              <a:t>, </a:t>
            </a:r>
            <a:r>
              <a:rPr lang="ko-KR" altLang="en-US" sz="2400" dirty="0">
                <a:solidFill>
                  <a:srgbClr val="FF0000"/>
                </a:solidFill>
                <a:latin typeface="+mn-ea"/>
                <a:ea typeface="+mn-ea"/>
              </a:rPr>
              <a:t>배우는 능력 </a:t>
            </a:r>
            <a:r>
              <a:rPr lang="ko-KR" altLang="en-US" sz="2400" dirty="0">
                <a:solidFill>
                  <a:prstClr val="black"/>
                </a:solidFill>
                <a:latin typeface="+mn-ea"/>
                <a:ea typeface="+mn-ea"/>
              </a:rPr>
              <a:t>등의</a:t>
            </a:r>
            <a:r>
              <a:rPr lang="ko-KR" altLang="en-US" sz="2400" dirty="0">
                <a:solidFill>
                  <a:prstClr val="white"/>
                </a:solidFill>
                <a:latin typeface="+mn-ea"/>
                <a:ea typeface="+mn-ea"/>
              </a:rPr>
              <a:t> </a:t>
            </a:r>
            <a:r>
              <a:rPr lang="ko-KR" altLang="en-US" sz="2400" dirty="0" err="1">
                <a:solidFill>
                  <a:prstClr val="black"/>
                </a:solidFill>
                <a:latin typeface="+mn-ea"/>
                <a:ea typeface="+mn-ea"/>
              </a:rPr>
              <a:t>지능도를</a:t>
            </a:r>
            <a:r>
              <a:rPr lang="ko-KR" altLang="en-US" sz="2400" dirty="0">
                <a:solidFill>
                  <a:prstClr val="black"/>
                </a:solidFill>
                <a:latin typeface="+mn-ea"/>
                <a:ea typeface="+mn-ea"/>
              </a:rPr>
              <a:t> 추적 분석한 결과</a:t>
            </a:r>
          </a:p>
        </p:txBody>
      </p:sp>
      <p:sp>
        <p:nvSpPr>
          <p:cNvPr id="3" name="오른쪽 화살표 2"/>
          <p:cNvSpPr/>
          <p:nvPr/>
        </p:nvSpPr>
        <p:spPr bwMode="auto">
          <a:xfrm>
            <a:off x="117886" y="2924944"/>
            <a:ext cx="456382" cy="423036"/>
          </a:xfrm>
          <a:prstGeom prst="rightArrow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endParaRPr lang="ko-KR" altLang="en-US">
              <a:solidFill>
                <a:prstClr val="white"/>
              </a:solidFill>
              <a:latin typeface="+mn-ea"/>
              <a:ea typeface="+mn-ea"/>
            </a:endParaRPr>
          </a:p>
        </p:txBody>
      </p:sp>
      <p:sp>
        <p:nvSpPr>
          <p:cNvPr id="4" name="Text Box 24"/>
          <p:cNvSpPr txBox="1">
            <a:spLocks noChangeArrowheads="1"/>
          </p:cNvSpPr>
          <p:nvPr/>
        </p:nvSpPr>
        <p:spPr bwMode="auto">
          <a:xfrm>
            <a:off x="547281" y="2794393"/>
            <a:ext cx="8596719" cy="1938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2" tIns="45711" rIns="91422" bIns="45711">
            <a:spAutoFit/>
          </a:bodyPr>
          <a:lstStyle/>
          <a:p>
            <a:pPr algn="l">
              <a:lnSpc>
                <a:spcPct val="100000"/>
              </a:lnSpc>
            </a:pPr>
            <a:r>
              <a:rPr lang="ko-KR" altLang="en-US" sz="2400" dirty="0" err="1">
                <a:solidFill>
                  <a:srgbClr val="00B0F0"/>
                </a:solidFill>
                <a:latin typeface="+mn-ea"/>
                <a:ea typeface="+mn-ea"/>
              </a:rPr>
              <a:t>지능도에</a:t>
            </a:r>
            <a:r>
              <a:rPr lang="ko-KR" altLang="en-US" sz="2400" dirty="0">
                <a:solidFill>
                  <a:srgbClr val="00B0F0"/>
                </a:solidFill>
                <a:latin typeface="+mn-ea"/>
                <a:ea typeface="+mn-ea"/>
              </a:rPr>
              <a:t> 약간의</a:t>
            </a:r>
            <a:r>
              <a:rPr lang="ko-KR" altLang="en-US" sz="2400" dirty="0">
                <a:solidFill>
                  <a:srgbClr val="FF0000"/>
                </a:solidFill>
                <a:latin typeface="+mn-ea"/>
                <a:ea typeface="+mn-ea"/>
              </a:rPr>
              <a:t> </a:t>
            </a:r>
            <a:r>
              <a:rPr lang="ko-KR" altLang="en-US" sz="2400" dirty="0">
                <a:solidFill>
                  <a:srgbClr val="00B0F0"/>
                </a:solidFill>
                <a:latin typeface="+mn-ea"/>
                <a:ea typeface="+mn-ea"/>
              </a:rPr>
              <a:t>감소</a:t>
            </a:r>
            <a:r>
              <a:rPr lang="ko-KR" altLang="en-US" sz="2400" dirty="0">
                <a:solidFill>
                  <a:prstClr val="black"/>
                </a:solidFill>
                <a:latin typeface="+mn-ea"/>
                <a:ea typeface="+mn-ea"/>
              </a:rPr>
              <a:t>가</a:t>
            </a:r>
            <a:r>
              <a:rPr lang="ko-KR" altLang="en-US" sz="2400" dirty="0">
                <a:solidFill>
                  <a:prstClr val="white"/>
                </a:solidFill>
                <a:latin typeface="+mn-ea"/>
                <a:ea typeface="+mn-ea"/>
              </a:rPr>
              <a:t> </a:t>
            </a:r>
            <a:r>
              <a:rPr lang="ko-KR" altLang="en-US" sz="2400" dirty="0">
                <a:solidFill>
                  <a:prstClr val="black"/>
                </a:solidFill>
                <a:latin typeface="+mn-ea"/>
                <a:ea typeface="+mn-ea"/>
              </a:rPr>
              <a:t>있으나</a:t>
            </a:r>
            <a:r>
              <a:rPr lang="en-US" altLang="ko-KR" sz="2400" dirty="0">
                <a:solidFill>
                  <a:prstClr val="black"/>
                </a:solidFill>
                <a:latin typeface="+mn-ea"/>
                <a:ea typeface="+mn-ea"/>
              </a:rPr>
              <a:t>,</a:t>
            </a:r>
          </a:p>
          <a:p>
            <a:pPr algn="l">
              <a:lnSpc>
                <a:spcPct val="100000"/>
              </a:lnSpc>
            </a:pPr>
            <a:r>
              <a:rPr lang="ko-KR" altLang="en-US" sz="2400" dirty="0">
                <a:solidFill>
                  <a:prstClr val="black"/>
                </a:solidFill>
                <a:latin typeface="+mn-ea"/>
                <a:ea typeface="+mn-ea"/>
              </a:rPr>
              <a:t>일상생활이나</a:t>
            </a:r>
            <a:r>
              <a:rPr lang="en-US" altLang="ko-KR" sz="2400" dirty="0">
                <a:solidFill>
                  <a:prstClr val="black"/>
                </a:solidFill>
                <a:latin typeface="+mn-ea"/>
                <a:ea typeface="+mn-ea"/>
              </a:rPr>
              <a:t> </a:t>
            </a:r>
            <a:r>
              <a:rPr lang="ko-KR" altLang="en-US" sz="2400" dirty="0">
                <a:solidFill>
                  <a:prstClr val="black"/>
                </a:solidFill>
                <a:latin typeface="+mn-ea"/>
                <a:ea typeface="+mn-ea"/>
              </a:rPr>
              <a:t>업무에 </a:t>
            </a:r>
            <a:r>
              <a:rPr lang="ko-KR" altLang="en-US" sz="2400" dirty="0">
                <a:solidFill>
                  <a:srgbClr val="00B0F0"/>
                </a:solidFill>
                <a:latin typeface="+mn-ea"/>
                <a:ea typeface="+mn-ea"/>
              </a:rPr>
              <a:t>지장을 줄 정도로 감소되지 않는다</a:t>
            </a:r>
            <a:endParaRPr lang="en-US" altLang="ko-KR" sz="2400" dirty="0">
              <a:solidFill>
                <a:srgbClr val="00B0F0"/>
              </a:solidFill>
              <a:latin typeface="+mn-ea"/>
              <a:ea typeface="+mn-ea"/>
            </a:endParaRPr>
          </a:p>
          <a:p>
            <a:pPr algn="l">
              <a:lnSpc>
                <a:spcPct val="100000"/>
              </a:lnSpc>
            </a:pPr>
            <a:r>
              <a:rPr lang="en-US" altLang="ko-KR" dirty="0">
                <a:solidFill>
                  <a:prstClr val="black"/>
                </a:solidFill>
                <a:latin typeface="+mn-ea"/>
                <a:ea typeface="+mn-ea"/>
              </a:rPr>
              <a:t>(</a:t>
            </a:r>
            <a:r>
              <a:rPr lang="ko-KR" altLang="en-US" dirty="0">
                <a:solidFill>
                  <a:prstClr val="black"/>
                </a:solidFill>
                <a:latin typeface="+mn-ea"/>
                <a:ea typeface="+mn-ea"/>
              </a:rPr>
              <a:t>샤갈 </a:t>
            </a:r>
            <a:r>
              <a:rPr lang="en-US" altLang="ko-KR" dirty="0">
                <a:solidFill>
                  <a:prstClr val="black"/>
                </a:solidFill>
                <a:latin typeface="+mn-ea"/>
                <a:ea typeface="+mn-ea"/>
              </a:rPr>
              <a:t>98</a:t>
            </a:r>
            <a:r>
              <a:rPr lang="ko-KR" altLang="en-US" dirty="0">
                <a:solidFill>
                  <a:prstClr val="black"/>
                </a:solidFill>
                <a:latin typeface="+mn-ea"/>
                <a:ea typeface="+mn-ea"/>
              </a:rPr>
              <a:t>세</a:t>
            </a:r>
            <a:r>
              <a:rPr lang="en-US" altLang="ko-KR" dirty="0">
                <a:solidFill>
                  <a:prstClr val="black"/>
                </a:solidFill>
                <a:latin typeface="+mn-ea"/>
                <a:ea typeface="+mn-ea"/>
              </a:rPr>
              <a:t>, </a:t>
            </a:r>
            <a:r>
              <a:rPr lang="ko-KR" altLang="en-US" dirty="0" err="1">
                <a:solidFill>
                  <a:prstClr val="black"/>
                </a:solidFill>
                <a:latin typeface="+mn-ea"/>
                <a:ea typeface="+mn-ea"/>
              </a:rPr>
              <a:t>카잘스</a:t>
            </a:r>
            <a:r>
              <a:rPr lang="ko-KR" altLang="en-US" dirty="0">
                <a:solidFill>
                  <a:prstClr val="black"/>
                </a:solidFill>
                <a:latin typeface="+mn-ea"/>
                <a:ea typeface="+mn-ea"/>
              </a:rPr>
              <a:t> </a:t>
            </a:r>
            <a:r>
              <a:rPr lang="en-US" altLang="ko-KR" dirty="0">
                <a:solidFill>
                  <a:prstClr val="black"/>
                </a:solidFill>
                <a:latin typeface="+mn-ea"/>
                <a:ea typeface="+mn-ea"/>
              </a:rPr>
              <a:t>96</a:t>
            </a:r>
            <a:r>
              <a:rPr lang="ko-KR" altLang="en-US" dirty="0">
                <a:solidFill>
                  <a:prstClr val="black"/>
                </a:solidFill>
                <a:latin typeface="+mn-ea"/>
                <a:ea typeface="+mn-ea"/>
              </a:rPr>
              <a:t>세</a:t>
            </a:r>
            <a:r>
              <a:rPr lang="en-US" altLang="ko-KR" dirty="0">
                <a:solidFill>
                  <a:prstClr val="black"/>
                </a:solidFill>
                <a:latin typeface="+mn-ea"/>
                <a:ea typeface="+mn-ea"/>
              </a:rPr>
              <a:t>, </a:t>
            </a:r>
            <a:r>
              <a:rPr lang="ko-KR" altLang="en-US" dirty="0">
                <a:solidFill>
                  <a:prstClr val="black"/>
                </a:solidFill>
                <a:latin typeface="+mn-ea"/>
                <a:ea typeface="+mn-ea"/>
              </a:rPr>
              <a:t>피카소</a:t>
            </a:r>
            <a:r>
              <a:rPr lang="en-US" altLang="ko-KR" dirty="0">
                <a:solidFill>
                  <a:prstClr val="black"/>
                </a:solidFill>
                <a:latin typeface="+mn-ea"/>
                <a:ea typeface="+mn-ea"/>
              </a:rPr>
              <a:t>, </a:t>
            </a:r>
            <a:r>
              <a:rPr lang="ko-KR" altLang="en-US" dirty="0" err="1">
                <a:solidFill>
                  <a:prstClr val="black"/>
                </a:solidFill>
                <a:latin typeface="+mn-ea"/>
                <a:ea typeface="+mn-ea"/>
              </a:rPr>
              <a:t>시벨리우스</a:t>
            </a:r>
            <a:r>
              <a:rPr lang="en-US" altLang="ko-KR" dirty="0">
                <a:solidFill>
                  <a:prstClr val="black"/>
                </a:solidFill>
                <a:latin typeface="+mn-ea"/>
                <a:ea typeface="+mn-ea"/>
              </a:rPr>
              <a:t>, </a:t>
            </a:r>
            <a:r>
              <a:rPr lang="ko-KR" altLang="en-US" dirty="0">
                <a:solidFill>
                  <a:prstClr val="black"/>
                </a:solidFill>
                <a:latin typeface="+mn-ea"/>
                <a:ea typeface="+mn-ea"/>
              </a:rPr>
              <a:t>처칠 </a:t>
            </a:r>
            <a:r>
              <a:rPr lang="en-US" altLang="ko-KR" dirty="0">
                <a:solidFill>
                  <a:prstClr val="black"/>
                </a:solidFill>
                <a:latin typeface="+mn-ea"/>
                <a:ea typeface="+mn-ea"/>
              </a:rPr>
              <a:t>92</a:t>
            </a:r>
            <a:r>
              <a:rPr lang="ko-KR" altLang="en-US" dirty="0">
                <a:solidFill>
                  <a:prstClr val="black"/>
                </a:solidFill>
                <a:latin typeface="+mn-ea"/>
                <a:ea typeface="+mn-ea"/>
              </a:rPr>
              <a:t>세</a:t>
            </a:r>
            <a:r>
              <a:rPr lang="en-US" altLang="ko-KR" dirty="0">
                <a:solidFill>
                  <a:prstClr val="black"/>
                </a:solidFill>
                <a:latin typeface="+mn-ea"/>
                <a:ea typeface="+mn-ea"/>
              </a:rPr>
              <a:t>/ </a:t>
            </a:r>
          </a:p>
          <a:p>
            <a:pPr algn="l">
              <a:lnSpc>
                <a:spcPct val="100000"/>
              </a:lnSpc>
            </a:pPr>
            <a:r>
              <a:rPr lang="ko-KR" altLang="en-US" dirty="0">
                <a:solidFill>
                  <a:prstClr val="black"/>
                </a:solidFill>
                <a:latin typeface="+mn-ea"/>
                <a:ea typeface="+mn-ea"/>
              </a:rPr>
              <a:t>미켈란젤로 </a:t>
            </a:r>
            <a:r>
              <a:rPr lang="en-US" altLang="ko-KR" dirty="0">
                <a:solidFill>
                  <a:prstClr val="black"/>
                </a:solidFill>
                <a:latin typeface="+mn-ea"/>
                <a:ea typeface="+mn-ea"/>
              </a:rPr>
              <a:t>89</a:t>
            </a:r>
            <a:r>
              <a:rPr lang="ko-KR" altLang="en-US" dirty="0">
                <a:solidFill>
                  <a:prstClr val="black"/>
                </a:solidFill>
                <a:latin typeface="+mn-ea"/>
                <a:ea typeface="+mn-ea"/>
              </a:rPr>
              <a:t>세 </a:t>
            </a:r>
            <a:r>
              <a:rPr lang="en-US" altLang="ko-KR" dirty="0">
                <a:solidFill>
                  <a:prstClr val="black"/>
                </a:solidFill>
                <a:latin typeface="+mn-ea"/>
                <a:ea typeface="+mn-ea"/>
              </a:rPr>
              <a:t>/ </a:t>
            </a:r>
            <a:r>
              <a:rPr lang="ko-KR" altLang="en-US" dirty="0">
                <a:solidFill>
                  <a:prstClr val="black"/>
                </a:solidFill>
                <a:latin typeface="+mn-ea"/>
                <a:ea typeface="+mn-ea"/>
              </a:rPr>
              <a:t>모네 </a:t>
            </a:r>
            <a:r>
              <a:rPr lang="en-US" altLang="ko-KR" dirty="0">
                <a:solidFill>
                  <a:prstClr val="black"/>
                </a:solidFill>
                <a:latin typeface="+mn-ea"/>
                <a:ea typeface="+mn-ea"/>
              </a:rPr>
              <a:t>86</a:t>
            </a:r>
            <a:r>
              <a:rPr lang="ko-KR" altLang="en-US" dirty="0">
                <a:solidFill>
                  <a:prstClr val="black"/>
                </a:solidFill>
                <a:latin typeface="+mn-ea"/>
                <a:ea typeface="+mn-ea"/>
              </a:rPr>
              <a:t>세까지 창조적 활동</a:t>
            </a:r>
            <a:r>
              <a:rPr lang="en-US" altLang="ko-KR" dirty="0">
                <a:solidFill>
                  <a:prstClr val="black"/>
                </a:solidFill>
                <a:latin typeface="+mn-ea"/>
                <a:ea typeface="+mn-ea"/>
              </a:rPr>
              <a:t>)</a:t>
            </a:r>
            <a:endParaRPr lang="ko-KR" altLang="en-US" dirty="0">
              <a:solidFill>
                <a:prstClr val="black"/>
              </a:solidFill>
              <a:latin typeface="+mn-ea"/>
              <a:ea typeface="+mn-ea"/>
            </a:endParaRPr>
          </a:p>
        </p:txBody>
      </p:sp>
      <p:sp>
        <p:nvSpPr>
          <p:cNvPr id="5" name="Text Box 24"/>
          <p:cNvSpPr txBox="1">
            <a:spLocks noChangeArrowheads="1"/>
          </p:cNvSpPr>
          <p:nvPr/>
        </p:nvSpPr>
        <p:spPr bwMode="auto">
          <a:xfrm>
            <a:off x="574268" y="4919531"/>
            <a:ext cx="8236679" cy="830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2" tIns="45711" rIns="91422" bIns="45711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ko-KR" altLang="en-US" sz="2400" dirty="0">
                <a:solidFill>
                  <a:prstClr val="black"/>
                </a:solidFill>
                <a:latin typeface="+mn-ea"/>
                <a:ea typeface="+mn-ea"/>
              </a:rPr>
              <a:t>나이가 들면 지능도가 실제보다 더 크게 떨어지는 것으로</a:t>
            </a:r>
            <a:endParaRPr lang="en-US" altLang="ko-KR" sz="2400" dirty="0">
              <a:solidFill>
                <a:prstClr val="black"/>
              </a:solidFill>
              <a:latin typeface="+mn-ea"/>
              <a:ea typeface="+mn-ea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ko-KR" altLang="en-US" sz="2400" dirty="0">
                <a:solidFill>
                  <a:prstClr val="black"/>
                </a:solidFill>
                <a:latin typeface="+mn-ea"/>
                <a:ea typeface="+mn-ea"/>
              </a:rPr>
              <a:t>느끼는 이유 </a:t>
            </a:r>
            <a:r>
              <a:rPr lang="en-US" altLang="ko-KR" sz="2400" dirty="0">
                <a:solidFill>
                  <a:prstClr val="black"/>
                </a:solidFill>
                <a:latin typeface="+mn-ea"/>
                <a:ea typeface="+mn-ea"/>
              </a:rPr>
              <a:t>: </a:t>
            </a:r>
            <a:r>
              <a:rPr lang="ko-KR" altLang="en-US" sz="2400" dirty="0">
                <a:solidFill>
                  <a:srgbClr val="FF0000"/>
                </a:solidFill>
                <a:latin typeface="+mn-ea"/>
                <a:ea typeface="+mn-ea"/>
              </a:rPr>
              <a:t>게을러져서</a:t>
            </a:r>
            <a:r>
              <a:rPr lang="ko-KR" altLang="en-US" sz="2400" dirty="0">
                <a:solidFill>
                  <a:prstClr val="black"/>
                </a:solidFill>
                <a:latin typeface="+mn-ea"/>
                <a:ea typeface="+mn-ea"/>
              </a:rPr>
              <a:t> 스스로 머리를 쓰지 않기 때문 </a:t>
            </a:r>
          </a:p>
        </p:txBody>
      </p:sp>
      <p:sp>
        <p:nvSpPr>
          <p:cNvPr id="6" name="오른쪽 화살표 5"/>
          <p:cNvSpPr/>
          <p:nvPr/>
        </p:nvSpPr>
        <p:spPr bwMode="auto">
          <a:xfrm>
            <a:off x="117886" y="4936116"/>
            <a:ext cx="456382" cy="423036"/>
          </a:xfrm>
          <a:prstGeom prst="rightArrow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endParaRPr lang="ko-KR" altLang="en-US">
              <a:solidFill>
                <a:prstClr val="white"/>
              </a:solidFill>
              <a:latin typeface="+mn-ea"/>
              <a:ea typeface="+mn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21370" y="6538232"/>
            <a:ext cx="4222630" cy="3197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0" dirty="0" err="1">
                <a:solidFill>
                  <a:schemeClr val="tx1"/>
                </a:solidFill>
                <a:latin typeface="+mn-ea"/>
                <a:ea typeface="+mn-ea"/>
              </a:rPr>
              <a:t>서유헌</a:t>
            </a:r>
            <a:r>
              <a:rPr lang="en-US" altLang="ko-KR" sz="1200" b="0" dirty="0">
                <a:solidFill>
                  <a:schemeClr val="tx1"/>
                </a:solidFill>
                <a:latin typeface="+mn-ea"/>
                <a:ea typeface="+mn-ea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+mn-ea"/>
                <a:ea typeface="+mn-ea"/>
              </a:rPr>
              <a:t>나이보다 젊어지는 행복한 뇌</a:t>
            </a:r>
            <a:r>
              <a:rPr lang="en-US" altLang="ko-KR" sz="1200" b="0" dirty="0">
                <a:solidFill>
                  <a:schemeClr val="tx1"/>
                </a:solidFill>
                <a:latin typeface="+mn-ea"/>
                <a:ea typeface="+mn-ea"/>
              </a:rPr>
              <a:t>, P33, </a:t>
            </a:r>
            <a:r>
              <a:rPr lang="ko-KR" altLang="en-US" sz="1200" b="0" dirty="0" err="1">
                <a:solidFill>
                  <a:schemeClr val="tx1"/>
                </a:solidFill>
                <a:latin typeface="+mn-ea"/>
                <a:ea typeface="+mn-ea"/>
              </a:rPr>
              <a:t>비타북스</a:t>
            </a:r>
            <a:r>
              <a:rPr lang="en-US" altLang="ko-KR" sz="1200" b="0" dirty="0">
                <a:solidFill>
                  <a:schemeClr val="tx1"/>
                </a:solidFill>
                <a:latin typeface="+mn-ea"/>
                <a:ea typeface="+mn-ea"/>
              </a:rPr>
              <a:t>, 2014</a:t>
            </a:r>
            <a:endParaRPr lang="ko-KR" altLang="en-US" sz="1200" b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8" name="제목 7"/>
          <p:cNvSpPr>
            <a:spLocks noGrp="1"/>
          </p:cNvSpPr>
          <p:nvPr>
            <p:ph type="title" idx="4294967295"/>
          </p:nvPr>
        </p:nvSpPr>
        <p:spPr>
          <a:xfrm>
            <a:off x="628650" y="6917853"/>
            <a:ext cx="7886700" cy="111547"/>
          </a:xfrm>
          <a:prstGeom prst="rect">
            <a:avLst/>
          </a:prstGeom>
        </p:spPr>
        <p:txBody>
          <a:bodyPr/>
          <a:lstStyle/>
          <a:p>
            <a:r>
              <a:rPr lang="ko-KR" altLang="en-US" sz="100" dirty="0" err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버지니아대</a:t>
            </a:r>
            <a:r>
              <a:rPr lang="ko-KR" altLang="en-US" sz="1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연구팀 </a:t>
            </a:r>
            <a:r>
              <a:rPr lang="en-US" altLang="ko-KR" sz="1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18~80</a:t>
            </a:r>
            <a:r>
              <a:rPr lang="ko-KR" altLang="en-US" sz="1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</a:t>
            </a:r>
            <a:r>
              <a:rPr lang="en-US" altLang="ko-KR" sz="1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1,600</a:t>
            </a:r>
            <a:r>
              <a:rPr lang="ko-KR" altLang="en-US" sz="1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명 대상</a:t>
            </a: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fld id="{5E030DBC-F04A-4CBD-95A8-59CFFE4048F3}" type="slidenum">
              <a:rPr lang="ko-KR" altLang="en-US" sz="1800" b="0" smtClean="0">
                <a:solidFill>
                  <a:prstClr val="black"/>
                </a:solidFill>
              </a:rPr>
              <a:pPr algn="l">
                <a:lnSpc>
                  <a:spcPct val="100000"/>
                </a:lnSpc>
                <a:spcBef>
                  <a:spcPct val="0"/>
                </a:spcBef>
                <a:defRPr/>
              </a:pPr>
              <a:t>7</a:t>
            </a:fld>
            <a:endParaRPr lang="ko-KR" altLang="en-US" sz="1800" b="0">
              <a:solidFill>
                <a:prstClr val="black"/>
              </a:solidFill>
            </a:endParaRPr>
          </a:p>
        </p:txBody>
      </p:sp>
      <p:sp>
        <p:nvSpPr>
          <p:cNvPr id="10" name="Text Box 24"/>
          <p:cNvSpPr txBox="1">
            <a:spLocks noChangeArrowheads="1"/>
          </p:cNvSpPr>
          <p:nvPr/>
        </p:nvSpPr>
        <p:spPr bwMode="auto">
          <a:xfrm>
            <a:off x="2251825" y="5653032"/>
            <a:ext cx="2233089" cy="64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2" tIns="45711" rIns="91422" bIns="45711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ko-KR" sz="1800" dirty="0">
                <a:solidFill>
                  <a:prstClr val="black"/>
                </a:solidFill>
                <a:latin typeface="+mn-ea"/>
                <a:ea typeface="+mn-ea"/>
              </a:rPr>
              <a:t>(</a:t>
            </a:r>
            <a:r>
              <a:rPr lang="ko-KR" altLang="en-US" sz="1800" dirty="0">
                <a:solidFill>
                  <a:prstClr val="black"/>
                </a:solidFill>
                <a:latin typeface="+mn-ea"/>
                <a:ea typeface="+mn-ea"/>
              </a:rPr>
              <a:t>젊음의 적</a:t>
            </a:r>
            <a:r>
              <a:rPr lang="en-US" altLang="ko-KR" sz="1800" dirty="0">
                <a:solidFill>
                  <a:prstClr val="black"/>
                </a:solidFill>
                <a:latin typeface="+mn-ea"/>
                <a:ea typeface="+mn-ea"/>
              </a:rPr>
              <a:t>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ko-KR" sz="1800" dirty="0">
                <a:solidFill>
                  <a:prstClr val="black"/>
                </a:solidFill>
                <a:latin typeface="+mn-ea"/>
                <a:ea typeface="+mn-ea"/>
              </a:rPr>
              <a:t>(</a:t>
            </a:r>
            <a:r>
              <a:rPr lang="ko-KR" altLang="en-US" sz="1800" dirty="0">
                <a:solidFill>
                  <a:prstClr val="black"/>
                </a:solidFill>
                <a:latin typeface="+mn-ea"/>
                <a:ea typeface="+mn-ea"/>
              </a:rPr>
              <a:t>노화의 친구</a:t>
            </a:r>
            <a:r>
              <a:rPr lang="en-US" altLang="ko-KR" sz="1800" dirty="0">
                <a:solidFill>
                  <a:prstClr val="black"/>
                </a:solidFill>
                <a:latin typeface="+mn-ea"/>
                <a:ea typeface="+mn-ea"/>
              </a:rPr>
              <a:t>)</a:t>
            </a:r>
            <a:endParaRPr lang="ko-KR" altLang="en-US" sz="1800" dirty="0">
              <a:solidFill>
                <a:prstClr val="black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700714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-152791"/>
            <a:ext cx="8367995" cy="917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500" b="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뇌 작동의 </a:t>
            </a:r>
            <a:r>
              <a:rPr lang="en-US" altLang="ko-KR" sz="4500" b="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r>
              <a:rPr lang="ko-KR" altLang="en-US" sz="4500" b="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가지 원칙</a:t>
            </a:r>
            <a:r>
              <a:rPr lang="en-US" altLang="ko-KR" sz="3500" b="0" dirty="0">
                <a:solidFill>
                  <a:srgbClr val="000066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3500" b="0" dirty="0">
                <a:solidFill>
                  <a:srgbClr val="000066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뇌의 가소성</a:t>
            </a:r>
            <a:r>
              <a:rPr lang="en-US" altLang="ko-KR" sz="3500" b="0" dirty="0">
                <a:solidFill>
                  <a:srgbClr val="000066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</p:txBody>
      </p:sp>
      <p:sp>
        <p:nvSpPr>
          <p:cNvPr id="5" name="오른쪽 화살표 4"/>
          <p:cNvSpPr/>
          <p:nvPr/>
        </p:nvSpPr>
        <p:spPr>
          <a:xfrm>
            <a:off x="4672178" y="4193722"/>
            <a:ext cx="414594" cy="186770"/>
          </a:xfrm>
          <a:prstGeom prst="rightArrow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5" name="직선 화살표 연결선 14"/>
          <p:cNvCxnSpPr/>
          <p:nvPr/>
        </p:nvCxnSpPr>
        <p:spPr bwMode="auto">
          <a:xfrm flipV="1">
            <a:off x="7709240" y="-1154208"/>
            <a:ext cx="72008" cy="216024"/>
          </a:xfrm>
          <a:prstGeom prst="straightConnector1">
            <a:avLst/>
          </a:prstGeom>
          <a:noFill/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6" name="직선 화살표 연결선 15"/>
          <p:cNvCxnSpPr/>
          <p:nvPr/>
        </p:nvCxnSpPr>
        <p:spPr bwMode="auto">
          <a:xfrm>
            <a:off x="7673236" y="-134691"/>
            <a:ext cx="216024" cy="144016"/>
          </a:xfrm>
          <a:prstGeom prst="straightConnector1">
            <a:avLst/>
          </a:prstGeom>
          <a:noFill/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grpSp>
        <p:nvGrpSpPr>
          <p:cNvPr id="83" name="그룹 82"/>
          <p:cNvGrpSpPr/>
          <p:nvPr/>
        </p:nvGrpSpPr>
        <p:grpSpPr>
          <a:xfrm>
            <a:off x="368468" y="960045"/>
            <a:ext cx="8068120" cy="2722030"/>
            <a:chOff x="342926" y="911622"/>
            <a:chExt cx="8068120" cy="3162344"/>
          </a:xfrm>
        </p:grpSpPr>
        <p:grpSp>
          <p:nvGrpSpPr>
            <p:cNvPr id="7" name="그룹 6"/>
            <p:cNvGrpSpPr/>
            <p:nvPr/>
          </p:nvGrpSpPr>
          <p:grpSpPr>
            <a:xfrm>
              <a:off x="342926" y="911622"/>
              <a:ext cx="6986208" cy="1162078"/>
              <a:chOff x="46408" y="1485881"/>
              <a:chExt cx="6986208" cy="1162078"/>
            </a:xfrm>
          </p:grpSpPr>
          <p:sp>
            <p:nvSpPr>
              <p:cNvPr id="3" name="TextBox 2"/>
              <p:cNvSpPr txBox="1"/>
              <p:nvPr/>
            </p:nvSpPr>
            <p:spPr>
              <a:xfrm>
                <a:off x="46408" y="1485881"/>
                <a:ext cx="6986208" cy="11620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457200" indent="-457200" algn="l">
                  <a:lnSpc>
                    <a:spcPct val="100000"/>
                  </a:lnSpc>
                  <a:buAutoNum type="arabicPeriod"/>
                </a:pPr>
                <a:r>
                  <a:rPr lang="ko-KR" altLang="en-US" sz="2600" b="0" dirty="0"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뇌를 적절히 사용하지</a:t>
                </a:r>
                <a:r>
                  <a:rPr lang="en-US" altLang="ko-KR" sz="2600" b="0" dirty="0"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 </a:t>
                </a:r>
                <a:r>
                  <a:rPr lang="ko-KR" altLang="en-US" sz="2600" b="0" dirty="0"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않으면</a:t>
                </a:r>
                <a:r>
                  <a:rPr lang="en-US" altLang="ko-KR" sz="2600" b="0" dirty="0"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,</a:t>
                </a:r>
                <a:r>
                  <a:rPr lang="ko-KR" altLang="en-US" sz="2600" b="0" dirty="0"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 잃어버린다</a:t>
                </a:r>
                <a:endParaRPr lang="en-US" altLang="ko-KR" sz="2600" b="0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  <a:p>
                <a:pPr algn="l">
                  <a:lnSpc>
                    <a:spcPct val="100000"/>
                  </a:lnSpc>
                </a:pPr>
                <a:r>
                  <a:rPr lang="en-US" altLang="ko-KR" sz="2200" b="0" dirty="0"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(Use the brain or lose it)        </a:t>
                </a:r>
                <a:r>
                  <a:rPr lang="ko-KR" altLang="en-US" sz="2200" b="0" dirty="0">
                    <a:solidFill>
                      <a:srgbClr val="FF0000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뇌를 적절히 사용하라</a:t>
                </a:r>
                <a:endParaRPr lang="en-US" altLang="ko-KR" sz="2200" b="0" dirty="0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sp>
            <p:nvSpPr>
              <p:cNvPr id="4" name="오른쪽 화살표 3"/>
              <p:cNvSpPr/>
              <p:nvPr/>
            </p:nvSpPr>
            <p:spPr>
              <a:xfrm>
                <a:off x="3688026" y="2253384"/>
                <a:ext cx="360040" cy="216025"/>
              </a:xfrm>
              <a:prstGeom prst="rightArrow">
                <a:avLst/>
              </a:prstGeom>
              <a:solidFill>
                <a:srgbClr val="FF00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19191" y="2485972"/>
              <a:ext cx="3091855" cy="1587994"/>
            </a:xfrm>
            <a:prstGeom prst="rect">
              <a:avLst/>
            </a:prstGeom>
          </p:spPr>
        </p:pic>
        <p:pic>
          <p:nvPicPr>
            <p:cNvPr id="9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55983" y="2296477"/>
              <a:ext cx="2647588" cy="1429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Rectangle 11"/>
            <p:cNvSpPr>
              <a:spLocks noChangeArrowheads="1"/>
            </p:cNvSpPr>
            <p:nvPr/>
          </p:nvSpPr>
          <p:spPr bwMode="auto">
            <a:xfrm>
              <a:off x="3153801" y="3288307"/>
              <a:ext cx="221086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vl="1" algn="l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ko-KR" sz="1000" b="0" dirty="0">
                  <a:solidFill>
                    <a:schemeClr val="tx1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Nature, 1999 </a:t>
              </a:r>
              <a:r>
                <a:rPr lang="en-US" altLang="ko-KR" sz="1000" b="0" dirty="0" err="1">
                  <a:solidFill>
                    <a:schemeClr val="tx1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Engert</a:t>
              </a:r>
              <a:r>
                <a:rPr lang="en-US" altLang="ko-KR" sz="1000" b="0" dirty="0">
                  <a:solidFill>
                    <a:schemeClr val="tx1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 et al</a:t>
              </a:r>
            </a:p>
          </p:txBody>
        </p:sp>
        <p:sp>
          <p:nvSpPr>
            <p:cNvPr id="11" name="Text Box 16"/>
            <p:cNvSpPr txBox="1">
              <a:spLocks noChangeArrowheads="1"/>
            </p:cNvSpPr>
            <p:nvPr/>
          </p:nvSpPr>
          <p:spPr bwMode="auto">
            <a:xfrm>
              <a:off x="5769009" y="2139592"/>
              <a:ext cx="1914689" cy="307504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ko-KR" altLang="en-US" sz="1400" b="0" dirty="0">
                  <a:solidFill>
                    <a:srgbClr val="0000FF"/>
                  </a:solidFill>
                  <a:latin typeface="HY헤드라인M" pitchFamily="18" charset="-127"/>
                  <a:ea typeface="HY헤드라인M" pitchFamily="18" charset="-127"/>
                </a:rPr>
                <a:t>고속도로를 만들어라</a:t>
              </a:r>
            </a:p>
          </p:txBody>
        </p:sp>
        <p:sp>
          <p:nvSpPr>
            <p:cNvPr id="12" name="AutoShape 17"/>
            <p:cNvSpPr>
              <a:spLocks noChangeArrowheads="1"/>
            </p:cNvSpPr>
            <p:nvPr/>
          </p:nvSpPr>
          <p:spPr bwMode="auto">
            <a:xfrm rot="3606066">
              <a:off x="7582917" y="2331091"/>
              <a:ext cx="192419" cy="78786"/>
            </a:xfrm>
            <a:prstGeom prst="rightArrow">
              <a:avLst>
                <a:gd name="adj1" fmla="val 50000"/>
                <a:gd name="adj2" fmla="val 75001"/>
              </a:avLst>
            </a:prstGeom>
            <a:solidFill>
              <a:schemeClr val="tx1"/>
            </a:solidFill>
            <a:ln w="28575" algn="ctr">
              <a:noFill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pPr>
                <a:lnSpc>
                  <a:spcPct val="80000"/>
                </a:lnSpc>
              </a:pPr>
              <a:endParaRPr lang="ko-KR" altLang="en-US" sz="1400">
                <a:solidFill>
                  <a:srgbClr val="000000"/>
                </a:solidFill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3" name="Text Box 15"/>
            <p:cNvSpPr txBox="1">
              <a:spLocks noChangeArrowheads="1"/>
            </p:cNvSpPr>
            <p:nvPr/>
          </p:nvSpPr>
          <p:spPr bwMode="auto">
            <a:xfrm>
              <a:off x="3344716" y="3068960"/>
              <a:ext cx="199973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sz="1200" b="0" dirty="0">
                  <a:solidFill>
                    <a:schemeClr val="accent2"/>
                  </a:solidFill>
                  <a:latin typeface="HY헤드라인M" pitchFamily="18" charset="-127"/>
                  <a:ea typeface="HY헤드라인M" pitchFamily="18" charset="-127"/>
                </a:rPr>
                <a:t>성인 해마에서의 줄기세포</a:t>
              </a:r>
            </a:p>
          </p:txBody>
        </p:sp>
        <p:sp>
          <p:nvSpPr>
            <p:cNvPr id="17" name="Text Box 15"/>
            <p:cNvSpPr txBox="1">
              <a:spLocks noChangeArrowheads="1"/>
            </p:cNvSpPr>
            <p:nvPr/>
          </p:nvSpPr>
          <p:spPr bwMode="auto">
            <a:xfrm>
              <a:off x="2188605" y="3357839"/>
              <a:ext cx="58489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sz="1000" b="0" dirty="0">
                  <a:solidFill>
                    <a:srgbClr val="00FFFF"/>
                  </a:solidFill>
                  <a:latin typeface="HY헤드라인M" pitchFamily="18" charset="-127"/>
                  <a:ea typeface="HY헤드라인M" pitchFamily="18" charset="-127"/>
                </a:rPr>
                <a:t>정상</a:t>
              </a:r>
            </a:p>
          </p:txBody>
        </p:sp>
        <p:sp>
          <p:nvSpPr>
            <p:cNvPr id="18" name="Text Box 15"/>
            <p:cNvSpPr txBox="1">
              <a:spLocks noChangeArrowheads="1"/>
            </p:cNvSpPr>
            <p:nvPr/>
          </p:nvSpPr>
          <p:spPr bwMode="auto">
            <a:xfrm>
              <a:off x="1001157" y="3357839"/>
              <a:ext cx="90070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sz="1000" b="0" dirty="0">
                  <a:solidFill>
                    <a:srgbClr val="00FFFF"/>
                  </a:solidFill>
                  <a:latin typeface="HY헤드라인M" pitchFamily="18" charset="-127"/>
                  <a:ea typeface="HY헤드라인M" pitchFamily="18" charset="-127"/>
                </a:rPr>
                <a:t>적절사용</a:t>
              </a:r>
            </a:p>
          </p:txBody>
        </p:sp>
        <p:sp>
          <p:nvSpPr>
            <p:cNvPr id="19" name="Text Box 15"/>
            <p:cNvSpPr txBox="1">
              <a:spLocks noChangeArrowheads="1"/>
            </p:cNvSpPr>
            <p:nvPr/>
          </p:nvSpPr>
          <p:spPr bwMode="auto">
            <a:xfrm>
              <a:off x="2549000" y="3366793"/>
              <a:ext cx="97962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sz="1000" b="0" dirty="0" err="1">
                  <a:solidFill>
                    <a:srgbClr val="00FFFF"/>
                  </a:solidFill>
                  <a:latin typeface="HY헤드라인M" pitchFamily="18" charset="-127"/>
                  <a:ea typeface="HY헤드라인M" pitchFamily="18" charset="-127"/>
                </a:rPr>
                <a:t>적게사용</a:t>
              </a:r>
              <a:endParaRPr lang="ko-KR" altLang="en-US" sz="1000" b="0" dirty="0">
                <a:solidFill>
                  <a:srgbClr val="00FFFF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82" name="그룹 81"/>
          <p:cNvGrpSpPr/>
          <p:nvPr/>
        </p:nvGrpSpPr>
        <p:grpSpPr>
          <a:xfrm>
            <a:off x="341884" y="3485733"/>
            <a:ext cx="7411003" cy="2823587"/>
            <a:chOff x="241500" y="3636962"/>
            <a:chExt cx="7411003" cy="2823587"/>
          </a:xfrm>
        </p:grpSpPr>
        <p:sp>
          <p:nvSpPr>
            <p:cNvPr id="6" name="TextBox 5"/>
            <p:cNvSpPr txBox="1"/>
            <p:nvPr/>
          </p:nvSpPr>
          <p:spPr>
            <a:xfrm>
              <a:off x="241500" y="3636962"/>
              <a:ext cx="7411003" cy="10002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altLang="ko-KR" sz="2600" b="0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2. </a:t>
              </a:r>
              <a:r>
                <a:rPr lang="ko-KR" altLang="en-US" sz="2600" b="0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뇌를 혹사하면</a:t>
              </a:r>
              <a:r>
                <a:rPr lang="en-US" altLang="ko-KR" sz="2600" b="0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2600" b="0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망가진다</a:t>
              </a:r>
              <a:endParaRPr lang="en-US" altLang="ko-KR" sz="2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l">
                <a:lnSpc>
                  <a:spcPct val="100000"/>
                </a:lnSpc>
              </a:pPr>
              <a:r>
                <a:rPr lang="en-US" altLang="ko-KR" sz="2200" b="0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(Overuse the brain and lose it)       </a:t>
              </a:r>
              <a:r>
                <a:rPr lang="ko-KR" altLang="en-US" sz="2200" b="0" dirty="0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뇌를 혹사하지 마라</a:t>
              </a:r>
              <a:endParaRPr lang="en-US" altLang="ko-KR" sz="22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grpSp>
          <p:nvGrpSpPr>
            <p:cNvPr id="55" name="그룹 54"/>
            <p:cNvGrpSpPr/>
            <p:nvPr/>
          </p:nvGrpSpPr>
          <p:grpSpPr>
            <a:xfrm>
              <a:off x="2105319" y="4707634"/>
              <a:ext cx="2212207" cy="1752915"/>
              <a:chOff x="2105319" y="4707634"/>
              <a:chExt cx="2212207" cy="1752915"/>
            </a:xfrm>
          </p:grpSpPr>
          <p:pic>
            <p:nvPicPr>
              <p:cNvPr id="21" name="Picture 8" descr="bb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167369" y="4707634"/>
                <a:ext cx="2150157" cy="14800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2" name="Text Box 11"/>
              <p:cNvSpPr txBox="1">
                <a:spLocks noChangeArrowheads="1"/>
              </p:cNvSpPr>
              <p:nvPr/>
            </p:nvSpPr>
            <p:spPr bwMode="auto">
              <a:xfrm>
                <a:off x="2105319" y="6198939"/>
                <a:ext cx="2096963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l">
                  <a:lnSpc>
                    <a:spcPct val="100000"/>
                  </a:lnSpc>
                </a:pPr>
                <a:r>
                  <a:rPr lang="ko-KR" altLang="en-US" sz="1100" b="0" dirty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신경세포의 소실 </a:t>
                </a:r>
                <a:r>
                  <a:rPr lang="ko-KR" altLang="en-US" sz="1100" b="0" dirty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  <a:sym typeface="Symbol" pitchFamily="18" charset="2"/>
                  </a:rPr>
                  <a:t> 기억 하강</a:t>
                </a:r>
              </a:p>
            </p:txBody>
          </p:sp>
          <p:sp>
            <p:nvSpPr>
              <p:cNvPr id="23" name="Text Box 12"/>
              <p:cNvSpPr txBox="1">
                <a:spLocks noChangeArrowheads="1"/>
              </p:cNvSpPr>
              <p:nvPr/>
            </p:nvSpPr>
            <p:spPr bwMode="auto">
              <a:xfrm>
                <a:off x="2267764" y="4772656"/>
                <a:ext cx="688975" cy="215900"/>
              </a:xfrm>
              <a:prstGeom prst="rect">
                <a:avLst/>
              </a:prstGeom>
              <a:solidFill>
                <a:sysClr val="window" lastClr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9900"/>
                    </a:solidFill>
                    <a:effectLst/>
                    <a:uLnTx/>
                    <a:uFillTx/>
                    <a:latin typeface="HY헤드라인M" pitchFamily="18" charset="-127"/>
                    <a:ea typeface="HY헤드라인M" pitchFamily="18" charset="-127"/>
                  </a:rPr>
                  <a:t>정상 해마   </a:t>
                </a:r>
              </a:p>
            </p:txBody>
          </p:sp>
          <p:sp>
            <p:nvSpPr>
              <p:cNvPr id="24" name="Text Box 13"/>
              <p:cNvSpPr txBox="1">
                <a:spLocks noChangeArrowheads="1"/>
              </p:cNvSpPr>
              <p:nvPr/>
            </p:nvSpPr>
            <p:spPr bwMode="auto">
              <a:xfrm>
                <a:off x="3375883" y="4749446"/>
                <a:ext cx="863600" cy="215900"/>
              </a:xfrm>
              <a:prstGeom prst="rect">
                <a:avLst/>
              </a:prstGeom>
              <a:solidFill>
                <a:sysClr val="window" lastClr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HY헤드라인M" pitchFamily="18" charset="-127"/>
                    <a:ea typeface="HY헤드라인M" pitchFamily="18" charset="-127"/>
                  </a:rPr>
                  <a:t>스트레스</a:t>
                </a:r>
                <a:r>
                  <a:rPr kumimoji="0" lang="ko-KR" altLang="en-US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FF00"/>
                    </a:solidFill>
                    <a:effectLst/>
                    <a:uLnTx/>
                    <a:uFillTx/>
                    <a:latin typeface="HY헤드라인M" pitchFamily="18" charset="-127"/>
                    <a:ea typeface="HY헤드라인M" pitchFamily="18" charset="-127"/>
                  </a:rPr>
                  <a:t> </a:t>
                </a:r>
                <a:r>
                  <a:rPr kumimoji="0" lang="ko-KR" altLang="en-US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9900"/>
                    </a:solidFill>
                    <a:effectLst/>
                    <a:uLnTx/>
                    <a:uFillTx/>
                    <a:latin typeface="HY헤드라인M" pitchFamily="18" charset="-127"/>
                    <a:ea typeface="HY헤드라인M" pitchFamily="18" charset="-127"/>
                  </a:rPr>
                  <a:t>해마</a:t>
                </a:r>
              </a:p>
            </p:txBody>
          </p:sp>
        </p:grpSp>
        <p:grpSp>
          <p:nvGrpSpPr>
            <p:cNvPr id="54" name="그룹 53"/>
            <p:cNvGrpSpPr/>
            <p:nvPr/>
          </p:nvGrpSpPr>
          <p:grpSpPr>
            <a:xfrm>
              <a:off x="318502" y="4815858"/>
              <a:ext cx="1738212" cy="1165038"/>
              <a:chOff x="318502" y="4815858"/>
              <a:chExt cx="1738212" cy="1165038"/>
            </a:xfrm>
          </p:grpSpPr>
          <p:pic>
            <p:nvPicPr>
              <p:cNvPr id="20" name="Picture 7" descr="ns1060332002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b="10451"/>
              <a:stretch>
                <a:fillRect/>
              </a:stretch>
            </p:blipFill>
            <p:spPr bwMode="auto">
              <a:xfrm>
                <a:off x="318502" y="4815858"/>
                <a:ext cx="1738212" cy="1165038"/>
              </a:xfrm>
              <a:prstGeom prst="rect">
                <a:avLst/>
              </a:prstGeom>
              <a:noFill/>
              <a:ln w="9525">
                <a:solidFill>
                  <a:srgbClr val="CCFFFF"/>
                </a:solidFill>
                <a:miter lim="800000"/>
                <a:headEnd/>
                <a:tailEnd/>
              </a:ln>
            </p:spPr>
          </p:pic>
          <p:sp>
            <p:nvSpPr>
              <p:cNvPr id="49" name="아래쪽 화살표 17"/>
              <p:cNvSpPr>
                <a:spLocks noChangeArrowheads="1"/>
              </p:cNvSpPr>
              <p:nvPr/>
            </p:nvSpPr>
            <p:spPr bwMode="auto">
              <a:xfrm rot="16200000">
                <a:off x="1086421" y="5236275"/>
                <a:ext cx="163850" cy="386092"/>
              </a:xfrm>
              <a:prstGeom prst="downArrow">
                <a:avLst>
                  <a:gd name="adj1" fmla="val 50000"/>
                  <a:gd name="adj2" fmla="val 47440"/>
                </a:avLst>
              </a:prstGeom>
              <a:solidFill>
                <a:srgbClr val="FF0000"/>
              </a:solidFill>
              <a:ln w="28575" algn="ctr">
                <a:noFill/>
                <a:round/>
                <a:headEnd/>
                <a:tailEnd/>
              </a:ln>
            </p:spPr>
            <p:txBody>
              <a:bodyPr wrap="square" anchor="ctr">
                <a:spAutoFit/>
              </a:bodyPr>
              <a:lstStyle/>
              <a:p>
                <a:pPr>
                  <a:lnSpc>
                    <a:spcPct val="80000"/>
                  </a:lnSpc>
                </a:pPr>
                <a:endParaRPr lang="ko-KR" altLang="en-US" sz="1400">
                  <a:solidFill>
                    <a:srgbClr val="000000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50" name="Text Box 11"/>
              <p:cNvSpPr txBox="1">
                <a:spLocks noChangeArrowheads="1"/>
              </p:cNvSpPr>
              <p:nvPr/>
            </p:nvSpPr>
            <p:spPr bwMode="auto">
              <a:xfrm>
                <a:off x="856916" y="5484461"/>
                <a:ext cx="622859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l">
                  <a:lnSpc>
                    <a:spcPct val="100000"/>
                  </a:lnSpc>
                </a:pPr>
                <a:r>
                  <a:rPr lang="ko-KR" altLang="en-US" sz="1100" b="0" dirty="0" err="1">
                    <a:solidFill>
                      <a:srgbClr val="00B0F0"/>
                    </a:solidFill>
                    <a:latin typeface="HY헤드라인M" pitchFamily="18" charset="-127"/>
                    <a:ea typeface="HY헤드라인M" pitchFamily="18" charset="-127"/>
                  </a:rPr>
                  <a:t>뇌혹사</a:t>
                </a:r>
                <a:endParaRPr lang="en-US" altLang="ko-KR" sz="1100" b="0" dirty="0">
                  <a:solidFill>
                    <a:srgbClr val="00B0F0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</p:grpSp>
      <p:pic>
        <p:nvPicPr>
          <p:cNvPr id="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796917"/>
            <a:ext cx="9153525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39" descr="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15200" y="4854487"/>
            <a:ext cx="976313" cy="105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" name="Picture 14" descr="EMB433b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908353" y="4520562"/>
            <a:ext cx="384175" cy="1365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" name="Freeform 15"/>
          <p:cNvSpPr>
            <a:spLocks/>
          </p:cNvSpPr>
          <p:nvPr/>
        </p:nvSpPr>
        <p:spPr bwMode="auto">
          <a:xfrm>
            <a:off x="5436805" y="4826435"/>
            <a:ext cx="2451855" cy="536575"/>
          </a:xfrm>
          <a:custGeom>
            <a:avLst/>
            <a:gdLst>
              <a:gd name="T0" fmla="*/ 0 w 3584"/>
              <a:gd name="T1" fmla="*/ 2147483647 h 446"/>
              <a:gd name="T2" fmla="*/ 2147483647 w 3584"/>
              <a:gd name="T3" fmla="*/ 2147483647 h 446"/>
              <a:gd name="T4" fmla="*/ 2147483647 w 3584"/>
              <a:gd name="T5" fmla="*/ 2147483647 h 446"/>
              <a:gd name="T6" fmla="*/ 2147483647 w 3584"/>
              <a:gd name="T7" fmla="*/ 2147483647 h 446"/>
              <a:gd name="T8" fmla="*/ 2147483647 w 3584"/>
              <a:gd name="T9" fmla="*/ 2147483647 h 446"/>
              <a:gd name="T10" fmla="*/ 2147483647 w 3584"/>
              <a:gd name="T11" fmla="*/ 2147483647 h 446"/>
              <a:gd name="T12" fmla="*/ 2147483647 w 3584"/>
              <a:gd name="T13" fmla="*/ 2147483647 h 446"/>
              <a:gd name="T14" fmla="*/ 2147483647 w 3584"/>
              <a:gd name="T15" fmla="*/ 2147483647 h 44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584"/>
              <a:gd name="T25" fmla="*/ 0 h 446"/>
              <a:gd name="T26" fmla="*/ 3584 w 3584"/>
              <a:gd name="T27" fmla="*/ 446 h 44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584" h="446">
                <a:moveTo>
                  <a:pt x="0" y="219"/>
                </a:moveTo>
                <a:cubicBezTo>
                  <a:pt x="159" y="155"/>
                  <a:pt x="318" y="91"/>
                  <a:pt x="454" y="129"/>
                </a:cubicBezTo>
                <a:cubicBezTo>
                  <a:pt x="590" y="167"/>
                  <a:pt x="628" y="446"/>
                  <a:pt x="817" y="446"/>
                </a:cubicBezTo>
                <a:cubicBezTo>
                  <a:pt x="1006" y="446"/>
                  <a:pt x="1354" y="197"/>
                  <a:pt x="1588" y="129"/>
                </a:cubicBezTo>
                <a:cubicBezTo>
                  <a:pt x="1822" y="61"/>
                  <a:pt x="2034" y="0"/>
                  <a:pt x="2223" y="38"/>
                </a:cubicBezTo>
                <a:cubicBezTo>
                  <a:pt x="2412" y="76"/>
                  <a:pt x="2548" y="318"/>
                  <a:pt x="2722" y="356"/>
                </a:cubicBezTo>
                <a:cubicBezTo>
                  <a:pt x="2896" y="394"/>
                  <a:pt x="3123" y="288"/>
                  <a:pt x="3266" y="265"/>
                </a:cubicBezTo>
                <a:cubicBezTo>
                  <a:pt x="3409" y="242"/>
                  <a:pt x="3496" y="230"/>
                  <a:pt x="3584" y="219"/>
                </a:cubicBezTo>
              </a:path>
            </a:pathLst>
          </a:custGeom>
          <a:noFill/>
          <a:ln w="38100">
            <a:solidFill>
              <a:srgbClr val="008080"/>
            </a:solidFill>
            <a:round/>
            <a:headEnd/>
            <a:tailEnd/>
          </a:ln>
        </p:spPr>
        <p:txBody>
          <a:bodyPr/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endParaRPr lang="ko-KR" altLang="en-US" sz="1400" b="0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9" name="Freeform 16"/>
          <p:cNvSpPr>
            <a:spLocks/>
          </p:cNvSpPr>
          <p:nvPr/>
        </p:nvSpPr>
        <p:spPr bwMode="auto">
          <a:xfrm>
            <a:off x="5400973" y="4820741"/>
            <a:ext cx="2555403" cy="536575"/>
          </a:xfrm>
          <a:custGeom>
            <a:avLst/>
            <a:gdLst>
              <a:gd name="T0" fmla="*/ 0 w 3584"/>
              <a:gd name="T1" fmla="*/ 2147483647 h 446"/>
              <a:gd name="T2" fmla="*/ 2147483647 w 3584"/>
              <a:gd name="T3" fmla="*/ 2147483647 h 446"/>
              <a:gd name="T4" fmla="*/ 2147483647 w 3584"/>
              <a:gd name="T5" fmla="*/ 2147483647 h 446"/>
              <a:gd name="T6" fmla="*/ 2147483647 w 3584"/>
              <a:gd name="T7" fmla="*/ 2147483647 h 446"/>
              <a:gd name="T8" fmla="*/ 2147483647 w 3584"/>
              <a:gd name="T9" fmla="*/ 2147483647 h 446"/>
              <a:gd name="T10" fmla="*/ 2147483647 w 3584"/>
              <a:gd name="T11" fmla="*/ 2147483647 h 446"/>
              <a:gd name="T12" fmla="*/ 2147483647 w 3584"/>
              <a:gd name="T13" fmla="*/ 2147483647 h 446"/>
              <a:gd name="T14" fmla="*/ 2147483647 w 3584"/>
              <a:gd name="T15" fmla="*/ 2147483647 h 44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584"/>
              <a:gd name="T25" fmla="*/ 0 h 446"/>
              <a:gd name="T26" fmla="*/ 3584 w 3584"/>
              <a:gd name="T27" fmla="*/ 446 h 44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584" h="446">
                <a:moveTo>
                  <a:pt x="0" y="219"/>
                </a:moveTo>
                <a:cubicBezTo>
                  <a:pt x="159" y="155"/>
                  <a:pt x="318" y="91"/>
                  <a:pt x="454" y="129"/>
                </a:cubicBezTo>
                <a:cubicBezTo>
                  <a:pt x="590" y="167"/>
                  <a:pt x="628" y="446"/>
                  <a:pt x="817" y="446"/>
                </a:cubicBezTo>
                <a:cubicBezTo>
                  <a:pt x="1006" y="446"/>
                  <a:pt x="1354" y="197"/>
                  <a:pt x="1588" y="129"/>
                </a:cubicBezTo>
                <a:cubicBezTo>
                  <a:pt x="1822" y="61"/>
                  <a:pt x="2034" y="0"/>
                  <a:pt x="2223" y="38"/>
                </a:cubicBezTo>
                <a:cubicBezTo>
                  <a:pt x="2412" y="76"/>
                  <a:pt x="2548" y="318"/>
                  <a:pt x="2722" y="356"/>
                </a:cubicBezTo>
                <a:cubicBezTo>
                  <a:pt x="2896" y="394"/>
                  <a:pt x="3123" y="288"/>
                  <a:pt x="3266" y="265"/>
                </a:cubicBezTo>
                <a:cubicBezTo>
                  <a:pt x="3409" y="242"/>
                  <a:pt x="3496" y="230"/>
                  <a:pt x="3584" y="219"/>
                </a:cubicBez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endParaRPr lang="ko-KR" altLang="en-US" sz="1400" b="0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60" name="Group 17"/>
          <p:cNvGrpSpPr>
            <a:grpSpLocks/>
          </p:cNvGrpSpPr>
          <p:nvPr/>
        </p:nvGrpSpPr>
        <p:grpSpPr bwMode="auto">
          <a:xfrm>
            <a:off x="5656412" y="4492129"/>
            <a:ext cx="2093912" cy="1257300"/>
            <a:chOff x="1156" y="2523"/>
            <a:chExt cx="3130" cy="1043"/>
          </a:xfrm>
        </p:grpSpPr>
        <p:sp>
          <p:nvSpPr>
            <p:cNvPr id="61" name="AutoShape 18"/>
            <p:cNvSpPr>
              <a:spLocks noChangeArrowheads="1"/>
            </p:cNvSpPr>
            <p:nvPr/>
          </p:nvSpPr>
          <p:spPr bwMode="auto">
            <a:xfrm rot="2700000">
              <a:off x="1292" y="2659"/>
              <a:ext cx="272" cy="272"/>
            </a:xfrm>
            <a:prstGeom prst="lightningBol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80000"/>
                </a:lnSpc>
              </a:pPr>
              <a:endParaRPr lang="ko-KR" altLang="en-US" sz="14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62" name="AutoShape 19"/>
            <p:cNvSpPr>
              <a:spLocks noChangeArrowheads="1"/>
            </p:cNvSpPr>
            <p:nvPr/>
          </p:nvSpPr>
          <p:spPr bwMode="auto">
            <a:xfrm rot="5400000">
              <a:off x="1474" y="2750"/>
              <a:ext cx="272" cy="272"/>
            </a:xfrm>
            <a:prstGeom prst="lightningBol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80000"/>
                </a:lnSpc>
              </a:pPr>
              <a:endParaRPr lang="ko-KR" altLang="en-US" sz="14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63" name="AutoShape 20"/>
            <p:cNvSpPr>
              <a:spLocks noChangeArrowheads="1"/>
            </p:cNvSpPr>
            <p:nvPr/>
          </p:nvSpPr>
          <p:spPr bwMode="auto">
            <a:xfrm rot="-6909550">
              <a:off x="1156" y="3113"/>
              <a:ext cx="272" cy="272"/>
            </a:xfrm>
            <a:prstGeom prst="lightningBol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80000"/>
                </a:lnSpc>
              </a:pPr>
              <a:endParaRPr lang="ko-KR" altLang="en-US" sz="14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64" name="AutoShape 21"/>
            <p:cNvSpPr>
              <a:spLocks noChangeArrowheads="1"/>
            </p:cNvSpPr>
            <p:nvPr/>
          </p:nvSpPr>
          <p:spPr bwMode="auto">
            <a:xfrm rot="201987">
              <a:off x="2472" y="2523"/>
              <a:ext cx="272" cy="272"/>
            </a:xfrm>
            <a:prstGeom prst="lightningBol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80000"/>
                </a:lnSpc>
              </a:pPr>
              <a:endParaRPr lang="ko-KR" altLang="en-US" sz="14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65" name="AutoShape 22"/>
            <p:cNvSpPr>
              <a:spLocks noChangeArrowheads="1"/>
            </p:cNvSpPr>
            <p:nvPr/>
          </p:nvSpPr>
          <p:spPr bwMode="auto">
            <a:xfrm rot="10800000">
              <a:off x="2789" y="2886"/>
              <a:ext cx="272" cy="272"/>
            </a:xfrm>
            <a:prstGeom prst="lightningBol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80000"/>
                </a:lnSpc>
              </a:pPr>
              <a:endParaRPr lang="ko-KR" altLang="en-US" sz="14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66" name="AutoShape 23"/>
            <p:cNvSpPr>
              <a:spLocks noChangeArrowheads="1"/>
            </p:cNvSpPr>
            <p:nvPr/>
          </p:nvSpPr>
          <p:spPr bwMode="auto">
            <a:xfrm rot="-7707802">
              <a:off x="2608" y="2976"/>
              <a:ext cx="272" cy="272"/>
            </a:xfrm>
            <a:prstGeom prst="lightningBol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80000"/>
                </a:lnSpc>
              </a:pPr>
              <a:endParaRPr lang="ko-KR" altLang="en-US" sz="14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67" name="AutoShape 24"/>
            <p:cNvSpPr>
              <a:spLocks noChangeArrowheads="1"/>
            </p:cNvSpPr>
            <p:nvPr/>
          </p:nvSpPr>
          <p:spPr bwMode="auto">
            <a:xfrm rot="1050268">
              <a:off x="3470" y="2840"/>
              <a:ext cx="272" cy="272"/>
            </a:xfrm>
            <a:prstGeom prst="lightningBol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80000"/>
                </a:lnSpc>
              </a:pPr>
              <a:endParaRPr lang="ko-KR" altLang="en-US" sz="14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68" name="AutoShape 25"/>
            <p:cNvSpPr>
              <a:spLocks noChangeArrowheads="1"/>
            </p:cNvSpPr>
            <p:nvPr/>
          </p:nvSpPr>
          <p:spPr bwMode="auto">
            <a:xfrm rot="10800000">
              <a:off x="3833" y="3203"/>
              <a:ext cx="272" cy="272"/>
            </a:xfrm>
            <a:prstGeom prst="lightningBol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80000"/>
                </a:lnSpc>
              </a:pPr>
              <a:endParaRPr lang="ko-KR" altLang="en-US" sz="14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69" name="AutoShape 26"/>
            <p:cNvSpPr>
              <a:spLocks noChangeArrowheads="1"/>
            </p:cNvSpPr>
            <p:nvPr/>
          </p:nvSpPr>
          <p:spPr bwMode="auto">
            <a:xfrm rot="-7707802">
              <a:off x="3606" y="3294"/>
              <a:ext cx="272" cy="272"/>
            </a:xfrm>
            <a:prstGeom prst="lightningBol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80000"/>
                </a:lnSpc>
              </a:pPr>
              <a:endParaRPr lang="ko-KR" altLang="en-US" sz="14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70" name="AutoShape 27"/>
            <p:cNvSpPr>
              <a:spLocks noChangeArrowheads="1"/>
            </p:cNvSpPr>
            <p:nvPr/>
          </p:nvSpPr>
          <p:spPr bwMode="auto">
            <a:xfrm rot="4206346">
              <a:off x="3742" y="2750"/>
              <a:ext cx="272" cy="272"/>
            </a:xfrm>
            <a:prstGeom prst="lightningBol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80000"/>
                </a:lnSpc>
              </a:pPr>
              <a:endParaRPr lang="ko-KR" altLang="en-US" sz="14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71" name="AutoShape 28"/>
            <p:cNvSpPr>
              <a:spLocks noChangeArrowheads="1"/>
            </p:cNvSpPr>
            <p:nvPr/>
          </p:nvSpPr>
          <p:spPr bwMode="auto">
            <a:xfrm rot="6152738">
              <a:off x="4014" y="2795"/>
              <a:ext cx="272" cy="272"/>
            </a:xfrm>
            <a:prstGeom prst="lightningBol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80000"/>
                </a:lnSpc>
              </a:pPr>
              <a:endParaRPr lang="ko-KR" altLang="en-US" sz="14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72" name="Group 29"/>
          <p:cNvGrpSpPr>
            <a:grpSpLocks/>
          </p:cNvGrpSpPr>
          <p:nvPr/>
        </p:nvGrpSpPr>
        <p:grpSpPr bwMode="auto">
          <a:xfrm>
            <a:off x="7805167" y="4243065"/>
            <a:ext cx="1303337" cy="1212377"/>
            <a:chOff x="4241" y="2432"/>
            <a:chExt cx="1519" cy="1542"/>
          </a:xfrm>
        </p:grpSpPr>
        <p:sp>
          <p:nvSpPr>
            <p:cNvPr id="73" name="Oval 30"/>
            <p:cNvSpPr>
              <a:spLocks noChangeArrowheads="1"/>
            </p:cNvSpPr>
            <p:nvPr/>
          </p:nvSpPr>
          <p:spPr bwMode="auto">
            <a:xfrm>
              <a:off x="4241" y="2432"/>
              <a:ext cx="1519" cy="1542"/>
            </a:xfrm>
            <a:prstGeom prst="ellipse">
              <a:avLst/>
            </a:prstGeom>
            <a:gradFill rotWithShape="1">
              <a:gsLst>
                <a:gs pos="0">
                  <a:sysClr val="window" lastClr="FFFFFF"/>
                </a:gs>
                <a:gs pos="100000">
                  <a:srgbClr val="EEECE1">
                    <a:alpha val="39998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</a:endParaRPr>
            </a:p>
          </p:txBody>
        </p:sp>
        <p:pic>
          <p:nvPicPr>
            <p:cNvPr id="74" name="Picture 31" descr="fire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4412" y="2605"/>
              <a:ext cx="1177" cy="12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75" name="Group 32"/>
          <p:cNvGrpSpPr>
            <a:grpSpLocks/>
          </p:cNvGrpSpPr>
          <p:nvPr/>
        </p:nvGrpSpPr>
        <p:grpSpPr bwMode="auto">
          <a:xfrm>
            <a:off x="7800087" y="4221088"/>
            <a:ext cx="1301750" cy="1234354"/>
            <a:chOff x="3152" y="1707"/>
            <a:chExt cx="1519" cy="1292"/>
          </a:xfrm>
        </p:grpSpPr>
        <p:sp>
          <p:nvSpPr>
            <p:cNvPr id="76" name="Oval 33"/>
            <p:cNvSpPr>
              <a:spLocks noChangeArrowheads="1"/>
            </p:cNvSpPr>
            <p:nvPr/>
          </p:nvSpPr>
          <p:spPr bwMode="auto">
            <a:xfrm>
              <a:off x="3152" y="1707"/>
              <a:ext cx="1519" cy="1292"/>
            </a:xfrm>
            <a:prstGeom prst="ellipse">
              <a:avLst/>
            </a:prstGeom>
            <a:gradFill rotWithShape="1">
              <a:gsLst>
                <a:gs pos="0">
                  <a:sysClr val="window" lastClr="FFFFFF"/>
                </a:gs>
                <a:gs pos="100000">
                  <a:srgbClr val="EEECE1">
                    <a:alpha val="39998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</a:endParaRPr>
            </a:p>
          </p:txBody>
        </p:sp>
        <p:pic>
          <p:nvPicPr>
            <p:cNvPr id="77" name="Picture 34" descr="5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3388" y="1961"/>
              <a:ext cx="1044" cy="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8" name="AutoShape 35"/>
          <p:cNvSpPr>
            <a:spLocks noChangeArrowheads="1"/>
          </p:cNvSpPr>
          <p:nvPr/>
        </p:nvSpPr>
        <p:spPr bwMode="auto">
          <a:xfrm>
            <a:off x="4924228" y="4577713"/>
            <a:ext cx="358775" cy="1320316"/>
          </a:xfrm>
          <a:prstGeom prst="triangle">
            <a:avLst>
              <a:gd name="adj" fmla="val 50000"/>
            </a:avLst>
          </a:prstGeom>
          <a:solidFill>
            <a:srgbClr val="FF0000">
              <a:alpha val="74901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80000"/>
              </a:lnSpc>
            </a:pPr>
            <a:endParaRPr lang="ko-KR" altLang="en-US" sz="1400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9" name="Text Box 36"/>
          <p:cNvSpPr txBox="1">
            <a:spLocks noChangeArrowheads="1"/>
          </p:cNvSpPr>
          <p:nvPr/>
        </p:nvSpPr>
        <p:spPr bwMode="auto">
          <a:xfrm>
            <a:off x="4074894" y="5839413"/>
            <a:ext cx="2658204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60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과잉전류 </a:t>
            </a:r>
            <a:r>
              <a:rPr lang="en-US" altLang="ko-KR" sz="160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600" dirty="0" err="1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뇌혹사</a:t>
            </a:r>
            <a:r>
              <a:rPr lang="en-US" altLang="ko-KR" sz="160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  <a:p>
            <a:pPr>
              <a:lnSpc>
                <a:spcPct val="100000"/>
              </a:lnSpc>
            </a:pPr>
            <a:r>
              <a:rPr lang="en-US" altLang="ko-KR" sz="1200" b="0" dirty="0">
                <a:solidFill>
                  <a:srgbClr val="00B0F0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200" b="0" dirty="0">
                <a:solidFill>
                  <a:srgbClr val="00B0F0"/>
                </a:solidFill>
                <a:latin typeface="HY헤드라인M" pitchFamily="18" charset="-127"/>
                <a:ea typeface="HY헤드라인M" pitchFamily="18" charset="-127"/>
              </a:rPr>
              <a:t>강제교육</a:t>
            </a:r>
            <a:r>
              <a:rPr lang="en-US" altLang="ko-KR" sz="1200" b="0" dirty="0">
                <a:solidFill>
                  <a:srgbClr val="00B0F0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200" b="0" dirty="0" err="1">
                <a:solidFill>
                  <a:srgbClr val="00B0F0"/>
                </a:solidFill>
                <a:latin typeface="HY헤드라인M" pitchFamily="18" charset="-127"/>
                <a:ea typeface="HY헤드라인M" pitchFamily="18" charset="-127"/>
              </a:rPr>
              <a:t>양적교육</a:t>
            </a:r>
            <a:r>
              <a:rPr lang="en-US" altLang="ko-KR" sz="1200" b="0" dirty="0">
                <a:solidFill>
                  <a:srgbClr val="00B0F0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200" b="0" dirty="0">
                <a:solidFill>
                  <a:srgbClr val="00B0F0"/>
                </a:solidFill>
                <a:latin typeface="HY헤드라인M" pitchFamily="18" charset="-127"/>
                <a:ea typeface="HY헤드라인M" pitchFamily="18" charset="-127"/>
              </a:rPr>
              <a:t>선행교육</a:t>
            </a:r>
            <a:r>
              <a:rPr lang="en-US" altLang="ko-KR" sz="1200" b="0" dirty="0">
                <a:solidFill>
                  <a:srgbClr val="00B0F0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1200" b="0" dirty="0">
              <a:solidFill>
                <a:srgbClr val="00B0F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0" name="Text Box 36"/>
          <p:cNvSpPr txBox="1">
            <a:spLocks noChangeArrowheads="1"/>
          </p:cNvSpPr>
          <p:nvPr/>
        </p:nvSpPr>
        <p:spPr bwMode="auto">
          <a:xfrm>
            <a:off x="7219615" y="5880429"/>
            <a:ext cx="2251726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600" dirty="0" err="1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뇌손상</a:t>
            </a:r>
            <a:endParaRPr lang="en-US" altLang="ko-KR" sz="1600" dirty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00000"/>
              </a:lnSpc>
            </a:pPr>
            <a:r>
              <a:rPr lang="en-US" altLang="ko-KR" sz="1200" b="0" dirty="0">
                <a:solidFill>
                  <a:srgbClr val="00B0F0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200" b="0" dirty="0">
                <a:solidFill>
                  <a:srgbClr val="00B0F0"/>
                </a:solidFill>
                <a:latin typeface="HY헤드라인M" pitchFamily="18" charset="-127"/>
                <a:ea typeface="HY헤드라인M" pitchFamily="18" charset="-127"/>
              </a:rPr>
              <a:t>과잉학습장애증후군</a:t>
            </a:r>
            <a:r>
              <a:rPr lang="en-US" altLang="ko-KR" sz="1200" b="0" dirty="0">
                <a:solidFill>
                  <a:srgbClr val="00B0F0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1200" b="0" dirty="0">
              <a:solidFill>
                <a:srgbClr val="00B0F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1" name="아래쪽 화살표 17"/>
          <p:cNvSpPr>
            <a:spLocks noChangeArrowheads="1"/>
          </p:cNvSpPr>
          <p:nvPr/>
        </p:nvSpPr>
        <p:spPr bwMode="auto">
          <a:xfrm rot="16200000">
            <a:off x="6970278" y="5788359"/>
            <a:ext cx="147920" cy="692425"/>
          </a:xfrm>
          <a:prstGeom prst="downArrow">
            <a:avLst>
              <a:gd name="adj1" fmla="val 50000"/>
              <a:gd name="adj2" fmla="val 47440"/>
            </a:avLst>
          </a:prstGeom>
          <a:solidFill>
            <a:srgbClr val="0000FF"/>
          </a:solidFill>
          <a:ln w="28575" algn="ctr">
            <a:noFill/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lnSpc>
                <a:spcPct val="80000"/>
              </a:lnSpc>
            </a:pPr>
            <a:endParaRPr lang="ko-KR" altLang="en-US" sz="1400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82609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9" grpId="0" animBg="1"/>
      <p:bldP spid="78" grpId="0" animBg="1"/>
      <p:bldP spid="79" grpId="0"/>
      <p:bldP spid="80" grpId="0"/>
      <p:bldP spid="8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136073"/>
            <a:ext cx="7342187" cy="4814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8" name="Text Box 24"/>
          <p:cNvSpPr txBox="1">
            <a:spLocks noChangeArrowheads="1"/>
          </p:cNvSpPr>
          <p:nvPr/>
        </p:nvSpPr>
        <p:spPr bwMode="auto">
          <a:xfrm>
            <a:off x="704774" y="240015"/>
            <a:ext cx="7875838" cy="789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2" tIns="45711" rIns="91422" bIns="45711">
            <a:spAutoFit/>
          </a:bodyPr>
          <a:lstStyle/>
          <a:p>
            <a:r>
              <a:rPr lang="ko-KR" altLang="en-US" sz="3800" b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뇌의 구조</a:t>
            </a:r>
            <a:r>
              <a:rPr lang="en-US" altLang="ko-KR" sz="3800" b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3800" b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뇌사와 심장사</a:t>
            </a:r>
            <a:r>
              <a:rPr lang="en-US" altLang="ko-KR" sz="3800" b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3800" b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식물인간</a:t>
            </a:r>
            <a:r>
              <a:rPr lang="en-US" altLang="ko-KR" sz="3800" b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3800" b="0" dirty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7" name="그룹 26"/>
          <p:cNvGrpSpPr/>
          <p:nvPr/>
        </p:nvGrpSpPr>
        <p:grpSpPr>
          <a:xfrm>
            <a:off x="1721376" y="2338612"/>
            <a:ext cx="4508500" cy="701601"/>
            <a:chOff x="1649413" y="2636912"/>
            <a:chExt cx="4508500" cy="701601"/>
          </a:xfrm>
        </p:grpSpPr>
        <p:sp>
          <p:nvSpPr>
            <p:cNvPr id="4" name="AutoShape 7"/>
            <p:cNvSpPr>
              <a:spLocks noChangeArrowheads="1"/>
            </p:cNvSpPr>
            <p:nvPr/>
          </p:nvSpPr>
          <p:spPr bwMode="auto">
            <a:xfrm>
              <a:off x="1649413" y="2728913"/>
              <a:ext cx="4508500" cy="609600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943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5461" y="11601"/>
                  </a:moveTo>
                  <a:cubicBezTo>
                    <a:pt x="5422" y="11336"/>
                    <a:pt x="5402" y="11068"/>
                    <a:pt x="5402" y="10800"/>
                  </a:cubicBezTo>
                  <a:cubicBezTo>
                    <a:pt x="5402" y="7818"/>
                    <a:pt x="7818" y="5402"/>
                    <a:pt x="10800" y="5402"/>
                  </a:cubicBezTo>
                  <a:cubicBezTo>
                    <a:pt x="13781" y="5402"/>
                    <a:pt x="16198" y="7818"/>
                    <a:pt x="16198" y="10800"/>
                  </a:cubicBezTo>
                  <a:cubicBezTo>
                    <a:pt x="16198" y="11068"/>
                    <a:pt x="16177" y="11336"/>
                    <a:pt x="16138" y="11601"/>
                  </a:cubicBezTo>
                  <a:lnTo>
                    <a:pt x="21480" y="12404"/>
                  </a:lnTo>
                  <a:cubicBezTo>
                    <a:pt x="21559" y="11873"/>
                    <a:pt x="21600" y="11337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1337"/>
                    <a:pt x="40" y="11873"/>
                    <a:pt x="119" y="12404"/>
                  </a:cubicBezTo>
                  <a:lnTo>
                    <a:pt x="5461" y="11601"/>
                  </a:lnTo>
                  <a:close/>
                </a:path>
              </a:pathLst>
            </a:custGeom>
            <a:noFill/>
            <a:ln w="38100" algn="ctr">
              <a:solidFill>
                <a:srgbClr val="FF0000"/>
              </a:solidFill>
              <a:prstDash val="sysDot"/>
              <a:miter lim="800000"/>
              <a:headEnd/>
              <a:tailEnd/>
            </a:ln>
          </p:spPr>
          <p:txBody>
            <a:bodyPr lIns="91422" tIns="45711" rIns="91422" bIns="45711" anchor="ctr">
              <a:spAutoFit/>
            </a:bodyPr>
            <a:lstStyle/>
            <a:p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Oval 31"/>
            <p:cNvSpPr>
              <a:spLocks noChangeArrowheads="1"/>
            </p:cNvSpPr>
            <p:nvPr/>
          </p:nvSpPr>
          <p:spPr bwMode="auto">
            <a:xfrm>
              <a:off x="2459038" y="2649538"/>
              <a:ext cx="654050" cy="561975"/>
            </a:xfrm>
            <a:prstGeom prst="ellipse">
              <a:avLst/>
            </a:prstGeom>
            <a:solidFill>
              <a:srgbClr val="FFFF99"/>
            </a:solidFill>
            <a:ln w="9525" algn="ctr">
              <a:noFill/>
              <a:round/>
              <a:headEnd/>
              <a:tailEnd/>
            </a:ln>
          </p:spPr>
          <p:txBody>
            <a:bodyPr wrap="none" lIns="91422" tIns="45711" rIns="91422" bIns="45711" anchor="ctr">
              <a:spAutoFit/>
            </a:bodyPr>
            <a:lstStyle/>
            <a:p>
              <a:r>
                <a:rPr lang="en-US" altLang="ko-KR" sz="1400">
                  <a:solidFill>
                    <a:srgbClr val="000000"/>
                  </a:solidFill>
                </a:rPr>
                <a:t>2</a:t>
              </a:r>
              <a:r>
                <a:rPr lang="ko-KR" altLang="en-US" sz="1400">
                  <a:solidFill>
                    <a:srgbClr val="000000"/>
                  </a:solidFill>
                </a:rPr>
                <a:t>층</a:t>
              </a:r>
            </a:p>
          </p:txBody>
        </p:sp>
        <p:sp>
          <p:nvSpPr>
            <p:cNvPr id="13" name="Text Box 33"/>
            <p:cNvSpPr txBox="1">
              <a:spLocks noChangeArrowheads="1"/>
            </p:cNvSpPr>
            <p:nvPr/>
          </p:nvSpPr>
          <p:spPr bwMode="auto">
            <a:xfrm>
              <a:off x="4283968" y="2636912"/>
              <a:ext cx="1439862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2" tIns="45711" rIns="91422" bIns="45711">
              <a:spAutoFit/>
            </a:bodyPr>
            <a:lstStyle/>
            <a:p>
              <a:pPr marL="455613" lvl="1"/>
              <a:r>
                <a:rPr lang="ko-KR" altLang="en-US" sz="1600" dirty="0" err="1">
                  <a:solidFill>
                    <a:srgbClr val="000099"/>
                  </a:solidFill>
                  <a:latin typeface="굴림" charset="-127"/>
                </a:rPr>
                <a:t>변연계</a:t>
              </a:r>
              <a:endParaRPr lang="ko-KR" altLang="en-US" sz="1600" dirty="0">
                <a:solidFill>
                  <a:srgbClr val="000099"/>
                </a:solidFill>
                <a:latin typeface="굴림" charset="-127"/>
              </a:endParaRPr>
            </a:p>
          </p:txBody>
        </p:sp>
        <p:sp>
          <p:nvSpPr>
            <p:cNvPr id="15" name="모서리가 둥근 직사각형 28"/>
            <p:cNvSpPr>
              <a:spLocks noChangeArrowheads="1"/>
            </p:cNvSpPr>
            <p:nvPr/>
          </p:nvSpPr>
          <p:spPr bwMode="auto">
            <a:xfrm>
              <a:off x="3275856" y="2636912"/>
              <a:ext cx="1449428" cy="575477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8575" algn="ctr">
              <a:solidFill>
                <a:srgbClr val="99CC00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lnSpc>
                  <a:spcPct val="65000"/>
                </a:lnSpc>
              </a:pPr>
              <a:r>
                <a:rPr lang="ko-KR" altLang="en-US" sz="1800" dirty="0">
                  <a:solidFill>
                    <a:srgbClr val="FF0066"/>
                  </a:solidFill>
                  <a:latin typeface="굴림" pitchFamily="50" charset="-127"/>
                  <a:ea typeface="굴림" pitchFamily="50" charset="-127"/>
                </a:rPr>
                <a:t>동물의 뇌</a:t>
              </a:r>
            </a:p>
            <a:p>
              <a:pPr>
                <a:lnSpc>
                  <a:spcPct val="65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굴림" pitchFamily="50" charset="-127"/>
                  <a:ea typeface="굴림" pitchFamily="50" charset="-127"/>
                </a:rPr>
                <a:t>(</a:t>
              </a:r>
              <a:r>
                <a:rPr lang="ko-KR" altLang="en-US" sz="1400" dirty="0">
                  <a:solidFill>
                    <a:srgbClr val="000000"/>
                  </a:solidFill>
                  <a:latin typeface="굴림" pitchFamily="50" charset="-127"/>
                  <a:ea typeface="굴림" pitchFamily="50" charset="-127"/>
                </a:rPr>
                <a:t>감정</a:t>
              </a:r>
              <a:r>
                <a:rPr lang="en-US" altLang="ko-KR" sz="1400" dirty="0">
                  <a:solidFill>
                    <a:srgbClr val="000000"/>
                  </a:solidFill>
                  <a:latin typeface="굴림" pitchFamily="50" charset="-127"/>
                  <a:ea typeface="굴림" pitchFamily="50" charset="-127"/>
                </a:rPr>
                <a:t>,</a:t>
              </a:r>
              <a:r>
                <a:rPr lang="ko-KR" altLang="en-US" sz="1400" dirty="0" err="1">
                  <a:solidFill>
                    <a:srgbClr val="000000"/>
                  </a:solidFill>
                  <a:latin typeface="굴림" pitchFamily="50" charset="-127"/>
                  <a:ea typeface="굴림" pitchFamily="50" charset="-127"/>
                </a:rPr>
                <a:t>본능의뇌</a:t>
              </a:r>
              <a:r>
                <a:rPr lang="en-US" altLang="ko-KR" sz="1400" dirty="0">
                  <a:solidFill>
                    <a:srgbClr val="000000"/>
                  </a:solidFill>
                  <a:latin typeface="굴림" pitchFamily="50" charset="-127"/>
                  <a:ea typeface="굴림" pitchFamily="50" charset="-127"/>
                </a:rPr>
                <a:t>)</a:t>
              </a:r>
            </a:p>
          </p:txBody>
        </p:sp>
      </p:grpSp>
      <p:sp>
        <p:nvSpPr>
          <p:cNvPr id="10" name="Oval 26"/>
          <p:cNvSpPr>
            <a:spLocks noChangeArrowheads="1"/>
          </p:cNvSpPr>
          <p:nvPr/>
        </p:nvSpPr>
        <p:spPr bwMode="auto">
          <a:xfrm>
            <a:off x="3217912" y="3281580"/>
            <a:ext cx="260350" cy="523875"/>
          </a:xfrm>
          <a:prstGeom prst="ellipse">
            <a:avLst/>
          </a:prstGeom>
          <a:noFill/>
          <a:ln w="38100" algn="ctr">
            <a:solidFill>
              <a:srgbClr val="FFCC00"/>
            </a:solidFill>
            <a:prstDash val="sysDot"/>
            <a:round/>
            <a:headEnd/>
            <a:tailEnd/>
          </a:ln>
        </p:spPr>
        <p:txBody>
          <a:bodyPr wrap="none" lIns="91422" tIns="45711" rIns="91422" bIns="45711" anchor="ctr">
            <a:spAutoFit/>
          </a:bodyPr>
          <a:lstStyle/>
          <a:p>
            <a:endParaRPr lang="ko-KR" altLang="en-US" sz="1800">
              <a:solidFill>
                <a:srgbClr val="000000"/>
              </a:solidFill>
              <a:latin typeface="굴림" charset="-127"/>
            </a:endParaRPr>
          </a:p>
        </p:txBody>
      </p:sp>
      <p:grpSp>
        <p:nvGrpSpPr>
          <p:cNvPr id="28" name="그룹 27"/>
          <p:cNvGrpSpPr/>
          <p:nvPr/>
        </p:nvGrpSpPr>
        <p:grpSpPr>
          <a:xfrm>
            <a:off x="993826" y="1563483"/>
            <a:ext cx="5016498" cy="633983"/>
            <a:chOff x="852489" y="1772816"/>
            <a:chExt cx="5016498" cy="633983"/>
          </a:xfrm>
        </p:grpSpPr>
        <p:sp>
          <p:nvSpPr>
            <p:cNvPr id="12" name="Text Box 32"/>
            <p:cNvSpPr txBox="1">
              <a:spLocks noChangeArrowheads="1"/>
            </p:cNvSpPr>
            <p:nvPr/>
          </p:nvSpPr>
          <p:spPr bwMode="auto">
            <a:xfrm>
              <a:off x="4572000" y="1844824"/>
              <a:ext cx="1296987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2" tIns="45711" rIns="91422" bIns="45711">
              <a:spAutoFit/>
            </a:bodyPr>
            <a:lstStyle/>
            <a:p>
              <a:r>
                <a:rPr lang="ko-KR" altLang="en-US" sz="1600" dirty="0">
                  <a:solidFill>
                    <a:srgbClr val="000099"/>
                  </a:solidFill>
                  <a:latin typeface="굴림" charset="-127"/>
                </a:rPr>
                <a:t>대뇌피질</a:t>
              </a:r>
            </a:p>
          </p:txBody>
        </p:sp>
        <p:sp>
          <p:nvSpPr>
            <p:cNvPr id="14" name="모서리가 둥근 직사각형 27"/>
            <p:cNvSpPr>
              <a:spLocks noChangeArrowheads="1"/>
            </p:cNvSpPr>
            <p:nvPr/>
          </p:nvSpPr>
          <p:spPr bwMode="auto">
            <a:xfrm>
              <a:off x="3275856" y="1772816"/>
              <a:ext cx="1449334" cy="575477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8575" algn="ctr">
              <a:solidFill>
                <a:srgbClr val="99CC00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lnSpc>
                  <a:spcPct val="65000"/>
                </a:lnSpc>
              </a:pPr>
              <a:r>
                <a:rPr lang="ko-KR" altLang="en-US" sz="1800" dirty="0" err="1">
                  <a:solidFill>
                    <a:srgbClr val="FF0066"/>
                  </a:solidFill>
                  <a:latin typeface="굴림" pitchFamily="50" charset="-127"/>
                  <a:ea typeface="굴림" pitchFamily="50" charset="-127"/>
                </a:rPr>
                <a:t>인간의뇌</a:t>
              </a:r>
              <a:endParaRPr lang="ko-KR" altLang="en-US" sz="1800" dirty="0">
                <a:solidFill>
                  <a:srgbClr val="FF0066"/>
                </a:solidFill>
                <a:latin typeface="굴림" pitchFamily="50" charset="-127"/>
                <a:ea typeface="굴림" pitchFamily="50" charset="-127"/>
              </a:endParaRPr>
            </a:p>
            <a:p>
              <a:pPr>
                <a:lnSpc>
                  <a:spcPct val="65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굴림" pitchFamily="50" charset="-127"/>
                  <a:ea typeface="굴림" pitchFamily="50" charset="-127"/>
                </a:rPr>
                <a:t>(</a:t>
              </a:r>
              <a:r>
                <a:rPr lang="ko-KR" altLang="en-US" sz="1400" dirty="0">
                  <a:solidFill>
                    <a:srgbClr val="000000"/>
                  </a:solidFill>
                  <a:latin typeface="굴림" pitchFamily="50" charset="-127"/>
                  <a:ea typeface="굴림" pitchFamily="50" charset="-127"/>
                </a:rPr>
                <a:t>지의 뇌</a:t>
              </a:r>
              <a:r>
                <a:rPr lang="en-US" altLang="ko-KR" sz="1400" dirty="0">
                  <a:solidFill>
                    <a:srgbClr val="000000"/>
                  </a:solidFill>
                  <a:latin typeface="굴림" pitchFamily="50" charset="-127"/>
                  <a:ea typeface="굴림" pitchFamily="50" charset="-127"/>
                </a:rPr>
                <a:t>)</a:t>
              </a:r>
            </a:p>
          </p:txBody>
        </p:sp>
        <p:sp>
          <p:nvSpPr>
            <p:cNvPr id="17" name="Text Box 10"/>
            <p:cNvSpPr txBox="1">
              <a:spLocks noChangeArrowheads="1"/>
            </p:cNvSpPr>
            <p:nvPr/>
          </p:nvSpPr>
          <p:spPr bwMode="auto">
            <a:xfrm>
              <a:off x="852489" y="2000398"/>
              <a:ext cx="1252537" cy="252359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lIns="91422" tIns="45711" rIns="91422" bIns="45711">
              <a:spAutoFit/>
            </a:bodyPr>
            <a:lstStyle/>
            <a:p>
              <a:pPr>
                <a:lnSpc>
                  <a:spcPct val="65000"/>
                </a:lnSpc>
              </a:pPr>
              <a:r>
                <a:rPr lang="ko-KR" altLang="en-US" sz="1600" dirty="0">
                  <a:solidFill>
                    <a:srgbClr val="000000"/>
                  </a:solidFill>
                  <a:latin typeface="굴림" charset="-127"/>
                </a:rPr>
                <a:t>식물인간</a:t>
              </a:r>
              <a:endParaRPr lang="en-US" altLang="ko-KR" sz="1600" dirty="0">
                <a:solidFill>
                  <a:srgbClr val="000000"/>
                </a:solidFill>
                <a:latin typeface="굴림" charset="-127"/>
              </a:endParaRPr>
            </a:p>
          </p:txBody>
        </p:sp>
        <p:sp>
          <p:nvSpPr>
            <p:cNvPr id="18" name="Line 11"/>
            <p:cNvSpPr>
              <a:spLocks noChangeShapeType="1"/>
            </p:cNvSpPr>
            <p:nvPr/>
          </p:nvSpPr>
          <p:spPr bwMode="auto">
            <a:xfrm flipH="1">
              <a:off x="1954213" y="2122635"/>
              <a:ext cx="863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22" tIns="45711" rIns="91422" bIns="45711">
              <a:spAutoFit/>
            </a:bodyPr>
            <a:lstStyle/>
            <a:p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9" name="Oval 23"/>
            <p:cNvSpPr>
              <a:spLocks noChangeArrowheads="1"/>
            </p:cNvSpPr>
            <p:nvPr/>
          </p:nvSpPr>
          <p:spPr bwMode="auto">
            <a:xfrm>
              <a:off x="2411760" y="1844824"/>
              <a:ext cx="654050" cy="561975"/>
            </a:xfrm>
            <a:prstGeom prst="ellipse">
              <a:avLst/>
            </a:prstGeom>
            <a:solidFill>
              <a:srgbClr val="FFFF99"/>
            </a:solidFill>
            <a:ln w="9525" algn="ctr">
              <a:noFill/>
              <a:round/>
              <a:headEnd/>
              <a:tailEnd/>
            </a:ln>
          </p:spPr>
          <p:txBody>
            <a:bodyPr wrap="none" lIns="91422" tIns="45711" rIns="91422" bIns="45711" anchor="ctr">
              <a:spAutoFit/>
            </a:bodyPr>
            <a:lstStyle/>
            <a:p>
              <a:r>
                <a:rPr lang="en-US" altLang="ko-KR" sz="1400">
                  <a:solidFill>
                    <a:srgbClr val="000000"/>
                  </a:solidFill>
                </a:rPr>
                <a:t>3</a:t>
              </a:r>
              <a:r>
                <a:rPr lang="ko-KR" altLang="en-US" sz="1400">
                  <a:solidFill>
                    <a:srgbClr val="000000"/>
                  </a:solidFill>
                </a:rPr>
                <a:t>층</a:t>
              </a:r>
            </a:p>
          </p:txBody>
        </p:sp>
        <p:sp>
          <p:nvSpPr>
            <p:cNvPr id="23" name="타원 22"/>
            <p:cNvSpPr/>
            <p:nvPr/>
          </p:nvSpPr>
          <p:spPr>
            <a:xfrm>
              <a:off x="942008" y="1864220"/>
              <a:ext cx="1012205" cy="431461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40" name="그룹 39"/>
          <p:cNvGrpSpPr/>
          <p:nvPr/>
        </p:nvGrpSpPr>
        <p:grpSpPr>
          <a:xfrm>
            <a:off x="1323773" y="2843430"/>
            <a:ext cx="3837239" cy="1695679"/>
            <a:chOff x="1182436" y="3052763"/>
            <a:chExt cx="3837239" cy="1695679"/>
          </a:xfrm>
        </p:grpSpPr>
        <p:grpSp>
          <p:nvGrpSpPr>
            <p:cNvPr id="38" name="그룹 37"/>
            <p:cNvGrpSpPr/>
            <p:nvPr/>
          </p:nvGrpSpPr>
          <p:grpSpPr>
            <a:xfrm>
              <a:off x="1182436" y="3052763"/>
              <a:ext cx="3837239" cy="1695679"/>
              <a:chOff x="1182436" y="3052763"/>
              <a:chExt cx="3837239" cy="1695679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1182436" y="3052763"/>
                <a:ext cx="3837239" cy="1593682"/>
                <a:chOff x="1182436" y="3052763"/>
                <a:chExt cx="3837239" cy="1593682"/>
              </a:xfrm>
            </p:grpSpPr>
            <p:grpSp>
              <p:nvGrpSpPr>
                <p:cNvPr id="26" name="그룹 25"/>
                <p:cNvGrpSpPr/>
                <p:nvPr/>
              </p:nvGrpSpPr>
              <p:grpSpPr>
                <a:xfrm>
                  <a:off x="1182436" y="3052763"/>
                  <a:ext cx="3837239" cy="1593682"/>
                  <a:chOff x="1182436" y="3052763"/>
                  <a:chExt cx="3837239" cy="1593682"/>
                </a:xfrm>
              </p:grpSpPr>
              <p:sp>
                <p:nvSpPr>
                  <p:cNvPr id="5" name="Text Box 1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317625" y="3630613"/>
                    <a:ext cx="866775" cy="250825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 algn="ctr">
                    <a:noFill/>
                    <a:miter lim="800000"/>
                    <a:headEnd/>
                    <a:tailEnd/>
                  </a:ln>
                </p:spPr>
                <p:txBody>
                  <a:bodyPr lIns="91422" tIns="45711" rIns="91422" bIns="45711">
                    <a:spAutoFit/>
                  </a:bodyPr>
                  <a:lstStyle/>
                  <a:p>
                    <a:pPr>
                      <a:lnSpc>
                        <a:spcPct val="65000"/>
                      </a:lnSpc>
                    </a:pPr>
                    <a:r>
                      <a:rPr lang="ko-KR" altLang="en-US" sz="1600" dirty="0">
                        <a:solidFill>
                          <a:srgbClr val="000000"/>
                        </a:solidFill>
                        <a:latin typeface="굴림" charset="-127"/>
                      </a:rPr>
                      <a:t>뇌사</a:t>
                    </a:r>
                  </a:p>
                </p:txBody>
              </p:sp>
              <p:sp>
                <p:nvSpPr>
                  <p:cNvPr id="6" name="Line 1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055813" y="3752850"/>
                    <a:ext cx="86360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</p:spPr>
                <p:txBody>
                  <a:bodyPr lIns="91422" tIns="45711" rIns="91422" bIns="45711">
                    <a:spAutoFit/>
                  </a:bodyPr>
                  <a:lstStyle/>
                  <a:p>
                    <a:endParaRPr lang="ko-KR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7" name="Oval 17"/>
                  <p:cNvSpPr>
                    <a:spLocks noChangeArrowheads="1"/>
                  </p:cNvSpPr>
                  <p:nvPr/>
                </p:nvSpPr>
                <p:spPr bwMode="auto">
                  <a:xfrm>
                    <a:off x="2460625" y="3436938"/>
                    <a:ext cx="654050" cy="561975"/>
                  </a:xfrm>
                  <a:prstGeom prst="ellipse">
                    <a:avLst/>
                  </a:prstGeom>
                  <a:solidFill>
                    <a:srgbClr val="FFFF99"/>
                  </a:solidFill>
                  <a:ln w="9525" algn="ctr">
                    <a:noFill/>
                    <a:round/>
                    <a:headEnd/>
                    <a:tailEnd/>
                  </a:ln>
                </p:spPr>
                <p:txBody>
                  <a:bodyPr wrap="none" lIns="91422" tIns="45711" rIns="91422" bIns="45711" anchor="ctr">
                    <a:spAutoFit/>
                  </a:bodyPr>
                  <a:lstStyle/>
                  <a:p>
                    <a:r>
                      <a:rPr lang="en-US" altLang="ko-KR" sz="1400">
                        <a:solidFill>
                          <a:srgbClr val="000000"/>
                        </a:solidFill>
                      </a:rPr>
                      <a:t>1</a:t>
                    </a:r>
                    <a:r>
                      <a:rPr lang="ko-KR" altLang="en-US" sz="1400">
                        <a:solidFill>
                          <a:srgbClr val="000000"/>
                        </a:solidFill>
                      </a:rPr>
                      <a:t>층</a:t>
                    </a:r>
                  </a:p>
                </p:txBody>
              </p:sp>
              <p:sp>
                <p:nvSpPr>
                  <p:cNvPr id="9" name="AutoShape 25"/>
                  <p:cNvSpPr>
                    <a:spLocks noChangeArrowheads="1"/>
                  </p:cNvSpPr>
                  <p:nvPr/>
                </p:nvSpPr>
                <p:spPr bwMode="auto">
                  <a:xfrm>
                    <a:off x="2687638" y="3052763"/>
                    <a:ext cx="2332037" cy="650875"/>
                  </a:xfrm>
                  <a:custGeom>
                    <a:avLst/>
                    <a:gdLst>
                      <a:gd name="T0" fmla="*/ 2147483647 w 21600"/>
                      <a:gd name="T1" fmla="*/ 0 h 21600"/>
                      <a:gd name="T2" fmla="*/ 2147483647 w 21600"/>
                      <a:gd name="T3" fmla="*/ 2147483647 h 21600"/>
                      <a:gd name="T4" fmla="*/ 2147483647 w 21600"/>
                      <a:gd name="T5" fmla="*/ 2147483647 h 21600"/>
                      <a:gd name="T6" fmla="*/ 2147483647 w 21600"/>
                      <a:gd name="T7" fmla="*/ 2147483647 h 2160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1600"/>
                      <a:gd name="T13" fmla="*/ 0 h 21600"/>
                      <a:gd name="T14" fmla="*/ 21600 w 21600"/>
                      <a:gd name="T15" fmla="*/ 8838 h 2160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1600" h="21600">
                        <a:moveTo>
                          <a:pt x="5740" y="11297"/>
                        </a:moveTo>
                        <a:cubicBezTo>
                          <a:pt x="5724" y="11132"/>
                          <a:pt x="5716" y="10966"/>
                          <a:pt x="5716" y="10800"/>
                        </a:cubicBezTo>
                        <a:cubicBezTo>
                          <a:pt x="5716" y="7992"/>
                          <a:pt x="7992" y="5716"/>
                          <a:pt x="10800" y="5716"/>
                        </a:cubicBezTo>
                        <a:cubicBezTo>
                          <a:pt x="13607" y="5716"/>
                          <a:pt x="15884" y="7992"/>
                          <a:pt x="15884" y="10800"/>
                        </a:cubicBezTo>
                        <a:cubicBezTo>
                          <a:pt x="15884" y="10966"/>
                          <a:pt x="15875" y="11132"/>
                          <a:pt x="15859" y="11297"/>
                        </a:cubicBezTo>
                        <a:lnTo>
                          <a:pt x="21548" y="11857"/>
                        </a:lnTo>
                        <a:cubicBezTo>
                          <a:pt x="21582" y="11506"/>
                          <a:pt x="21600" y="11153"/>
                          <a:pt x="21600" y="10800"/>
                        </a:cubicBezTo>
                        <a:cubicBezTo>
                          <a:pt x="21600" y="4835"/>
                          <a:pt x="16764" y="0"/>
                          <a:pt x="10800" y="0"/>
                        </a:cubicBezTo>
                        <a:cubicBezTo>
                          <a:pt x="4835" y="0"/>
                          <a:pt x="0" y="4835"/>
                          <a:pt x="0" y="10800"/>
                        </a:cubicBezTo>
                        <a:cubicBezTo>
                          <a:pt x="-1" y="11153"/>
                          <a:pt x="17" y="11506"/>
                          <a:pt x="51" y="11857"/>
                        </a:cubicBezTo>
                        <a:lnTo>
                          <a:pt x="5740" y="11297"/>
                        </a:lnTo>
                        <a:close/>
                      </a:path>
                    </a:pathLst>
                  </a:custGeom>
                  <a:noFill/>
                  <a:ln w="38100" algn="ctr">
                    <a:solidFill>
                      <a:srgbClr val="FF6600"/>
                    </a:solidFill>
                    <a:prstDash val="sysDot"/>
                    <a:miter lim="800000"/>
                    <a:headEnd/>
                    <a:tailEnd/>
                  </a:ln>
                </p:spPr>
                <p:txBody>
                  <a:bodyPr lIns="91422" tIns="45711" rIns="91422" bIns="45711" anchor="ctr">
                    <a:spAutoFit/>
                  </a:bodyPr>
                  <a:lstStyle/>
                  <a:p>
                    <a:endParaRPr lang="ko-KR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6" name="모서리가 둥근 직사각형 30"/>
                  <p:cNvSpPr>
                    <a:spLocks noChangeArrowheads="1"/>
                  </p:cNvSpPr>
                  <p:nvPr/>
                </p:nvSpPr>
                <p:spPr bwMode="auto">
                  <a:xfrm>
                    <a:off x="3275856" y="3429000"/>
                    <a:ext cx="1449105" cy="574675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chemeClr val="bg1"/>
                  </a:solidFill>
                  <a:ln w="28575" algn="ctr">
                    <a:solidFill>
                      <a:srgbClr val="99CC00"/>
                    </a:solidFill>
                    <a:round/>
                    <a:headEnd/>
                    <a:tailEnd/>
                  </a:ln>
                </p:spPr>
                <p:txBody>
                  <a:bodyPr anchor="ctr">
                    <a:spAutoFit/>
                  </a:bodyPr>
                  <a:lstStyle/>
                  <a:p>
                    <a:pPr>
                      <a:lnSpc>
                        <a:spcPct val="65000"/>
                      </a:lnSpc>
                    </a:pPr>
                    <a:r>
                      <a:rPr lang="ko-KR" altLang="en-US" sz="1800" dirty="0" err="1">
                        <a:solidFill>
                          <a:srgbClr val="FF0066"/>
                        </a:solidFill>
                        <a:latin typeface="굴림" pitchFamily="50" charset="-127"/>
                        <a:ea typeface="굴림" pitchFamily="50" charset="-127"/>
                      </a:rPr>
                      <a:t>파충류의뇌</a:t>
                    </a:r>
                    <a:endParaRPr lang="ko-KR" altLang="en-US" sz="1800" dirty="0">
                      <a:solidFill>
                        <a:srgbClr val="FF0066"/>
                      </a:solidFill>
                      <a:latin typeface="굴림" pitchFamily="50" charset="-127"/>
                      <a:ea typeface="굴림" pitchFamily="50" charset="-127"/>
                    </a:endParaRPr>
                  </a:p>
                  <a:p>
                    <a:pPr>
                      <a:lnSpc>
                        <a:spcPct val="65000"/>
                      </a:lnSpc>
                    </a:pPr>
                    <a:r>
                      <a:rPr lang="en-US" altLang="ko-KR" sz="14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rPr>
                      <a:t>(</a:t>
                    </a:r>
                    <a:r>
                      <a:rPr lang="ko-KR" altLang="en-US" sz="14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rPr>
                      <a:t>생명의 뇌</a:t>
                    </a:r>
                    <a:r>
                      <a:rPr lang="en-US" altLang="ko-KR" sz="14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rPr>
                      <a:t>)</a:t>
                    </a:r>
                  </a:p>
                </p:txBody>
              </p:sp>
              <p:sp>
                <p:nvSpPr>
                  <p:cNvPr id="24" name="타원 23"/>
                  <p:cNvSpPr/>
                  <p:nvPr/>
                </p:nvSpPr>
                <p:spPr>
                  <a:xfrm>
                    <a:off x="1182436" y="3500586"/>
                    <a:ext cx="1012205" cy="431461"/>
                  </a:xfrm>
                  <a:prstGeom prst="ellipse">
                    <a:avLst/>
                  </a:prstGeom>
                  <a:noFill/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ko-KR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34" name="타원 33"/>
                  <p:cNvSpPr/>
                  <p:nvPr/>
                </p:nvSpPr>
                <p:spPr>
                  <a:xfrm>
                    <a:off x="2342431" y="4214984"/>
                    <a:ext cx="1012205" cy="431461"/>
                  </a:xfrm>
                  <a:prstGeom prst="ellipse">
                    <a:avLst/>
                  </a:prstGeom>
                  <a:noFill/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ko-KR" altLang="en-US">
                      <a:solidFill>
                        <a:prstClr val="white"/>
                      </a:solidFill>
                    </a:endParaRPr>
                  </a:p>
                </p:txBody>
              </p:sp>
            </p:grpSp>
            <p:sp>
              <p:nvSpPr>
                <p:cNvPr id="29" name="아래쪽 화살표 28"/>
                <p:cNvSpPr/>
                <p:nvPr/>
              </p:nvSpPr>
              <p:spPr>
                <a:xfrm>
                  <a:off x="1580039" y="3998913"/>
                  <a:ext cx="248920" cy="361049"/>
                </a:xfrm>
                <a:prstGeom prst="downArrow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ko-KR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0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1271111" y="4376106"/>
                  <a:ext cx="866775" cy="252359"/>
                </a:xfrm>
                <a:prstGeom prst="rect">
                  <a:avLst/>
                </a:prstGeom>
                <a:solidFill>
                  <a:schemeClr val="bg1"/>
                </a:solidFill>
                <a:ln w="9525" algn="ctr">
                  <a:noFill/>
                  <a:miter lim="800000"/>
                  <a:headEnd/>
                  <a:tailEnd/>
                </a:ln>
              </p:spPr>
              <p:txBody>
                <a:bodyPr lIns="91422" tIns="45711" rIns="91422" bIns="45711">
                  <a:spAutoFit/>
                </a:bodyPr>
                <a:lstStyle/>
                <a:p>
                  <a:pPr>
                    <a:lnSpc>
                      <a:spcPct val="65000"/>
                    </a:lnSpc>
                  </a:pPr>
                  <a:r>
                    <a:rPr lang="ko-KR" altLang="en-US" sz="1600" dirty="0">
                      <a:solidFill>
                        <a:srgbClr val="000000"/>
                      </a:solidFill>
                      <a:latin typeface="굴림" charset="-127"/>
                    </a:rPr>
                    <a:t>죽음</a:t>
                  </a:r>
                </a:p>
              </p:txBody>
            </p:sp>
          </p:grpSp>
          <p:sp>
            <p:nvSpPr>
              <p:cNvPr id="32" name="아래쪽 화살표 31"/>
              <p:cNvSpPr/>
              <p:nvPr/>
            </p:nvSpPr>
            <p:spPr>
              <a:xfrm rot="5400000">
                <a:off x="2089530" y="4210367"/>
                <a:ext cx="248920" cy="490095"/>
              </a:xfrm>
              <a:prstGeom prst="downArrow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3" name="Text Box 10"/>
              <p:cNvSpPr txBox="1">
                <a:spLocks noChangeArrowheads="1"/>
              </p:cNvSpPr>
              <p:nvPr/>
            </p:nvSpPr>
            <p:spPr bwMode="auto">
              <a:xfrm>
                <a:off x="2485102" y="4353870"/>
                <a:ext cx="866775" cy="252359"/>
              </a:xfrm>
              <a:prstGeom prst="rect">
                <a:avLst/>
              </a:prstGeom>
              <a:solidFill>
                <a:schemeClr val="bg1"/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lIns="91422" tIns="45711" rIns="91422" bIns="45711">
                <a:spAutoFit/>
              </a:bodyPr>
              <a:lstStyle/>
              <a:p>
                <a:pPr algn="l">
                  <a:lnSpc>
                    <a:spcPct val="65000"/>
                  </a:lnSpc>
                </a:pPr>
                <a:r>
                  <a:rPr lang="ko-KR" altLang="en-US" sz="1600" dirty="0">
                    <a:solidFill>
                      <a:srgbClr val="000000"/>
                    </a:solidFill>
                    <a:latin typeface="굴림" charset="-127"/>
                  </a:rPr>
                  <a:t>심장사</a:t>
                </a:r>
              </a:p>
            </p:txBody>
          </p:sp>
          <p:cxnSp>
            <p:nvCxnSpPr>
              <p:cNvPr id="35" name="직선 연결선 34"/>
              <p:cNvCxnSpPr/>
              <p:nvPr/>
            </p:nvCxnSpPr>
            <p:spPr>
              <a:xfrm>
                <a:off x="2105026" y="4177660"/>
                <a:ext cx="306734" cy="567403"/>
              </a:xfrm>
              <a:prstGeom prst="line">
                <a:avLst/>
              </a:prstGeom>
              <a:ln w="28575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직선 연결선 35"/>
              <p:cNvCxnSpPr/>
              <p:nvPr/>
            </p:nvCxnSpPr>
            <p:spPr>
              <a:xfrm flipH="1">
                <a:off x="2088053" y="4211656"/>
                <a:ext cx="266001" cy="536786"/>
              </a:xfrm>
              <a:prstGeom prst="line">
                <a:avLst/>
              </a:prstGeom>
              <a:ln w="28575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" name="아래쪽 화살표 38"/>
            <p:cNvSpPr/>
            <p:nvPr/>
          </p:nvSpPr>
          <p:spPr>
            <a:xfrm rot="7407429">
              <a:off x="2218078" y="3843465"/>
              <a:ext cx="248920" cy="490095"/>
            </a:xfrm>
            <a:prstGeom prst="down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68078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Sj0842.wav">
            <a:hlinkClick r:id="" action="ppaction://media"/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64488" y="5509866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923925" y="980728"/>
            <a:ext cx="7296150" cy="4857750"/>
            <a:chOff x="1111" y="1253"/>
            <a:chExt cx="4649" cy="3067"/>
          </a:xfrm>
        </p:grpSpPr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1111" y="1253"/>
              <a:ext cx="4649" cy="3067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>
                <a:lnSpc>
                  <a:spcPct val="80000"/>
                </a:lnSpc>
              </a:pPr>
              <a:endParaRPr lang="ko-KR" altLang="en-US" sz="1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pic>
          <p:nvPicPr>
            <p:cNvPr id="6" name="Picture 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682" y="1485"/>
              <a:ext cx="3057" cy="275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</p:grpSp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2885401" y="2571155"/>
            <a:ext cx="2295286" cy="13684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937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3904" y="11801"/>
                </a:moveTo>
                <a:cubicBezTo>
                  <a:pt x="3856" y="11470"/>
                  <a:pt x="3832" y="11135"/>
                  <a:pt x="3832" y="10800"/>
                </a:cubicBezTo>
                <a:cubicBezTo>
                  <a:pt x="3832" y="6951"/>
                  <a:pt x="6951" y="3832"/>
                  <a:pt x="10800" y="3832"/>
                </a:cubicBezTo>
                <a:cubicBezTo>
                  <a:pt x="14648" y="3832"/>
                  <a:pt x="17768" y="6951"/>
                  <a:pt x="17768" y="10800"/>
                </a:cubicBezTo>
                <a:cubicBezTo>
                  <a:pt x="17768" y="11135"/>
                  <a:pt x="17743" y="11470"/>
                  <a:pt x="17695" y="11801"/>
                </a:cubicBezTo>
                <a:lnTo>
                  <a:pt x="21487" y="12352"/>
                </a:lnTo>
                <a:cubicBezTo>
                  <a:pt x="21562" y="11838"/>
                  <a:pt x="21600" y="11319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1319"/>
                  <a:pt x="37" y="11838"/>
                  <a:pt x="112" y="12352"/>
                </a:cubicBezTo>
                <a:lnTo>
                  <a:pt x="3904" y="11801"/>
                </a:lnTo>
                <a:close/>
              </a:path>
            </a:pathLst>
          </a:custGeom>
          <a:noFill/>
          <a:ln w="38100" algn="ctr">
            <a:solidFill>
              <a:srgbClr val="99CC00"/>
            </a:solidFill>
            <a:prstDash val="sysDot"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endParaRPr lang="ko-KR" altLang="en-US"/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923925" y="4428778"/>
            <a:ext cx="3959225" cy="4238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</a:pPr>
            <a:r>
              <a:rPr lang="ko-KR" altLang="en-US" sz="3600">
                <a:solidFill>
                  <a:srgbClr val="000099"/>
                </a:solidFill>
                <a:latin typeface="맑은 고딕" pitchFamily="50" charset="-127"/>
                <a:ea typeface="맑은 고딕" pitchFamily="50" charset="-127"/>
              </a:rPr>
              <a:t>치  매</a:t>
            </a:r>
          </a:p>
        </p:txBody>
      </p:sp>
      <p:pic>
        <p:nvPicPr>
          <p:cNvPr id="9" name="Picture 8" descr="j023740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-803670">
            <a:off x="2814638" y="2817466"/>
            <a:ext cx="1257300" cy="129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AutoShape 9"/>
          <p:cNvSpPr>
            <a:spLocks noChangeArrowheads="1"/>
          </p:cNvSpPr>
          <p:nvPr/>
        </p:nvSpPr>
        <p:spPr bwMode="auto">
          <a:xfrm>
            <a:off x="1785938" y="1337916"/>
            <a:ext cx="4508500" cy="273685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943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461" y="11601"/>
                </a:moveTo>
                <a:cubicBezTo>
                  <a:pt x="5422" y="11336"/>
                  <a:pt x="5402" y="11068"/>
                  <a:pt x="5402" y="10800"/>
                </a:cubicBezTo>
                <a:cubicBezTo>
                  <a:pt x="5402" y="7818"/>
                  <a:pt x="7818" y="5402"/>
                  <a:pt x="10800" y="5402"/>
                </a:cubicBezTo>
                <a:cubicBezTo>
                  <a:pt x="13781" y="5402"/>
                  <a:pt x="16198" y="7818"/>
                  <a:pt x="16198" y="10800"/>
                </a:cubicBezTo>
                <a:cubicBezTo>
                  <a:pt x="16198" y="11068"/>
                  <a:pt x="16177" y="11336"/>
                  <a:pt x="16138" y="11601"/>
                </a:cubicBezTo>
                <a:lnTo>
                  <a:pt x="21480" y="12404"/>
                </a:lnTo>
                <a:cubicBezTo>
                  <a:pt x="21559" y="11873"/>
                  <a:pt x="21600" y="11337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1337"/>
                  <a:pt x="40" y="11873"/>
                  <a:pt x="119" y="12404"/>
                </a:cubicBezTo>
                <a:lnTo>
                  <a:pt x="5461" y="11601"/>
                </a:lnTo>
                <a:close/>
              </a:path>
            </a:pathLst>
          </a:custGeom>
          <a:noFill/>
          <a:ln w="19050" algn="ctr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defRPr/>
            </a:pPr>
            <a:endParaRPr lang="ko-KR" altLang="en-US"/>
          </a:p>
        </p:txBody>
      </p:sp>
      <p:sp>
        <p:nvSpPr>
          <p:cNvPr id="11" name="AutoShape 10"/>
          <p:cNvSpPr>
            <a:spLocks noChangeArrowheads="1"/>
          </p:cNvSpPr>
          <p:nvPr/>
        </p:nvSpPr>
        <p:spPr bwMode="auto">
          <a:xfrm>
            <a:off x="1886744" y="1315545"/>
            <a:ext cx="4292600" cy="273685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844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3738" y="11250"/>
                </a:moveTo>
                <a:cubicBezTo>
                  <a:pt x="3728" y="11100"/>
                  <a:pt x="3724" y="10950"/>
                  <a:pt x="3724" y="10800"/>
                </a:cubicBezTo>
                <a:cubicBezTo>
                  <a:pt x="3724" y="6892"/>
                  <a:pt x="6892" y="3724"/>
                  <a:pt x="10800" y="3724"/>
                </a:cubicBezTo>
                <a:cubicBezTo>
                  <a:pt x="14707" y="3724"/>
                  <a:pt x="17876" y="6892"/>
                  <a:pt x="17876" y="10800"/>
                </a:cubicBezTo>
                <a:cubicBezTo>
                  <a:pt x="17876" y="10950"/>
                  <a:pt x="17871" y="11100"/>
                  <a:pt x="17861" y="11250"/>
                </a:cubicBezTo>
                <a:lnTo>
                  <a:pt x="21578" y="11488"/>
                </a:lnTo>
                <a:cubicBezTo>
                  <a:pt x="21592" y="11259"/>
                  <a:pt x="21600" y="11029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1029"/>
                  <a:pt x="7" y="11259"/>
                  <a:pt x="21" y="11488"/>
                </a:cubicBezTo>
                <a:lnTo>
                  <a:pt x="3738" y="11250"/>
                </a:lnTo>
                <a:close/>
              </a:path>
            </a:pathLst>
          </a:custGeom>
          <a:noFill/>
          <a:ln w="38100" algn="ctr">
            <a:solidFill>
              <a:srgbClr val="FF6600"/>
            </a:solidFill>
            <a:prstDash val="sysDot"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/>
          </a:p>
        </p:txBody>
      </p:sp>
      <p:sp>
        <p:nvSpPr>
          <p:cNvPr id="12" name="AutoShape 11"/>
          <p:cNvSpPr>
            <a:spLocks noChangeArrowheads="1"/>
          </p:cNvSpPr>
          <p:nvPr/>
        </p:nvSpPr>
        <p:spPr bwMode="auto">
          <a:xfrm>
            <a:off x="2627785" y="1840415"/>
            <a:ext cx="2808312" cy="20161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8245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066" y="11067"/>
                </a:moveTo>
                <a:cubicBezTo>
                  <a:pt x="5062" y="10978"/>
                  <a:pt x="5060" y="10889"/>
                  <a:pt x="5060" y="10800"/>
                </a:cubicBezTo>
                <a:cubicBezTo>
                  <a:pt x="5060" y="7629"/>
                  <a:pt x="7629" y="5060"/>
                  <a:pt x="10800" y="5060"/>
                </a:cubicBezTo>
                <a:cubicBezTo>
                  <a:pt x="13970" y="5060"/>
                  <a:pt x="16540" y="7629"/>
                  <a:pt x="16540" y="10800"/>
                </a:cubicBezTo>
                <a:cubicBezTo>
                  <a:pt x="16540" y="10889"/>
                  <a:pt x="16537" y="10978"/>
                  <a:pt x="16533" y="11067"/>
                </a:cubicBezTo>
                <a:lnTo>
                  <a:pt x="21588" y="11304"/>
                </a:lnTo>
                <a:cubicBezTo>
                  <a:pt x="21596" y="11136"/>
                  <a:pt x="21600" y="10968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0968"/>
                  <a:pt x="3" y="11136"/>
                  <a:pt x="11" y="11304"/>
                </a:cubicBezTo>
                <a:lnTo>
                  <a:pt x="5066" y="11067"/>
                </a:lnTo>
                <a:close/>
              </a:path>
            </a:pathLst>
          </a:custGeom>
          <a:noFill/>
          <a:ln w="38100" algn="ctr">
            <a:solidFill>
              <a:srgbClr val="FFCC00"/>
            </a:solidFill>
            <a:prstDash val="sysDot"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endParaRPr lang="ko-KR" altLang="en-US"/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3516312" y="1359978"/>
            <a:ext cx="1152525" cy="5603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5000"/>
              </a:lnSpc>
            </a:pPr>
            <a:r>
              <a:rPr lang="ko-KR" altLang="en-US" sz="1800" dirty="0" err="1">
                <a:solidFill>
                  <a:srgbClr val="FF0066"/>
                </a:solidFill>
                <a:latin typeface="맑은 고딕" pitchFamily="50" charset="-127"/>
                <a:ea typeface="맑은 고딕" pitchFamily="50" charset="-127"/>
              </a:rPr>
              <a:t>인간의뇌</a:t>
            </a:r>
            <a:endParaRPr lang="ko-KR" altLang="en-US" sz="1800" dirty="0">
              <a:solidFill>
                <a:srgbClr val="FF0066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65000"/>
              </a:lnSpc>
            </a:pPr>
            <a:r>
              <a:rPr lang="en-US" altLang="ko-KR" sz="16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지의 뇌</a:t>
            </a:r>
            <a:r>
              <a:rPr lang="en-US" altLang="ko-KR" sz="16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3270250" y="1739553"/>
            <a:ext cx="4110038" cy="609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400">
                <a:solidFill>
                  <a:srgbClr val="000099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2400">
                <a:solidFill>
                  <a:srgbClr val="000099"/>
                </a:solidFill>
                <a:latin typeface="맑은 고딕" pitchFamily="50" charset="-127"/>
                <a:ea typeface="맑은 고딕" pitchFamily="50" charset="-127"/>
              </a:rPr>
              <a:t>층 붕괴 </a:t>
            </a:r>
            <a:r>
              <a:rPr lang="en-US" altLang="ko-KR" sz="2400">
                <a:solidFill>
                  <a:srgbClr val="000099"/>
                </a:solidFill>
                <a:latin typeface="맑은 고딕" pitchFamily="50" charset="-127"/>
                <a:ea typeface="맑은 고딕" pitchFamily="50" charset="-127"/>
              </a:rPr>
              <a:t>→</a:t>
            </a:r>
            <a:r>
              <a:rPr lang="ko-KR" altLang="en-US" sz="2400">
                <a:solidFill>
                  <a:srgbClr val="000099"/>
                </a:solidFill>
                <a:latin typeface="맑은 고딕" pitchFamily="50" charset="-127"/>
                <a:ea typeface="맑은 고딕" pitchFamily="50" charset="-127"/>
              </a:rPr>
              <a:t> 인간의 뇌 붕괴</a:t>
            </a:r>
            <a:endParaRPr lang="en-US" altLang="ko-KR" sz="2400">
              <a:solidFill>
                <a:srgbClr val="000099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Text Box 15"/>
          <p:cNvSpPr txBox="1">
            <a:spLocks noChangeArrowheads="1"/>
          </p:cNvSpPr>
          <p:nvPr/>
        </p:nvSpPr>
        <p:spPr bwMode="auto">
          <a:xfrm>
            <a:off x="3443288" y="2542828"/>
            <a:ext cx="1298575" cy="3952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16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동물의 뇌</a:t>
            </a:r>
          </a:p>
        </p:txBody>
      </p:sp>
      <p:grpSp>
        <p:nvGrpSpPr>
          <p:cNvPr id="16" name="Group 16"/>
          <p:cNvGrpSpPr>
            <a:grpSpLocks/>
          </p:cNvGrpSpPr>
          <p:nvPr/>
        </p:nvGrpSpPr>
        <p:grpSpPr bwMode="auto">
          <a:xfrm>
            <a:off x="4824413" y="4195416"/>
            <a:ext cx="3490912" cy="471487"/>
            <a:chOff x="2716" y="3309"/>
            <a:chExt cx="2199" cy="297"/>
          </a:xfrm>
        </p:grpSpPr>
        <p:sp>
          <p:nvSpPr>
            <p:cNvPr id="17" name="Text Box 17"/>
            <p:cNvSpPr txBox="1">
              <a:spLocks noChangeArrowheads="1"/>
            </p:cNvSpPr>
            <p:nvPr/>
          </p:nvSpPr>
          <p:spPr bwMode="auto">
            <a:xfrm>
              <a:off x="3533" y="3309"/>
              <a:ext cx="1382" cy="29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>
                  <a:solidFill>
                    <a:srgbClr val="FF3300"/>
                  </a:solidFill>
                  <a:latin typeface="맑은 고딕" pitchFamily="50" charset="-127"/>
                  <a:ea typeface="맑은 고딕" pitchFamily="50" charset="-127"/>
                </a:rPr>
                <a:t>동물이 되는 병</a:t>
              </a:r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2716" y="3502"/>
              <a:ext cx="907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spAutoFit/>
            </a:bodyPr>
            <a:lstStyle/>
            <a:p>
              <a:endParaRPr lang="ko-KR" altLang="en-US"/>
            </a:p>
          </p:txBody>
        </p:sp>
      </p:grpSp>
      <p:cxnSp>
        <p:nvCxnSpPr>
          <p:cNvPr id="19" name="직선 화살표 연결선 18"/>
          <p:cNvCxnSpPr>
            <a:cxnSpLocks noChangeShapeType="1"/>
          </p:cNvCxnSpPr>
          <p:nvPr/>
        </p:nvCxnSpPr>
        <p:spPr bwMode="auto">
          <a:xfrm>
            <a:off x="6588125" y="2420591"/>
            <a:ext cx="0" cy="1800225"/>
          </a:xfrm>
          <a:prstGeom prst="straightConnector1">
            <a:avLst/>
          </a:prstGeom>
          <a:noFill/>
          <a:ln w="50800" algn="ctr">
            <a:solidFill>
              <a:schemeClr val="tx1"/>
            </a:solidFill>
            <a:round/>
            <a:headEnd/>
            <a:tailEnd type="arrow" w="med" len="med"/>
          </a:ln>
        </p:spPr>
      </p:cxnSp>
    </p:spTree>
    <p:extLst>
      <p:ext uri="{BB962C8B-B14F-4D97-AF65-F5344CB8AC3E}">
        <p14:creationId xmlns:p14="http://schemas.microsoft.com/office/powerpoint/2010/main" val="2126259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3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4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7" grpId="0" animBg="1"/>
      <p:bldP spid="8" grpId="0"/>
      <p:bldP spid="11" grpId="0" animBg="1"/>
      <p:bldP spid="11" grpId="1" animBg="1"/>
      <p:bldP spid="12" grpId="0" animBg="1"/>
      <p:bldP spid="12" grpId="1" animBg="1"/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1616973"/>
            <a:ext cx="2952328" cy="3829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1979712" y="404664"/>
            <a:ext cx="4698723" cy="972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4800" b="0" dirty="0" err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알츠하이머</a:t>
            </a:r>
            <a:r>
              <a:rPr lang="ko-KR" altLang="en-US" sz="48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치매</a:t>
            </a:r>
          </a:p>
        </p:txBody>
      </p:sp>
      <p:graphicFrame>
        <p:nvGraphicFramePr>
          <p:cNvPr id="16" name="Object 308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704193"/>
              </p:ext>
            </p:extLst>
          </p:nvPr>
        </p:nvGraphicFramePr>
        <p:xfrm>
          <a:off x="4355976" y="1615302"/>
          <a:ext cx="3168352" cy="38298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465" name="Image" r:id="rId4" imgW="1129286" imgH="1701003" progId="">
                  <p:embed/>
                </p:oleObj>
              </mc:Choice>
              <mc:Fallback>
                <p:oleObj name="Image" r:id="rId4" imgW="1129286" imgH="1701003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5976" y="1615302"/>
                        <a:ext cx="3168352" cy="382982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 Box 3085"/>
          <p:cNvSpPr txBox="1">
            <a:spLocks noChangeArrowheads="1"/>
          </p:cNvSpPr>
          <p:nvPr/>
        </p:nvSpPr>
        <p:spPr bwMode="auto">
          <a:xfrm>
            <a:off x="1354048" y="5445125"/>
            <a:ext cx="6170280" cy="825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4000" b="0" dirty="0" err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알로이스</a:t>
            </a:r>
            <a:r>
              <a:rPr lang="ko-KR" altLang="en-US" sz="40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알츠하이머 박사</a:t>
            </a:r>
            <a:endParaRPr lang="ko-KR" altLang="en-US" sz="5400" b="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419594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eraser"/>
          <p:cNvPicPr>
            <a:picLocks noChangeAspect="1" noChangeArrowheads="1"/>
          </p:cNvPicPr>
          <p:nvPr/>
        </p:nvPicPr>
        <p:blipFill>
          <a:blip r:embed="rId3" cstate="print">
            <a:lum contrast="30000"/>
          </a:blip>
          <a:srcRect/>
          <a:stretch>
            <a:fillRect/>
          </a:stretch>
        </p:blipFill>
        <p:spPr bwMode="auto">
          <a:xfrm>
            <a:off x="5962141" y="4706187"/>
            <a:ext cx="1298535" cy="1840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1" name="Text Box 13"/>
          <p:cNvSpPr txBox="1">
            <a:spLocks noChangeArrowheads="1"/>
          </p:cNvSpPr>
          <p:nvPr/>
        </p:nvSpPr>
        <p:spPr bwMode="auto">
          <a:xfrm>
            <a:off x="6642870" y="2250166"/>
            <a:ext cx="800219" cy="385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ko-KR" altLang="en-US" sz="1600" b="0" dirty="0" err="1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로빈슨</a:t>
            </a:r>
            <a:endParaRPr lang="ko-KR" altLang="en-US" sz="1600" b="0" dirty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9223" name="Text Box 13"/>
          <p:cNvSpPr txBox="1">
            <a:spLocks noChangeArrowheads="1"/>
          </p:cNvSpPr>
          <p:nvPr/>
        </p:nvSpPr>
        <p:spPr bwMode="auto">
          <a:xfrm>
            <a:off x="4909333" y="2351894"/>
            <a:ext cx="114165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ko-KR" altLang="en-US" sz="1400" b="0" dirty="0" err="1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마가렛</a:t>
            </a:r>
            <a:r>
              <a:rPr lang="ko-KR" altLang="en-US" sz="1400" b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 대처</a:t>
            </a:r>
            <a:endParaRPr lang="ko-KR" altLang="en-US" sz="1400" b="0" dirty="0"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9225" name="그림 16" descr="철의여인.t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46129" y="1079134"/>
            <a:ext cx="849708" cy="1200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4" descr="http://imgnews.naver.com/image/heraldpremium/2011/12/21/20111221000706_1.jpg"/>
          <p:cNvPicPr>
            <a:picLocks noChangeAspect="1" noChangeArrowheads="1"/>
          </p:cNvPicPr>
          <p:nvPr/>
        </p:nvPicPr>
        <p:blipFill>
          <a:blip r:embed="rId5" cstate="print">
            <a:lum bright="10000" contrast="20000"/>
          </a:blip>
          <a:srcRect r="15329"/>
          <a:stretch>
            <a:fillRect/>
          </a:stretch>
        </p:blipFill>
        <p:spPr bwMode="auto">
          <a:xfrm>
            <a:off x="7468939" y="4752106"/>
            <a:ext cx="1279525" cy="177323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9227" name="TextBox 15"/>
          <p:cNvSpPr txBox="1">
            <a:spLocks noChangeArrowheads="1"/>
          </p:cNvSpPr>
          <p:nvPr/>
        </p:nvSpPr>
        <p:spPr bwMode="auto">
          <a:xfrm>
            <a:off x="7812360" y="6260145"/>
            <a:ext cx="936104" cy="261610"/>
          </a:xfrm>
          <a:prstGeom prst="rect">
            <a:avLst/>
          </a:prstGeom>
          <a:solidFill>
            <a:schemeClr val="bg1">
              <a:alpha val="50195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ko-KR" altLang="en-US" sz="1100" b="0" dirty="0">
                <a:solidFill>
                  <a:prstClr val="white"/>
                </a:solidFill>
                <a:latin typeface="HY헤드라인M" pitchFamily="18" charset="-127"/>
                <a:ea typeface="HY헤드라인M" pitchFamily="18" charset="-127"/>
              </a:rPr>
              <a:t>천일의 약속</a:t>
            </a:r>
          </a:p>
        </p:txBody>
      </p:sp>
      <p:pic>
        <p:nvPicPr>
          <p:cNvPr id="9228" name="Picture 3"/>
          <p:cNvPicPr>
            <a:picLocks noChangeAspect="1" noChangeArrowheads="1"/>
          </p:cNvPicPr>
          <p:nvPr/>
        </p:nvPicPr>
        <p:blipFill>
          <a:blip r:embed="rId6" cstate="print"/>
          <a:srcRect l="18628" t="40892" r="51086" b="18216"/>
          <a:stretch>
            <a:fillRect/>
          </a:stretch>
        </p:blipFill>
        <p:spPr bwMode="auto">
          <a:xfrm>
            <a:off x="179388" y="1128819"/>
            <a:ext cx="3866138" cy="3532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30" name="TextBox 14"/>
          <p:cNvSpPr txBox="1">
            <a:spLocks noChangeArrowheads="1"/>
          </p:cNvSpPr>
          <p:nvPr/>
        </p:nvSpPr>
        <p:spPr bwMode="auto">
          <a:xfrm>
            <a:off x="107504" y="5877272"/>
            <a:ext cx="3330221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ko-KR" sz="1800" b="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“</a:t>
            </a:r>
            <a:r>
              <a:rPr lang="ko-KR" altLang="en-US" sz="1600" b="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이제 나는 내 인생의 황혼기로의</a:t>
            </a:r>
            <a:endParaRPr lang="en-US" altLang="ko-KR" sz="1600" b="0" dirty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ko-KR" altLang="en-US" sz="1600" b="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여행을 </a:t>
            </a:r>
            <a:r>
              <a:rPr lang="ko-KR" altLang="en-US" sz="1600" b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시작합니다</a:t>
            </a:r>
            <a:r>
              <a:rPr lang="en-US" altLang="ko-KR" sz="1600" b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.</a:t>
            </a:r>
            <a:r>
              <a:rPr lang="en-US" altLang="ko-KR" sz="1800" b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”</a:t>
            </a:r>
            <a:endParaRPr lang="en-US" altLang="ko-KR" sz="1800" b="0" dirty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371731" y="5648318"/>
            <a:ext cx="11399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altLang="ko-KR" sz="1400" b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2004.</a:t>
            </a:r>
            <a:r>
              <a:rPr lang="ko-KR" altLang="en-US" sz="1400" b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400" b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6.</a:t>
            </a:r>
            <a:r>
              <a:rPr lang="ko-KR" altLang="en-US" sz="1400" b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400" b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5</a:t>
            </a:r>
          </a:p>
        </p:txBody>
      </p:sp>
      <p:pic>
        <p:nvPicPr>
          <p:cNvPr id="16" name="Picture 6" descr="200406100370_0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9388" y="4778852"/>
            <a:ext cx="1548733" cy="847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 Box 13"/>
          <p:cNvSpPr txBox="1">
            <a:spLocks noChangeArrowheads="1"/>
          </p:cNvSpPr>
          <p:nvPr/>
        </p:nvSpPr>
        <p:spPr bwMode="auto">
          <a:xfrm>
            <a:off x="7681892" y="2262516"/>
            <a:ext cx="108234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ko-KR" altLang="en-US" sz="1400" b="0" dirty="0" err="1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찰튼헤스톤</a:t>
            </a:r>
            <a:endParaRPr lang="ko-KR" altLang="en-US" sz="1400" b="0" dirty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246467" y="235853"/>
            <a:ext cx="5907132" cy="692696"/>
            <a:chOff x="323528" y="-346348"/>
            <a:chExt cx="5907132" cy="692696"/>
          </a:xfrm>
        </p:grpSpPr>
        <p:sp>
          <p:nvSpPr>
            <p:cNvPr id="21" name="모서리가 둥근 직사각형 20"/>
            <p:cNvSpPr/>
            <p:nvPr/>
          </p:nvSpPr>
          <p:spPr>
            <a:xfrm>
              <a:off x="323528" y="-346348"/>
              <a:ext cx="5907132" cy="692696"/>
            </a:xfrm>
            <a:prstGeom prst="roundRect">
              <a:avLst/>
            </a:prstGeom>
            <a:solidFill>
              <a:schemeClr val="bg1">
                <a:lumMod val="95000"/>
                <a:alpha val="50000"/>
              </a:schemeClr>
            </a:solidFill>
            <a:ln w="28575">
              <a:solidFill>
                <a:srgbClr val="00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</a:pPr>
              <a:endParaRPr lang="ko-KR" altLang="en-US" sz="1800" b="0">
                <a:solidFill>
                  <a:prstClr val="white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67544" y="-276999"/>
              <a:ext cx="5763116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lnSpc>
                  <a:spcPct val="100000"/>
                </a:lnSpc>
                <a:spcBef>
                  <a:spcPct val="0"/>
                </a:spcBef>
              </a:pPr>
              <a:r>
                <a:rPr lang="ko-KR" altLang="en-US" sz="3000" b="0" dirty="0" err="1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뇌질환</a:t>
              </a:r>
              <a:r>
                <a:rPr lang="ko-KR" altLang="en-US" sz="3000" b="0" dirty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 연구</a:t>
              </a:r>
              <a:r>
                <a:rPr lang="en-US" altLang="ko-KR" sz="3000" b="0" dirty="0">
                  <a:solidFill>
                    <a:prstClr val="black"/>
                  </a:solidFill>
                  <a:latin typeface="HY헤드라인M" pitchFamily="18" charset="-127"/>
                  <a:ea typeface="HY헤드라인M" pitchFamily="18" charset="-127"/>
                </a:rPr>
                <a:t>-</a:t>
              </a:r>
              <a:r>
                <a:rPr lang="ko-KR" altLang="en-US" sz="3000" b="0" dirty="0">
                  <a:solidFill>
                    <a:prstClr val="black"/>
                  </a:solidFill>
                  <a:latin typeface="HY헤드라인M" pitchFamily="18" charset="-127"/>
                  <a:ea typeface="HY헤드라인M" pitchFamily="18" charset="-127"/>
                </a:rPr>
                <a:t>알츠하이머병</a:t>
              </a:r>
              <a:r>
                <a:rPr lang="en-US" altLang="ko-KR" sz="3000" b="0" dirty="0">
                  <a:solidFill>
                    <a:prstClr val="black"/>
                  </a:solidFill>
                  <a:latin typeface="HY헤드라인M" pitchFamily="18" charset="-127"/>
                  <a:ea typeface="HY헤드라인M" pitchFamily="18" charset="-127"/>
                </a:rPr>
                <a:t>(</a:t>
              </a:r>
              <a:r>
                <a:rPr lang="ko-KR" altLang="en-US" sz="3000" b="0" dirty="0">
                  <a:solidFill>
                    <a:prstClr val="black"/>
                  </a:solidFill>
                  <a:latin typeface="HY헤드라인M" pitchFamily="18" charset="-127"/>
                  <a:ea typeface="HY헤드라인M" pitchFamily="18" charset="-127"/>
                </a:rPr>
                <a:t>치매</a:t>
              </a:r>
              <a:r>
                <a:rPr lang="en-US" altLang="ko-KR" sz="3000" b="0" dirty="0">
                  <a:solidFill>
                    <a:prstClr val="black"/>
                  </a:solidFill>
                  <a:latin typeface="HY헤드라인M" pitchFamily="18" charset="-127"/>
                  <a:ea typeface="HY헤드라인M" pitchFamily="18" charset="-127"/>
                </a:rPr>
                <a:t>)</a:t>
              </a:r>
              <a:endParaRPr lang="ko-KR" altLang="en-US" sz="3000" b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pic>
        <p:nvPicPr>
          <p:cNvPr id="54274" name="Picture 2" descr="C:\Users\Administrator\Pictures\잭니콜슨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277" y="2753021"/>
            <a:ext cx="1247185" cy="1763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 Box 13"/>
          <p:cNvSpPr txBox="1">
            <a:spLocks noChangeArrowheads="1"/>
          </p:cNvSpPr>
          <p:nvPr/>
        </p:nvSpPr>
        <p:spPr bwMode="auto">
          <a:xfrm>
            <a:off x="6269279" y="4187619"/>
            <a:ext cx="107433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ko-KR" altLang="en-US" sz="1600" b="0" dirty="0" err="1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잭</a:t>
            </a:r>
            <a:r>
              <a:rPr lang="ko-KR" altLang="en-US" sz="1600" b="0" dirty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600" b="0" dirty="0" err="1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니콜슨</a:t>
            </a:r>
            <a:endParaRPr lang="en-US" altLang="ko-KR" sz="1600" b="0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720612"/>
            <a:ext cx="1272477" cy="1812007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089" y="2726234"/>
            <a:ext cx="1301156" cy="1841896"/>
          </a:xfrm>
          <a:prstGeom prst="rect">
            <a:avLst/>
          </a:prstGeom>
        </p:spPr>
      </p:pic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5278" y="2737999"/>
            <a:ext cx="900672" cy="1159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10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600772" y="1059445"/>
            <a:ext cx="992395" cy="123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16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431089" y="1079134"/>
            <a:ext cx="956488" cy="123437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7" name="Picture 4" descr="holly_103_5_l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751718" y="1051353"/>
            <a:ext cx="1066666" cy="1197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Text Box 13"/>
          <p:cNvSpPr txBox="1">
            <a:spLocks noChangeArrowheads="1"/>
          </p:cNvSpPr>
          <p:nvPr/>
        </p:nvSpPr>
        <p:spPr bwMode="auto">
          <a:xfrm>
            <a:off x="3795525" y="3847714"/>
            <a:ext cx="2473754" cy="838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ko-KR" altLang="en-US" sz="14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오마 </a:t>
            </a:r>
            <a:r>
              <a:rPr lang="ko-KR" altLang="en-US" sz="1400" b="0" dirty="0" err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샤리프</a:t>
            </a:r>
            <a:endParaRPr lang="en-US" altLang="ko-KR" sz="1400" b="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altLang="ko-KR" sz="11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: 2007 </a:t>
            </a:r>
            <a:r>
              <a:rPr lang="ko-KR" altLang="en-US" sz="1100" b="0" dirty="0" err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지바고</a:t>
            </a:r>
            <a:r>
              <a:rPr lang="en-US" altLang="ko-KR" sz="11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ko-KR" altLang="en-US" sz="11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모든 대사 암기</a:t>
            </a:r>
            <a:endParaRPr lang="en-US" altLang="ko-KR" sz="1100" b="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altLang="ko-KR" sz="11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2009 I forget to tell you 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altLang="ko-KR" sz="11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3</a:t>
            </a:r>
            <a:r>
              <a:rPr lang="ko-KR" altLang="en-US" sz="11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년 간 치매 투병 후</a:t>
            </a:r>
            <a:r>
              <a:rPr lang="en-US" altLang="ko-KR" sz="11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, 2015.7.10 </a:t>
            </a:r>
            <a:r>
              <a:rPr lang="ko-KR" altLang="en-US" sz="11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사망</a:t>
            </a:r>
          </a:p>
        </p:txBody>
      </p:sp>
      <p:sp>
        <p:nvSpPr>
          <p:cNvPr id="29" name="TextBox 14"/>
          <p:cNvSpPr txBox="1">
            <a:spLocks noChangeArrowheads="1"/>
          </p:cNvSpPr>
          <p:nvPr/>
        </p:nvSpPr>
        <p:spPr bwMode="auto">
          <a:xfrm>
            <a:off x="2864774" y="6336098"/>
            <a:ext cx="1424751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ko-KR" sz="1400" b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1994</a:t>
            </a:r>
            <a:r>
              <a:rPr lang="en-US" altLang="ko-KR" sz="1400" b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. 11.</a:t>
            </a:r>
            <a:r>
              <a:rPr lang="ko-KR" altLang="en-US" sz="1400" b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400" b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5.</a:t>
            </a:r>
            <a:endParaRPr lang="ko-KR" altLang="en-US" sz="1400" b="0" dirty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277064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4"/>
          <p:cNvSpPr txBox="1">
            <a:spLocks noChangeArrowheads="1"/>
          </p:cNvSpPr>
          <p:nvPr/>
        </p:nvSpPr>
        <p:spPr bwMode="auto">
          <a:xfrm>
            <a:off x="1050470" y="5517232"/>
            <a:ext cx="6908073" cy="1243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2" tIns="45711" rIns="91422" bIns="45711">
            <a:spAutoFit/>
          </a:bodyPr>
          <a:lstStyle/>
          <a:p>
            <a:pPr>
              <a:lnSpc>
                <a:spcPct val="60000"/>
              </a:lnSpc>
            </a:pPr>
            <a:r>
              <a:rPr lang="ko-KR" altLang="en-US" sz="4400" dirty="0" err="1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윌리엄</a:t>
            </a:r>
            <a:r>
              <a:rPr lang="ko-KR" altLang="en-US" sz="44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4400" dirty="0" err="1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어터몰렌</a:t>
            </a:r>
            <a:endParaRPr lang="en-US" altLang="ko-KR" sz="4400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60000"/>
              </a:lnSpc>
            </a:pPr>
            <a:r>
              <a:rPr lang="en-US" altLang="ko-KR" sz="44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en-US" altLang="ko-KR" sz="4400" dirty="0" err="1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Utermohlen</a:t>
            </a:r>
            <a:r>
              <a:rPr lang="en-US" altLang="ko-KR" sz="44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1933-2007)</a:t>
            </a:r>
            <a:endParaRPr lang="ko-KR" altLang="en-US" sz="4400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467545" y="476672"/>
            <a:ext cx="8341910" cy="4248000"/>
            <a:chOff x="467545" y="620688"/>
            <a:chExt cx="8341910" cy="4248000"/>
          </a:xfrm>
        </p:grpSpPr>
        <p:pic>
          <p:nvPicPr>
            <p:cNvPr id="58370" name="Picture 2" descr="G:\윌리엄 어터몰렌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9903" y="620688"/>
              <a:ext cx="5029552" cy="424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7545" y="620688"/>
              <a:ext cx="3025707" cy="4248000"/>
            </a:xfrm>
            <a:prstGeom prst="rect">
              <a:avLst/>
            </a:prstGeom>
          </p:spPr>
        </p:pic>
      </p:grpSp>
      <p:sp>
        <p:nvSpPr>
          <p:cNvPr id="8" name="TextBox 7"/>
          <p:cNvSpPr txBox="1"/>
          <p:nvPr/>
        </p:nvSpPr>
        <p:spPr>
          <a:xfrm>
            <a:off x="2815233" y="4768577"/>
            <a:ext cx="7128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52450" indent="-552450" algn="l">
              <a:lnSpc>
                <a:spcPct val="100000"/>
              </a:lnSpc>
            </a:pPr>
            <a:r>
              <a:rPr lang="en-US" altLang="ko-KR" sz="1200" b="0" dirty="0">
                <a:solidFill>
                  <a:schemeClr val="tx1"/>
                </a:solidFill>
                <a:latin typeface="+mn-ea"/>
                <a:ea typeface="+mn-ea"/>
              </a:rPr>
              <a:t>&lt;</a:t>
            </a:r>
            <a:r>
              <a:rPr lang="ko-KR" altLang="en-US" sz="1200" b="0" dirty="0">
                <a:solidFill>
                  <a:schemeClr val="tx1"/>
                </a:solidFill>
                <a:latin typeface="+mn-ea"/>
                <a:ea typeface="+mn-ea"/>
              </a:rPr>
              <a:t>출처 </a:t>
            </a:r>
            <a:r>
              <a:rPr lang="en-US" altLang="ko-KR" sz="1200" b="0" dirty="0">
                <a:solidFill>
                  <a:schemeClr val="tx1"/>
                </a:solidFill>
                <a:latin typeface="+mn-ea"/>
                <a:ea typeface="+mn-ea"/>
              </a:rPr>
              <a:t>: https://docwalk.wordpress.com/page/6/, http://news.chosun.com/site/data/html_dir/2015/03/09/2015030904202.html&gt;</a:t>
            </a:r>
            <a:endParaRPr lang="ko-KR" altLang="en-US" sz="1200" b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9" name="제목 8"/>
          <p:cNvSpPr>
            <a:spLocks noGrp="1"/>
          </p:cNvSpPr>
          <p:nvPr>
            <p:ph type="title"/>
          </p:nvPr>
        </p:nvSpPr>
        <p:spPr>
          <a:xfrm>
            <a:off x="457200" y="6957392"/>
            <a:ext cx="8686800" cy="144016"/>
          </a:xfrm>
        </p:spPr>
        <p:txBody>
          <a:bodyPr/>
          <a:lstStyle/>
          <a:p>
            <a:r>
              <a:rPr lang="ko-KR" altLang="en-US" sz="100" b="0" dirty="0" err="1">
                <a:solidFill>
                  <a:schemeClr val="bg1"/>
                </a:solidFill>
                <a:effectLst/>
                <a:latin typeface="맑은 고딕" panose="020B0503020000020004" pitchFamily="50" charset="-127"/>
              </a:rPr>
              <a:t>윌리엄</a:t>
            </a:r>
            <a:r>
              <a:rPr lang="ko-KR" altLang="en-US" sz="100" b="0" dirty="0">
                <a:solidFill>
                  <a:schemeClr val="bg1"/>
                </a:solidFill>
                <a:effectLst/>
                <a:latin typeface="맑은 고딕" panose="020B0503020000020004" pitchFamily="50" charset="-127"/>
              </a:rPr>
              <a:t> </a:t>
            </a:r>
            <a:r>
              <a:rPr lang="ko-KR" altLang="en-US" sz="100" b="0" dirty="0" err="1">
                <a:solidFill>
                  <a:schemeClr val="bg1"/>
                </a:solidFill>
                <a:effectLst/>
                <a:latin typeface="맑은 고딕" panose="020B0503020000020004" pitchFamily="50" charset="-127"/>
              </a:rPr>
              <a:t>어터몰렌</a:t>
            </a:r>
            <a:r>
              <a:rPr lang="en-US" altLang="ko-KR" sz="100" b="0" dirty="0">
                <a:solidFill>
                  <a:schemeClr val="bg1"/>
                </a:solidFill>
                <a:effectLst/>
                <a:latin typeface="맑은 고딕" panose="020B0503020000020004" pitchFamily="50" charset="-127"/>
              </a:rPr>
              <a:t>(</a:t>
            </a:r>
            <a:r>
              <a:rPr lang="en-US" altLang="ko-KR" sz="100" b="0" dirty="0" err="1">
                <a:solidFill>
                  <a:schemeClr val="bg1"/>
                </a:solidFill>
                <a:effectLst/>
                <a:latin typeface="맑은 고딕" panose="020B0503020000020004" pitchFamily="50" charset="-127"/>
              </a:rPr>
              <a:t>Utermohlen</a:t>
            </a:r>
            <a:r>
              <a:rPr lang="en-US" altLang="ko-KR" sz="100" b="0" dirty="0">
                <a:solidFill>
                  <a:schemeClr val="bg1"/>
                </a:solidFill>
                <a:effectLst/>
                <a:latin typeface="맑은 고딕" panose="020B0503020000020004" pitchFamily="50" charset="-127"/>
              </a:rPr>
              <a:t>, 1933-2007)</a:t>
            </a:r>
            <a:endParaRPr lang="ko-KR" altLang="en-US" sz="100" b="0" dirty="0">
              <a:solidFill>
                <a:schemeClr val="bg1"/>
              </a:solidFill>
              <a:effectLst/>
              <a:latin typeface="맑은 고딕" panose="020B0503020000020004" pitchFamily="50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fld id="{BBD9AD31-B236-4E13-9C74-CBD2FAE486E1}" type="slidenum">
              <a:rPr lang="ko-KR" altLang="en-US" sz="1800" b="0" smtClean="0">
                <a:solidFill>
                  <a:prstClr val="black"/>
                </a:solidFill>
                <a:latin typeface="굴림" pitchFamily="50" charset="-127"/>
                <a:ea typeface="굴림" pitchFamily="50" charset="-127"/>
              </a:rPr>
              <a:pPr algn="l">
                <a:lnSpc>
                  <a:spcPct val="100000"/>
                </a:lnSpc>
                <a:spcBef>
                  <a:spcPct val="0"/>
                </a:spcBef>
              </a:pPr>
              <a:t>13</a:t>
            </a:fld>
            <a:endParaRPr lang="ko-KR" altLang="en-US" sz="1800" b="0">
              <a:solidFill>
                <a:prstClr val="black"/>
              </a:solidFill>
              <a:latin typeface="굴림" pitchFamily="50" charset="-127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89508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328900" y="159783"/>
            <a:ext cx="3518912" cy="642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ko-KR" altLang="en-US" sz="3000" b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정부가 책임지는 병</a:t>
            </a:r>
          </a:p>
        </p:txBody>
      </p:sp>
      <p:grpSp>
        <p:nvGrpSpPr>
          <p:cNvPr id="1029" name="그룹 24"/>
          <p:cNvGrpSpPr>
            <a:grpSpLocks/>
          </p:cNvGrpSpPr>
          <p:nvPr/>
        </p:nvGrpSpPr>
        <p:grpSpPr bwMode="auto">
          <a:xfrm>
            <a:off x="3818440" y="911841"/>
            <a:ext cx="5111750" cy="4105275"/>
            <a:chOff x="3924303" y="1052513"/>
            <a:chExt cx="5112342" cy="3895233"/>
          </a:xfrm>
        </p:grpSpPr>
        <p:sp>
          <p:nvSpPr>
            <p:cNvPr id="24" name="타원 23"/>
            <p:cNvSpPr/>
            <p:nvPr/>
          </p:nvSpPr>
          <p:spPr>
            <a:xfrm>
              <a:off x="7488654" y="1484313"/>
              <a:ext cx="1547991" cy="1081087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defRPr/>
              </a:pPr>
              <a:endParaRPr lang="ko-KR" altLang="en-US" sz="1800" b="0">
                <a:solidFill>
                  <a:prstClr val="white"/>
                </a:solidFill>
              </a:endParaRPr>
            </a:p>
          </p:txBody>
        </p:sp>
        <p:grpSp>
          <p:nvGrpSpPr>
            <p:cNvPr id="1043" name="그룹 26"/>
            <p:cNvGrpSpPr>
              <a:grpSpLocks/>
            </p:cNvGrpSpPr>
            <p:nvPr/>
          </p:nvGrpSpPr>
          <p:grpSpPr bwMode="auto">
            <a:xfrm>
              <a:off x="3924303" y="1052513"/>
              <a:ext cx="5112342" cy="3895233"/>
              <a:chOff x="5351524" y="404664"/>
              <a:chExt cx="3195295" cy="2832631"/>
            </a:xfrm>
          </p:grpSpPr>
          <p:grpSp>
            <p:nvGrpSpPr>
              <p:cNvPr id="1044" name="그룹 25"/>
              <p:cNvGrpSpPr>
                <a:grpSpLocks/>
              </p:cNvGrpSpPr>
              <p:nvPr/>
            </p:nvGrpSpPr>
            <p:grpSpPr bwMode="auto">
              <a:xfrm>
                <a:off x="5351524" y="404664"/>
                <a:ext cx="3195295" cy="2832631"/>
                <a:chOff x="5351524" y="404664"/>
                <a:chExt cx="3195295" cy="2832631"/>
              </a:xfrm>
            </p:grpSpPr>
            <p:grpSp>
              <p:nvGrpSpPr>
                <p:cNvPr id="1046" name="그룹 22"/>
                <p:cNvGrpSpPr>
                  <a:grpSpLocks/>
                </p:cNvGrpSpPr>
                <p:nvPr/>
              </p:nvGrpSpPr>
              <p:grpSpPr bwMode="auto">
                <a:xfrm>
                  <a:off x="5351524" y="404664"/>
                  <a:ext cx="3195295" cy="2832631"/>
                  <a:chOff x="5351524" y="404664"/>
                  <a:chExt cx="3195295" cy="2832631"/>
                </a:xfrm>
              </p:grpSpPr>
              <p:pic>
                <p:nvPicPr>
                  <p:cNvPr id="1049" name="Picture 4"/>
                  <p:cNvPicPr>
                    <a:picLocks noChangeAspect="1" noChangeArrowheads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51953" t="13194" r="17969" b="9027"/>
                  <a:stretch>
                    <a:fillRect/>
                  </a:stretch>
                </p:blipFill>
                <p:spPr bwMode="auto">
                  <a:xfrm>
                    <a:off x="5351524" y="404664"/>
                    <a:ext cx="1980220" cy="2832631"/>
                  </a:xfrm>
                  <a:prstGeom prst="rect">
                    <a:avLst/>
                  </a:prstGeom>
                  <a:noFill/>
                  <a:ln w="9525">
                    <a:solidFill>
                      <a:srgbClr val="00990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22" name="직사각형 21"/>
                  <p:cNvSpPr/>
                  <p:nvPr/>
                </p:nvSpPr>
                <p:spPr>
                  <a:xfrm>
                    <a:off x="7556476" y="875674"/>
                    <a:ext cx="990343" cy="49756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>
                      <a:lnSpc>
                        <a:spcPct val="100000"/>
                      </a:lnSpc>
                      <a:spcBef>
                        <a:spcPct val="0"/>
                      </a:spcBef>
                      <a:defRPr/>
                    </a:pPr>
                    <a:r>
                      <a:rPr lang="ko-KR" altLang="en-US" sz="1600" b="0">
                        <a:solidFill>
                          <a:srgbClr val="0000FF"/>
                        </a:solidFill>
                        <a:latin typeface="HY헤드라인M" pitchFamily="18" charset="-127"/>
                        <a:ea typeface="HY헤드라인M" pitchFamily="18" charset="-127"/>
                      </a:rPr>
                      <a:t>사망자 수가</a:t>
                    </a:r>
                    <a:endParaRPr lang="en-US" altLang="ko-KR" sz="1600" b="0">
                      <a:solidFill>
                        <a:srgbClr val="0000FF"/>
                      </a:solidFill>
                      <a:latin typeface="HY헤드라인M" pitchFamily="18" charset="-127"/>
                      <a:ea typeface="HY헤드라인M" pitchFamily="18" charset="-127"/>
                    </a:endParaRPr>
                  </a:p>
                  <a:p>
                    <a:pPr>
                      <a:lnSpc>
                        <a:spcPct val="100000"/>
                      </a:lnSpc>
                      <a:spcBef>
                        <a:spcPct val="0"/>
                      </a:spcBef>
                      <a:defRPr/>
                    </a:pPr>
                    <a:r>
                      <a:rPr lang="ko-KR" altLang="en-US" sz="1600" b="0">
                        <a:solidFill>
                          <a:srgbClr val="0000FF"/>
                        </a:solidFill>
                        <a:latin typeface="HY헤드라인M" pitchFamily="18" charset="-127"/>
                        <a:ea typeface="HY헤드라인M" pitchFamily="18" charset="-127"/>
                      </a:rPr>
                      <a:t>치매만 증가</a:t>
                    </a:r>
                    <a:r>
                      <a:rPr lang="en-US" altLang="ko-KR" sz="1800" b="0">
                        <a:solidFill>
                          <a:srgbClr val="0000FF"/>
                        </a:solidFill>
                      </a:rPr>
                      <a:t>!</a:t>
                    </a:r>
                    <a:endParaRPr lang="ko-KR" altLang="en-US" sz="1800" b="0">
                      <a:solidFill>
                        <a:srgbClr val="0000FF"/>
                      </a:solidFill>
                    </a:endParaRPr>
                  </a:p>
                </p:txBody>
              </p:sp>
            </p:grpSp>
            <p:sp>
              <p:nvSpPr>
                <p:cNvPr id="1047" name="TextBox 23"/>
                <p:cNvSpPr txBox="1">
                  <a:spLocks noChangeArrowheads="1"/>
                </p:cNvSpPr>
                <p:nvPr/>
              </p:nvSpPr>
              <p:spPr bwMode="auto">
                <a:xfrm>
                  <a:off x="5396529" y="2060848"/>
                  <a:ext cx="1548100" cy="17907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algn="l" eaLnBrk="1" hangingPunct="1">
                    <a:lnSpc>
                      <a:spcPct val="100000"/>
                    </a:lnSpc>
                    <a:spcBef>
                      <a:spcPct val="0"/>
                    </a:spcBef>
                  </a:pPr>
                  <a:r>
                    <a:rPr lang="ko-KR" altLang="en-US" sz="1000" b="0">
                      <a:solidFill>
                        <a:srgbClr val="000000"/>
                      </a:solidFill>
                      <a:latin typeface="HY헤드라인M" panose="02030600000101010101" pitchFamily="18" charset="-127"/>
                      <a:ea typeface="HY헤드라인M" panose="02030600000101010101" pitchFamily="18" charset="-127"/>
                    </a:rPr>
                    <a:t>유방암  전립선암 심장병  뇌졸증    </a:t>
                  </a:r>
                  <a:r>
                    <a:rPr lang="en-US" altLang="ko-KR" sz="1000" b="0">
                      <a:solidFill>
                        <a:srgbClr val="000000"/>
                      </a:solidFill>
                      <a:latin typeface="HY헤드라인M" panose="02030600000101010101" pitchFamily="18" charset="-127"/>
                      <a:ea typeface="HY헤드라인M" panose="02030600000101010101" pitchFamily="18" charset="-127"/>
                    </a:rPr>
                    <a:t>HIV</a:t>
                  </a:r>
                  <a:endParaRPr lang="ko-KR" altLang="en-US" sz="1000" b="0">
                    <a:solidFill>
                      <a:srgbClr val="000000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endParaRPr>
                </a:p>
              </p:txBody>
            </p:sp>
            <p:sp>
              <p:nvSpPr>
                <p:cNvPr id="1048" name="TextBox 24"/>
                <p:cNvSpPr txBox="1">
                  <a:spLocks noChangeArrowheads="1"/>
                </p:cNvSpPr>
                <p:nvPr/>
              </p:nvSpPr>
              <p:spPr bwMode="auto">
                <a:xfrm>
                  <a:off x="6926700" y="2276872"/>
                  <a:ext cx="315034" cy="2014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algn="l" eaLnBrk="1" hangingPunct="1">
                    <a:lnSpc>
                      <a:spcPct val="100000"/>
                    </a:lnSpc>
                    <a:spcBef>
                      <a:spcPct val="0"/>
                    </a:spcBef>
                  </a:pPr>
                  <a:r>
                    <a:rPr lang="ko-KR" altLang="en-US" sz="1200">
                      <a:solidFill>
                        <a:srgbClr val="FF0000"/>
                      </a:solidFill>
                      <a:latin typeface="HY헤드라인M" panose="02030600000101010101" pitchFamily="18" charset="-127"/>
                      <a:ea typeface="HY헤드라인M" panose="02030600000101010101" pitchFamily="18" charset="-127"/>
                    </a:rPr>
                    <a:t>치매</a:t>
                  </a:r>
                  <a:endParaRPr lang="en-US" altLang="ko-KR" sz="1200">
                    <a:solidFill>
                      <a:srgbClr val="FF0000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endParaRPr>
                </a:p>
              </p:txBody>
            </p:sp>
          </p:grpSp>
          <p:pic>
            <p:nvPicPr>
              <p:cNvPr id="1045" name="Picture 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692" t="84029" r="28006" b="10416"/>
              <a:stretch>
                <a:fillRect/>
              </a:stretch>
            </p:blipFill>
            <p:spPr bwMode="auto">
              <a:xfrm rot="10800000" flipV="1">
                <a:off x="5441534" y="771250"/>
                <a:ext cx="1020676" cy="1484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1030" name="그룹 28"/>
          <p:cNvGrpSpPr>
            <a:grpSpLocks/>
          </p:cNvGrpSpPr>
          <p:nvPr/>
        </p:nvGrpSpPr>
        <p:grpSpPr bwMode="auto">
          <a:xfrm>
            <a:off x="468313" y="911841"/>
            <a:ext cx="3240087" cy="4105275"/>
            <a:chOff x="808359" y="787847"/>
            <a:chExt cx="2971552" cy="3001193"/>
          </a:xfrm>
        </p:grpSpPr>
        <p:grpSp>
          <p:nvGrpSpPr>
            <p:cNvPr id="1034" name="그룹 27"/>
            <p:cNvGrpSpPr>
              <a:grpSpLocks/>
            </p:cNvGrpSpPr>
            <p:nvPr/>
          </p:nvGrpSpPr>
          <p:grpSpPr bwMode="auto">
            <a:xfrm>
              <a:off x="808359" y="787847"/>
              <a:ext cx="2971552" cy="3001193"/>
              <a:chOff x="808359" y="787847"/>
              <a:chExt cx="3403600" cy="3581400"/>
            </a:xfrm>
          </p:grpSpPr>
          <p:graphicFrame>
            <p:nvGraphicFramePr>
              <p:cNvPr id="1026" name="Object 21"/>
              <p:cNvGraphicFramePr>
                <a:graphicFrameLocks noChangeAspect="1"/>
              </p:cNvGraphicFramePr>
              <p:nvPr/>
            </p:nvGraphicFramePr>
            <p:xfrm>
              <a:off x="808359" y="787847"/>
              <a:ext cx="3403600" cy="35814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4380" name="Image" r:id="rId5" imgW="4155312" imgH="4943170" progId="">
                      <p:embed/>
                    </p:oleObj>
                  </mc:Choice>
                  <mc:Fallback>
                    <p:oleObj name="Image" r:id="rId5" imgW="4155312" imgH="4943170" progId="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08359" y="787847"/>
                            <a:ext cx="3403600" cy="3581400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solidFill>
                              <a:srgbClr val="CC0000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gradFill rotWithShape="0">
                                  <a:gsLst>
                                    <a:gs pos="0">
                                      <a:srgbClr val="FFCC66"/>
                                    </a:gs>
                                    <a:gs pos="100000">
                                      <a:srgbClr val="D1A754"/>
                                    </a:gs>
                                  </a:gsLst>
                                  <a:lin ang="5400000" scaled="1"/>
                                </a:gra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036" name="Line 16"/>
              <p:cNvSpPr>
                <a:spLocks noChangeShapeType="1"/>
              </p:cNvSpPr>
              <p:nvPr/>
            </p:nvSpPr>
            <p:spPr bwMode="auto">
              <a:xfrm flipV="1">
                <a:off x="2502222" y="3218309"/>
                <a:ext cx="0" cy="431800"/>
              </a:xfrm>
              <a:prstGeom prst="line">
                <a:avLst/>
              </a:prstGeom>
              <a:noFill/>
              <a:ln w="9525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ko-KR" altLang="en-US" sz="1800" b="0">
                  <a:solidFill>
                    <a:prstClr val="black"/>
                  </a:solidFill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1037" name="Line 17"/>
              <p:cNvSpPr>
                <a:spLocks noChangeShapeType="1"/>
              </p:cNvSpPr>
              <p:nvPr/>
            </p:nvSpPr>
            <p:spPr bwMode="auto">
              <a:xfrm>
                <a:off x="1581472" y="3204022"/>
                <a:ext cx="935038" cy="0"/>
              </a:xfrm>
              <a:prstGeom prst="line">
                <a:avLst/>
              </a:prstGeom>
              <a:noFill/>
              <a:ln w="9525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ko-KR" altLang="en-US" sz="1800" b="0">
                  <a:solidFill>
                    <a:prstClr val="black"/>
                  </a:solidFill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1038" name="Line 18"/>
              <p:cNvSpPr>
                <a:spLocks noChangeShapeType="1"/>
              </p:cNvSpPr>
              <p:nvPr/>
            </p:nvSpPr>
            <p:spPr bwMode="auto">
              <a:xfrm>
                <a:off x="1581472" y="2086422"/>
                <a:ext cx="1655763" cy="0"/>
              </a:xfrm>
              <a:prstGeom prst="line">
                <a:avLst/>
              </a:prstGeom>
              <a:noFill/>
              <a:ln w="9525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ko-KR" altLang="en-US" sz="1800" b="0">
                  <a:solidFill>
                    <a:prstClr val="black"/>
                  </a:solidFill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1039" name="Line 19"/>
              <p:cNvSpPr>
                <a:spLocks noChangeShapeType="1"/>
              </p:cNvSpPr>
              <p:nvPr/>
            </p:nvSpPr>
            <p:spPr bwMode="auto">
              <a:xfrm>
                <a:off x="3237235" y="2137222"/>
                <a:ext cx="0" cy="1512887"/>
              </a:xfrm>
              <a:prstGeom prst="line">
                <a:avLst/>
              </a:prstGeom>
              <a:noFill/>
              <a:ln w="9525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ko-KR" altLang="en-US" sz="1800" b="0">
                  <a:solidFill>
                    <a:prstClr val="black"/>
                  </a:solidFill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1040" name="Text Box 20"/>
              <p:cNvSpPr txBox="1">
                <a:spLocks noChangeArrowheads="1"/>
              </p:cNvSpPr>
              <p:nvPr/>
            </p:nvSpPr>
            <p:spPr bwMode="auto">
              <a:xfrm>
                <a:off x="2040697" y="2806454"/>
                <a:ext cx="647700" cy="4164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1" hangingPunct="1"/>
                <a:r>
                  <a:rPr lang="en-US" altLang="ko-KR" sz="1400" b="0">
                    <a:solidFill>
                      <a:srgbClr val="FF3300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10%</a:t>
                </a:r>
              </a:p>
            </p:txBody>
          </p:sp>
          <p:sp>
            <p:nvSpPr>
              <p:cNvPr id="1041" name="Text Box 21"/>
              <p:cNvSpPr txBox="1">
                <a:spLocks noChangeArrowheads="1"/>
              </p:cNvSpPr>
              <p:nvPr/>
            </p:nvSpPr>
            <p:spPr bwMode="auto">
              <a:xfrm>
                <a:off x="2801383" y="1738813"/>
                <a:ext cx="647700" cy="4164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1" hangingPunct="1"/>
                <a:r>
                  <a:rPr lang="en-US" altLang="ko-KR" sz="1400" b="0">
                    <a:solidFill>
                      <a:srgbClr val="FF3300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50%</a:t>
                </a:r>
              </a:p>
            </p:txBody>
          </p:sp>
        </p:grpSp>
        <p:sp>
          <p:nvSpPr>
            <p:cNvPr id="1035" name="Text Box 13"/>
            <p:cNvSpPr txBox="1">
              <a:spLocks noChangeArrowheads="1"/>
            </p:cNvSpPr>
            <p:nvPr/>
          </p:nvSpPr>
          <p:spPr bwMode="auto">
            <a:xfrm>
              <a:off x="1628097" y="1115250"/>
              <a:ext cx="1872208" cy="3139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l" eaLnBrk="1" hangingPunct="1">
                <a:lnSpc>
                  <a:spcPct val="80000"/>
                </a:lnSpc>
              </a:pPr>
              <a:r>
                <a:rPr lang="en-US" altLang="ko-KR" sz="1800" b="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85 </a:t>
              </a:r>
              <a:r>
                <a:rPr lang="ko-KR" altLang="en-US" sz="1800" b="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세 이상 </a:t>
              </a:r>
              <a:r>
                <a:rPr lang="en-US" altLang="ko-KR" sz="1800" b="0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50%</a:t>
              </a:r>
              <a:endParaRPr lang="ko-KR" altLang="en-US" sz="1800" b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26" name="오른쪽 화살표 25"/>
          <p:cNvSpPr/>
          <p:nvPr/>
        </p:nvSpPr>
        <p:spPr>
          <a:xfrm>
            <a:off x="7022858" y="1756434"/>
            <a:ext cx="503237" cy="360363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00000"/>
              </a:lnSpc>
              <a:spcBef>
                <a:spcPct val="0"/>
              </a:spcBef>
              <a:defRPr/>
            </a:pPr>
            <a:endParaRPr lang="ko-KR" altLang="en-US" sz="1800" b="0">
              <a:solidFill>
                <a:prstClr val="white"/>
              </a:solidFill>
            </a:endParaRPr>
          </a:p>
        </p:txBody>
      </p:sp>
      <p:sp>
        <p:nvSpPr>
          <p:cNvPr id="28" name="TextBox 22"/>
          <p:cNvSpPr txBox="1">
            <a:spLocks noChangeArrowheads="1"/>
          </p:cNvSpPr>
          <p:nvPr/>
        </p:nvSpPr>
        <p:spPr bwMode="auto">
          <a:xfrm>
            <a:off x="328900" y="5048295"/>
            <a:ext cx="8408477" cy="427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l" eaLnBrk="1" hangingPunct="1">
              <a:lnSpc>
                <a:spcPct val="100000"/>
              </a:lnSpc>
              <a:spcBef>
                <a:spcPct val="0"/>
              </a:spcBef>
            </a:pPr>
            <a:r>
              <a:rPr lang="ko-KR" altLang="en-US" sz="2100" b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세계 </a:t>
            </a:r>
            <a:r>
              <a:rPr lang="en-US" altLang="ko-KR" sz="2100" b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: 3.2</a:t>
            </a:r>
            <a:r>
              <a:rPr lang="ko-KR" altLang="en-US" sz="2100" b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초당 </a:t>
            </a:r>
            <a:r>
              <a:rPr lang="en-US" altLang="ko-KR" sz="2100" b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lang="ko-KR" altLang="en-US" sz="2100" b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명 </a:t>
            </a:r>
            <a:r>
              <a:rPr lang="en-US" altLang="ko-KR" sz="2100" b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2100" b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미국 </a:t>
            </a:r>
            <a:r>
              <a:rPr lang="en-US" altLang="ko-KR" sz="2100" b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68</a:t>
            </a:r>
            <a:r>
              <a:rPr lang="ko-KR" altLang="en-US" sz="2100" b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초</a:t>
            </a:r>
            <a:r>
              <a:rPr lang="en-US" altLang="ko-KR" sz="2100" b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(2013)⇒33</a:t>
            </a:r>
            <a:r>
              <a:rPr lang="ko-KR" altLang="en-US" sz="2100" b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초당 </a:t>
            </a:r>
            <a:r>
              <a:rPr lang="en-US" altLang="ko-KR" sz="2100" b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lang="ko-KR" altLang="en-US" sz="2100" b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명</a:t>
            </a:r>
            <a:r>
              <a:rPr lang="en-US" altLang="ko-KR" sz="2100" b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(2050) </a:t>
            </a:r>
            <a:r>
              <a:rPr lang="ko-KR" altLang="en-US" sz="2100" b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한국</a:t>
            </a:r>
            <a:r>
              <a:rPr lang="en-US" altLang="ko-KR" sz="2100" b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: 12</a:t>
            </a:r>
            <a:r>
              <a:rPr lang="ko-KR" altLang="en-US" sz="2100" b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30091" y="5488164"/>
            <a:ext cx="820609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algn="l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ko-KR" altLang="en-US" sz="1800" b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사회적 비용 </a:t>
            </a:r>
            <a:r>
              <a:rPr lang="en-US" altLang="ko-KR" sz="18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: </a:t>
            </a:r>
            <a:r>
              <a:rPr lang="ko-KR" altLang="en-US" sz="18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암</a:t>
            </a:r>
            <a:r>
              <a:rPr lang="en-US" altLang="ko-KR" sz="18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+</a:t>
            </a:r>
            <a:r>
              <a:rPr lang="ko-KR" altLang="en-US" sz="18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심장병</a:t>
            </a:r>
            <a:r>
              <a:rPr lang="en-US" altLang="ko-KR" sz="18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+</a:t>
            </a:r>
            <a:r>
              <a:rPr lang="ko-KR" altLang="en-US" sz="18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뇌졸중보다 많음</a:t>
            </a:r>
            <a:r>
              <a:rPr lang="en-US" altLang="ko-KR" sz="1800" b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800" b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암의</a:t>
            </a:r>
            <a:r>
              <a:rPr lang="en-US" altLang="ko-KR" sz="1800" b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2</a:t>
            </a:r>
            <a:r>
              <a:rPr lang="ko-KR" altLang="en-US" sz="1800" b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배</a:t>
            </a:r>
            <a:endParaRPr lang="en-US" altLang="ko-KR" sz="1800" b="0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342900" indent="-342900" algn="l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ko-KR" altLang="en-US" sz="1800" b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경제적 비용 </a:t>
            </a:r>
            <a:r>
              <a:rPr lang="en-US" altLang="ko-KR" sz="18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: </a:t>
            </a:r>
            <a:r>
              <a:rPr lang="en-US" altLang="ko-KR" sz="1800" b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10</a:t>
            </a:r>
            <a:r>
              <a:rPr lang="ko-KR" altLang="en-US" sz="1800" b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년마다 </a:t>
            </a:r>
            <a:r>
              <a:rPr lang="en-US" altLang="ko-KR" sz="1800" b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r>
              <a:rPr lang="ko-KR" altLang="en-US" sz="1800" b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배</a:t>
            </a:r>
            <a:r>
              <a:rPr lang="en-US" altLang="ko-KR" sz="18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;</a:t>
            </a:r>
            <a:r>
              <a:rPr lang="en-US" altLang="ko-KR" sz="1800" b="0" spc="-15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2010</a:t>
            </a:r>
            <a:r>
              <a:rPr lang="ko-KR" altLang="en-US" sz="1800" b="0" spc="-15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년</a:t>
            </a:r>
            <a:r>
              <a:rPr lang="en-US" altLang="ko-KR" sz="1800" b="0" spc="-15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8</a:t>
            </a:r>
            <a:r>
              <a:rPr lang="ko-KR" altLang="en-US" sz="1800" b="0" spc="-15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조 </a:t>
            </a:r>
            <a:r>
              <a:rPr lang="en-US" altLang="ko-KR" sz="1800" b="0" spc="-15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7,000</a:t>
            </a:r>
            <a:r>
              <a:rPr lang="ko-KR" altLang="en-US" sz="1800" b="0" spc="-15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억 원</a:t>
            </a:r>
            <a:r>
              <a:rPr lang="en-US" altLang="ko-KR" sz="1800" b="0" spc="-15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2020</a:t>
            </a:r>
            <a:r>
              <a:rPr lang="ko-KR" altLang="en-US" sz="1800" b="0" spc="-15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년</a:t>
            </a:r>
            <a:r>
              <a:rPr lang="en-US" altLang="ko-KR" sz="1800" b="0" spc="-15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: 19</a:t>
            </a:r>
            <a:r>
              <a:rPr lang="ko-KR" altLang="en-US" sz="1800" b="0" spc="-15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조 </a:t>
            </a:r>
            <a:r>
              <a:rPr lang="en-US" altLang="ko-KR" sz="1800" b="0" spc="-15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2030</a:t>
            </a:r>
            <a:r>
              <a:rPr lang="ko-KR" altLang="en-US" sz="1800" b="0" spc="-15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년</a:t>
            </a:r>
            <a:r>
              <a:rPr lang="en-US" altLang="ko-KR" sz="1800" b="0" spc="-15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: 39</a:t>
            </a:r>
            <a:r>
              <a:rPr lang="ko-KR" altLang="en-US" sz="1800" b="0" spc="-15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조</a:t>
            </a:r>
            <a:endParaRPr lang="en-US" altLang="ko-KR" sz="1800" b="0" spc="-15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342900" indent="-342900" algn="l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ko-KR" altLang="en-US" sz="1800" b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환자 수 </a:t>
            </a:r>
            <a:r>
              <a:rPr lang="en-US" altLang="ko-KR" sz="18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: </a:t>
            </a:r>
            <a:r>
              <a:rPr lang="en-US" altLang="ko-KR" sz="1800" b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20</a:t>
            </a:r>
            <a:r>
              <a:rPr lang="ko-KR" altLang="en-US" sz="1800" b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년마다 </a:t>
            </a:r>
            <a:r>
              <a:rPr lang="en-US" altLang="ko-KR" sz="1800" b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r>
              <a:rPr lang="ko-KR" altLang="en-US" sz="1800" b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배 </a:t>
            </a:r>
            <a:r>
              <a:rPr lang="en-US" altLang="ko-KR" sz="18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(2024; 100</a:t>
            </a:r>
            <a:r>
              <a:rPr lang="ko-KR" altLang="en-US" sz="18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만</a:t>
            </a:r>
            <a:r>
              <a:rPr lang="en-US" altLang="ko-KR" sz="18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2041;200</a:t>
            </a:r>
            <a:r>
              <a:rPr lang="ko-KR" altLang="en-US" sz="18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만</a:t>
            </a:r>
            <a:r>
              <a:rPr lang="en-US" altLang="ko-KR" sz="18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r>
              <a:rPr lang="ko-KR" altLang="en-US" sz="1800" b="0" spc="-15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82340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1"/>
          <p:cNvSpPr>
            <a:spLocks noChangeArrowheads="1"/>
          </p:cNvSpPr>
          <p:nvPr/>
        </p:nvSpPr>
        <p:spPr bwMode="auto">
          <a:xfrm>
            <a:off x="147500" y="-72157"/>
            <a:ext cx="6913563" cy="6858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/>
          </a:p>
        </p:txBody>
      </p:sp>
      <p:pic>
        <p:nvPicPr>
          <p:cNvPr id="16" name="Picture 23" descr="2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6354" y="1706735"/>
            <a:ext cx="2689739" cy="2022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4" descr="2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5002" y="1711574"/>
            <a:ext cx="2476869" cy="2040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 Box 25"/>
          <p:cNvSpPr txBox="1">
            <a:spLocks noChangeArrowheads="1"/>
          </p:cNvSpPr>
          <p:nvPr/>
        </p:nvSpPr>
        <p:spPr bwMode="auto">
          <a:xfrm>
            <a:off x="1384029" y="3728963"/>
            <a:ext cx="658813" cy="38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16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정상</a:t>
            </a:r>
          </a:p>
        </p:txBody>
      </p:sp>
      <p:sp>
        <p:nvSpPr>
          <p:cNvPr id="19" name="Text Box 26"/>
          <p:cNvSpPr txBox="1">
            <a:spLocks noChangeArrowheads="1"/>
          </p:cNvSpPr>
          <p:nvPr/>
        </p:nvSpPr>
        <p:spPr bwMode="auto">
          <a:xfrm>
            <a:off x="4270677" y="3728962"/>
            <a:ext cx="595313" cy="38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6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치매</a:t>
            </a:r>
          </a:p>
        </p:txBody>
      </p:sp>
      <p:pic>
        <p:nvPicPr>
          <p:cNvPr id="6" name="Picture 27" descr="29"/>
          <p:cNvPicPr>
            <a:picLocks noChangeAspect="1" noChangeArrowheads="1"/>
          </p:cNvPicPr>
          <p:nvPr/>
        </p:nvPicPr>
        <p:blipFill>
          <a:blip r:embed="rId4" cstate="print"/>
          <a:srcRect l="3214" r="23264" b="4385"/>
          <a:stretch>
            <a:fillRect/>
          </a:stretch>
        </p:blipFill>
        <p:spPr bwMode="auto">
          <a:xfrm>
            <a:off x="5998809" y="188640"/>
            <a:ext cx="2790386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28"/>
          <p:cNvSpPr txBox="1">
            <a:spLocks noChangeArrowheads="1"/>
          </p:cNvSpPr>
          <p:nvPr/>
        </p:nvSpPr>
        <p:spPr bwMode="auto">
          <a:xfrm>
            <a:off x="1672430" y="669354"/>
            <a:ext cx="3959225" cy="53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2400" b="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최근 기억 장애</a:t>
            </a:r>
            <a:r>
              <a:rPr lang="ko-KR" altLang="en-US" sz="18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가</a:t>
            </a:r>
            <a:r>
              <a:rPr lang="ko-KR" altLang="en-US" sz="1800" b="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8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특징</a:t>
            </a:r>
          </a:p>
        </p:txBody>
      </p:sp>
      <p:grpSp>
        <p:nvGrpSpPr>
          <p:cNvPr id="8" name="Group 29"/>
          <p:cNvGrpSpPr>
            <a:grpSpLocks/>
          </p:cNvGrpSpPr>
          <p:nvPr/>
        </p:nvGrpSpPr>
        <p:grpSpPr bwMode="auto">
          <a:xfrm>
            <a:off x="450938" y="4203635"/>
            <a:ext cx="5362349" cy="2422525"/>
            <a:chOff x="22" y="2296"/>
            <a:chExt cx="3534" cy="1713"/>
          </a:xfrm>
          <a:noFill/>
        </p:grpSpPr>
        <p:sp>
          <p:nvSpPr>
            <p:cNvPr id="12" name="Text Box 30"/>
            <p:cNvSpPr txBox="1">
              <a:spLocks noChangeArrowheads="1"/>
            </p:cNvSpPr>
            <p:nvPr/>
          </p:nvSpPr>
          <p:spPr bwMode="auto">
            <a:xfrm>
              <a:off x="231" y="3661"/>
              <a:ext cx="768" cy="342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ko-KR" altLang="en-US" sz="1800" b="0">
                  <a:solidFill>
                    <a:srgbClr val="0000FF"/>
                  </a:solidFill>
                  <a:latin typeface="HY헤드라인M" pitchFamily="18" charset="-127"/>
                  <a:ea typeface="HY헤드라인M" pitchFamily="18" charset="-127"/>
                </a:rPr>
                <a:t>정상 뇌</a:t>
              </a:r>
            </a:p>
          </p:txBody>
        </p:sp>
        <p:sp>
          <p:nvSpPr>
            <p:cNvPr id="13" name="Text Box 31"/>
            <p:cNvSpPr txBox="1">
              <a:spLocks noChangeArrowheads="1"/>
            </p:cNvSpPr>
            <p:nvPr/>
          </p:nvSpPr>
          <p:spPr bwMode="auto">
            <a:xfrm>
              <a:off x="1420" y="3666"/>
              <a:ext cx="768" cy="342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ko-KR" altLang="en-US" sz="1800" b="0">
                  <a:solidFill>
                    <a:srgbClr val="0000FF"/>
                  </a:solidFill>
                  <a:latin typeface="HY헤드라인M" pitchFamily="18" charset="-127"/>
                  <a:ea typeface="HY헤드라인M" pitchFamily="18" charset="-127"/>
                </a:rPr>
                <a:t>치매 뇌</a:t>
              </a:r>
            </a:p>
          </p:txBody>
        </p:sp>
        <p:pic>
          <p:nvPicPr>
            <p:cNvPr id="14" name="Picture 3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2" y="2296"/>
              <a:ext cx="3534" cy="1396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Text Box 33"/>
            <p:cNvSpPr txBox="1">
              <a:spLocks noChangeArrowheads="1"/>
            </p:cNvSpPr>
            <p:nvPr/>
          </p:nvSpPr>
          <p:spPr bwMode="auto">
            <a:xfrm>
              <a:off x="2566" y="3667"/>
              <a:ext cx="768" cy="342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ko-KR" altLang="en-US" sz="1800" b="0">
                  <a:solidFill>
                    <a:srgbClr val="0000FF"/>
                  </a:solidFill>
                  <a:latin typeface="HY헤드라인M" pitchFamily="18" charset="-127"/>
                  <a:ea typeface="HY헤드라인M" pitchFamily="18" charset="-127"/>
                </a:rPr>
                <a:t>영아 뇌</a:t>
              </a:r>
            </a:p>
          </p:txBody>
        </p:sp>
      </p:grpSp>
      <p:sp>
        <p:nvSpPr>
          <p:cNvPr id="9" name="Text Box 34"/>
          <p:cNvSpPr txBox="1">
            <a:spLocks noChangeArrowheads="1"/>
          </p:cNvSpPr>
          <p:nvPr/>
        </p:nvSpPr>
        <p:spPr bwMode="auto">
          <a:xfrm>
            <a:off x="7061063" y="6064634"/>
            <a:ext cx="1871663" cy="6778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70000"/>
              </a:lnSpc>
            </a:pPr>
            <a:r>
              <a:rPr lang="en-US" altLang="ko-KR" b="0" dirty="0">
                <a:solidFill>
                  <a:srgbClr val="FF3300"/>
                </a:solidFill>
                <a:latin typeface="HY헤드라인M" pitchFamily="18" charset="-127"/>
                <a:ea typeface="HY헤드라인M" pitchFamily="18" charset="-127"/>
              </a:rPr>
              <a:t>3</a:t>
            </a:r>
            <a:r>
              <a:rPr lang="ko-KR" altLang="en-US" b="0" dirty="0">
                <a:solidFill>
                  <a:srgbClr val="FF3300"/>
                </a:solidFill>
                <a:latin typeface="HY헤드라인M" pitchFamily="18" charset="-127"/>
                <a:ea typeface="HY헤드라인M" pitchFamily="18" charset="-127"/>
              </a:rPr>
              <a:t>층이 </a:t>
            </a:r>
          </a:p>
          <a:p>
            <a:pPr>
              <a:lnSpc>
                <a:spcPct val="70000"/>
              </a:lnSpc>
            </a:pPr>
            <a:r>
              <a:rPr lang="ko-KR" altLang="en-US" b="0" dirty="0">
                <a:solidFill>
                  <a:srgbClr val="FF3300"/>
                </a:solidFill>
                <a:latin typeface="HY헤드라인M" pitchFamily="18" charset="-127"/>
                <a:ea typeface="HY헤드라인M" pitchFamily="18" charset="-127"/>
              </a:rPr>
              <a:t>파괴되는 병</a:t>
            </a:r>
          </a:p>
        </p:txBody>
      </p:sp>
      <p:sp>
        <p:nvSpPr>
          <p:cNvPr id="10" name="Line 35"/>
          <p:cNvSpPr>
            <a:spLocks noChangeShapeType="1"/>
          </p:cNvSpPr>
          <p:nvPr/>
        </p:nvSpPr>
        <p:spPr bwMode="auto">
          <a:xfrm flipH="1" flipV="1">
            <a:off x="7867895" y="5598877"/>
            <a:ext cx="143259" cy="427977"/>
          </a:xfrm>
          <a:prstGeom prst="line">
            <a:avLst/>
          </a:prstGeom>
          <a:noFill/>
          <a:ln w="38100">
            <a:solidFill>
              <a:srgbClr val="000099"/>
            </a:solidFill>
            <a:round/>
            <a:headEnd/>
            <a:tailEnd type="triangle" w="med" len="med"/>
          </a:ln>
        </p:spPr>
        <p:txBody>
          <a:bodyPr wrap="square">
            <a:spAutoFit/>
          </a:bodyPr>
          <a:lstStyle/>
          <a:p>
            <a:endParaRPr lang="ko-KR" altLang="en-US"/>
          </a:p>
        </p:txBody>
      </p:sp>
      <p:sp>
        <p:nvSpPr>
          <p:cNvPr id="11" name="Line 36"/>
          <p:cNvSpPr>
            <a:spLocks noChangeShapeType="1"/>
          </p:cNvSpPr>
          <p:nvPr/>
        </p:nvSpPr>
        <p:spPr bwMode="auto">
          <a:xfrm flipH="1" flipV="1">
            <a:off x="5076056" y="1052736"/>
            <a:ext cx="1152525" cy="2159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ko-KR" altLang="en-US"/>
          </a:p>
        </p:txBody>
      </p:sp>
      <p:grpSp>
        <p:nvGrpSpPr>
          <p:cNvPr id="27" name="그룹 26"/>
          <p:cNvGrpSpPr/>
          <p:nvPr/>
        </p:nvGrpSpPr>
        <p:grpSpPr>
          <a:xfrm>
            <a:off x="7544068" y="1412776"/>
            <a:ext cx="413774" cy="497612"/>
            <a:chOff x="8743005" y="900113"/>
            <a:chExt cx="1484865" cy="1990649"/>
          </a:xfrm>
        </p:grpSpPr>
        <p:pic>
          <p:nvPicPr>
            <p:cNvPr id="21" name="Picture 38" descr="1168007019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995970" y="900113"/>
              <a:ext cx="1231900" cy="1797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" name="Text Box 41"/>
            <p:cNvSpPr txBox="1">
              <a:spLocks noChangeArrowheads="1"/>
            </p:cNvSpPr>
            <p:nvPr/>
          </p:nvSpPr>
          <p:spPr bwMode="auto">
            <a:xfrm>
              <a:off x="8743005" y="1831903"/>
              <a:ext cx="1419132" cy="105885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sz="800" dirty="0">
                  <a:latin typeface="맑은 고딕" pitchFamily="50" charset="-127"/>
                  <a:ea typeface="맑은 고딕" pitchFamily="50" charset="-127"/>
                </a:rPr>
                <a:t>해마</a:t>
              </a:r>
            </a:p>
          </p:txBody>
        </p:sp>
      </p:grpSp>
      <p:sp>
        <p:nvSpPr>
          <p:cNvPr id="24" name="타원 2"/>
          <p:cNvSpPr>
            <a:spLocks noChangeArrowheads="1"/>
          </p:cNvSpPr>
          <p:nvPr/>
        </p:nvSpPr>
        <p:spPr bwMode="auto">
          <a:xfrm>
            <a:off x="4920703" y="3017898"/>
            <a:ext cx="555730" cy="522415"/>
          </a:xfrm>
          <a:prstGeom prst="ellips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</p:spPr>
        <p:txBody>
          <a:bodyPr wrap="square">
            <a:spAutoFit/>
          </a:bodyPr>
          <a:lstStyle/>
          <a:p>
            <a:endParaRPr lang="ko-KR" altLang="en-US"/>
          </a:p>
        </p:txBody>
      </p:sp>
      <p:sp>
        <p:nvSpPr>
          <p:cNvPr id="26" name="타원 25"/>
          <p:cNvSpPr>
            <a:spLocks noChangeArrowheads="1"/>
          </p:cNvSpPr>
          <p:nvPr/>
        </p:nvSpPr>
        <p:spPr bwMode="auto">
          <a:xfrm>
            <a:off x="4061497" y="2404577"/>
            <a:ext cx="1130479" cy="437894"/>
          </a:xfrm>
          <a:prstGeom prst="ellips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</p:spPr>
        <p:txBody>
          <a:bodyPr wrap="square">
            <a:spAutoFit/>
          </a:bodyPr>
          <a:lstStyle/>
          <a:p>
            <a:endParaRPr lang="ko-KR" altLang="en-US"/>
          </a:p>
        </p:txBody>
      </p:sp>
      <p:sp>
        <p:nvSpPr>
          <p:cNvPr id="28" name="타원 2"/>
          <p:cNvSpPr>
            <a:spLocks noChangeArrowheads="1"/>
          </p:cNvSpPr>
          <p:nvPr/>
        </p:nvSpPr>
        <p:spPr bwMode="auto">
          <a:xfrm>
            <a:off x="3687224" y="2973701"/>
            <a:ext cx="555730" cy="522415"/>
          </a:xfrm>
          <a:prstGeom prst="ellips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</p:spPr>
        <p:txBody>
          <a:bodyPr wrap="square"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83507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98184" y="305184"/>
            <a:ext cx="4320480" cy="609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2400" dirty="0">
                <a:solidFill>
                  <a:srgbClr val="0000FF"/>
                </a:solidFill>
                <a:latin typeface="+mn-ea"/>
                <a:ea typeface="+mn-ea"/>
              </a:rPr>
              <a:t>독성단백질</a:t>
            </a:r>
            <a:r>
              <a:rPr lang="ko-KR" altLang="en-US" sz="2400" dirty="0">
                <a:solidFill>
                  <a:prstClr val="black"/>
                </a:solidFill>
                <a:latin typeface="+mn-ea"/>
                <a:ea typeface="+mn-ea"/>
              </a:rPr>
              <a:t>이</a:t>
            </a:r>
            <a:r>
              <a:rPr lang="ko-KR" altLang="en-US" sz="2400" dirty="0">
                <a:solidFill>
                  <a:srgbClr val="FFFF99"/>
                </a:solidFill>
                <a:latin typeface="+mn-ea"/>
                <a:ea typeface="+mn-ea"/>
              </a:rPr>
              <a:t> </a:t>
            </a:r>
            <a:r>
              <a:rPr lang="ko-KR" altLang="en-US" sz="2400" dirty="0">
                <a:solidFill>
                  <a:prstClr val="black"/>
                </a:solidFill>
                <a:latin typeface="+mn-ea"/>
                <a:ea typeface="+mn-ea"/>
              </a:rPr>
              <a:t>침착한</a:t>
            </a:r>
            <a:r>
              <a:rPr lang="ko-KR" altLang="en-US" sz="2400" dirty="0">
                <a:solidFill>
                  <a:srgbClr val="FFFF99"/>
                </a:solidFill>
                <a:latin typeface="+mn-ea"/>
                <a:ea typeface="+mn-ea"/>
              </a:rPr>
              <a:t> </a:t>
            </a:r>
            <a:r>
              <a:rPr lang="ko-KR" altLang="en-US" sz="2400" dirty="0" err="1">
                <a:solidFill>
                  <a:srgbClr val="FF0000"/>
                </a:solidFill>
                <a:latin typeface="+mn-ea"/>
                <a:ea typeface="+mn-ea"/>
              </a:rPr>
              <a:t>신경반</a:t>
            </a:r>
            <a:endParaRPr lang="ko-KR" altLang="en-US" sz="24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grpSp>
        <p:nvGrpSpPr>
          <p:cNvPr id="5" name="그룹 24"/>
          <p:cNvGrpSpPr>
            <a:grpSpLocks/>
          </p:cNvGrpSpPr>
          <p:nvPr/>
        </p:nvGrpSpPr>
        <p:grpSpPr bwMode="auto">
          <a:xfrm>
            <a:off x="5563967" y="460690"/>
            <a:ext cx="2970738" cy="5335150"/>
            <a:chOff x="500034" y="357166"/>
            <a:chExt cx="3047834" cy="5715042"/>
          </a:xfrm>
        </p:grpSpPr>
        <p:grpSp>
          <p:nvGrpSpPr>
            <p:cNvPr id="6" name="그룹 19"/>
            <p:cNvGrpSpPr>
              <a:grpSpLocks/>
            </p:cNvGrpSpPr>
            <p:nvPr/>
          </p:nvGrpSpPr>
          <p:grpSpPr bwMode="auto">
            <a:xfrm>
              <a:off x="500034" y="357166"/>
              <a:ext cx="1928826" cy="5715042"/>
              <a:chOff x="357158" y="142852"/>
              <a:chExt cx="2357454" cy="6500858"/>
            </a:xfrm>
          </p:grpSpPr>
          <p:pic>
            <p:nvPicPr>
              <p:cNvPr id="9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071538" y="3500438"/>
                <a:ext cx="1000132" cy="10715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" name="Picture 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57158" y="142852"/>
                <a:ext cx="2357454" cy="8938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" name="Picture 2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785786" y="1280502"/>
                <a:ext cx="1230321" cy="20002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" name="Picture 2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500034" y="4857760"/>
                <a:ext cx="2057411" cy="17859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3" name="Line 29"/>
              <p:cNvSpPr>
                <a:spLocks noChangeShapeType="1"/>
              </p:cNvSpPr>
              <p:nvPr/>
            </p:nvSpPr>
            <p:spPr bwMode="auto">
              <a:xfrm>
                <a:off x="642910" y="642918"/>
                <a:ext cx="642942" cy="1000132"/>
              </a:xfrm>
              <a:prstGeom prst="line">
                <a:avLst/>
              </a:prstGeom>
              <a:noFill/>
              <a:ln w="38100">
                <a:solidFill>
                  <a:srgbClr val="FF3300"/>
                </a:solidFill>
                <a:round/>
                <a:headEnd/>
                <a:tailEnd type="triangle" w="med" len="med"/>
              </a:ln>
            </p:spPr>
            <p:txBody>
              <a:bodyPr>
                <a:spAutoFit/>
              </a:bodyPr>
              <a:lstStyle/>
              <a:p>
                <a:endParaRPr lang="ko-KR" altLang="en-US">
                  <a:solidFill>
                    <a:prstClr val="white"/>
                  </a:solidFill>
                  <a:latin typeface="+mn-ea"/>
                  <a:ea typeface="+mn-ea"/>
                </a:endParaRPr>
              </a:p>
            </p:txBody>
          </p:sp>
          <p:sp>
            <p:nvSpPr>
              <p:cNvPr id="14" name="Line 28"/>
              <p:cNvSpPr>
                <a:spLocks noChangeShapeType="1"/>
              </p:cNvSpPr>
              <p:nvPr/>
            </p:nvSpPr>
            <p:spPr bwMode="auto">
              <a:xfrm>
                <a:off x="1428729" y="2857496"/>
                <a:ext cx="214314" cy="928694"/>
              </a:xfrm>
              <a:prstGeom prst="line">
                <a:avLst/>
              </a:prstGeom>
              <a:noFill/>
              <a:ln w="38100">
                <a:solidFill>
                  <a:srgbClr val="FF3300"/>
                </a:solidFill>
                <a:round/>
                <a:headEnd/>
                <a:tailEnd type="triangle" w="med" len="med"/>
              </a:ln>
            </p:spPr>
            <p:txBody>
              <a:bodyPr>
                <a:spAutoFit/>
              </a:bodyPr>
              <a:lstStyle/>
              <a:p>
                <a:endParaRPr lang="ko-KR" altLang="en-US">
                  <a:solidFill>
                    <a:prstClr val="white"/>
                  </a:solidFill>
                  <a:latin typeface="+mn-ea"/>
                  <a:ea typeface="+mn-ea"/>
                </a:endParaRPr>
              </a:p>
            </p:txBody>
          </p:sp>
          <p:sp>
            <p:nvSpPr>
              <p:cNvPr id="15" name="Line 30"/>
              <p:cNvSpPr>
                <a:spLocks noChangeShapeType="1"/>
              </p:cNvSpPr>
              <p:nvPr/>
            </p:nvSpPr>
            <p:spPr bwMode="auto">
              <a:xfrm>
                <a:off x="1754167" y="4530930"/>
                <a:ext cx="31750" cy="526868"/>
              </a:xfrm>
              <a:prstGeom prst="line">
                <a:avLst/>
              </a:prstGeom>
              <a:noFill/>
              <a:ln w="38100">
                <a:solidFill>
                  <a:srgbClr val="FF3300"/>
                </a:solidFill>
                <a:round/>
                <a:headEnd/>
                <a:tailEnd type="triangle" w="med" len="med"/>
              </a:ln>
            </p:spPr>
            <p:txBody>
              <a:bodyPr>
                <a:spAutoFit/>
              </a:bodyPr>
              <a:lstStyle/>
              <a:p>
                <a:endParaRPr lang="ko-KR" altLang="en-US">
                  <a:solidFill>
                    <a:prstClr val="white"/>
                  </a:solidFill>
                  <a:latin typeface="+mn-ea"/>
                  <a:ea typeface="+mn-ea"/>
                </a:endParaRPr>
              </a:p>
            </p:txBody>
          </p:sp>
        </p:grpSp>
        <p:sp>
          <p:nvSpPr>
            <p:cNvPr id="7" name="Text Box 3"/>
            <p:cNvSpPr txBox="1">
              <a:spLocks noChangeArrowheads="1"/>
            </p:cNvSpPr>
            <p:nvPr/>
          </p:nvSpPr>
          <p:spPr bwMode="auto">
            <a:xfrm>
              <a:off x="2285984" y="1643050"/>
              <a:ext cx="1261884" cy="13726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sz="1600" dirty="0">
                  <a:solidFill>
                    <a:srgbClr val="0000FF"/>
                  </a:solidFill>
                  <a:latin typeface="+mn-ea"/>
                  <a:ea typeface="+mn-ea"/>
                </a:rPr>
                <a:t>정상</a:t>
              </a:r>
              <a:endParaRPr lang="en-US" altLang="ko-KR" sz="1600" dirty="0">
                <a:solidFill>
                  <a:srgbClr val="0000FF"/>
                </a:solidFill>
                <a:latin typeface="+mn-ea"/>
                <a:ea typeface="+mn-ea"/>
              </a:endParaRPr>
            </a:p>
            <a:p>
              <a:r>
                <a:rPr lang="ko-KR" altLang="en-US" sz="1600" dirty="0" err="1">
                  <a:solidFill>
                    <a:prstClr val="black"/>
                  </a:solidFill>
                  <a:latin typeface="+mn-ea"/>
                  <a:ea typeface="+mn-ea"/>
                </a:rPr>
                <a:t>아밀로이드</a:t>
              </a:r>
              <a:r>
                <a:rPr lang="ko-KR" altLang="en-US" sz="1600" dirty="0">
                  <a:solidFill>
                    <a:prstClr val="black"/>
                  </a:solidFill>
                  <a:latin typeface="+mn-ea"/>
                  <a:ea typeface="+mn-ea"/>
                </a:rPr>
                <a:t> </a:t>
              </a:r>
              <a:endParaRPr lang="en-US" altLang="ko-KR" sz="1600" dirty="0">
                <a:solidFill>
                  <a:prstClr val="black"/>
                </a:solidFill>
                <a:latin typeface="+mn-ea"/>
                <a:ea typeface="+mn-ea"/>
              </a:endParaRPr>
            </a:p>
            <a:p>
              <a:r>
                <a:rPr lang="ko-KR" altLang="en-US" sz="1600" dirty="0">
                  <a:solidFill>
                    <a:prstClr val="black"/>
                  </a:solidFill>
                  <a:latin typeface="+mn-ea"/>
                  <a:ea typeface="+mn-ea"/>
                </a:rPr>
                <a:t>전구단백질</a:t>
              </a:r>
            </a:p>
          </p:txBody>
        </p:sp>
        <p:sp>
          <p:nvSpPr>
            <p:cNvPr id="8" name="Line 30"/>
            <p:cNvSpPr>
              <a:spLocks noChangeShapeType="1"/>
            </p:cNvSpPr>
            <p:nvPr/>
          </p:nvSpPr>
          <p:spPr bwMode="auto">
            <a:xfrm flipH="1" flipV="1">
              <a:off x="1857354" y="1643050"/>
              <a:ext cx="428629" cy="214314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 type="triangle" w="med" len="med"/>
            </a:ln>
          </p:spPr>
          <p:txBody>
            <a:bodyPr>
              <a:spAutoFit/>
            </a:bodyPr>
            <a:lstStyle/>
            <a:p>
              <a:endParaRPr lang="ko-KR" altLang="en-US">
                <a:solidFill>
                  <a:prstClr val="white"/>
                </a:solidFill>
                <a:latin typeface="+mn-ea"/>
                <a:ea typeface="+mn-ea"/>
              </a:endParaRPr>
            </a:p>
          </p:txBody>
        </p:sp>
      </p:grpSp>
      <p:sp>
        <p:nvSpPr>
          <p:cNvPr id="19" name="Text Box 3"/>
          <p:cNvSpPr txBox="1">
            <a:spLocks noChangeArrowheads="1"/>
          </p:cNvSpPr>
          <p:nvPr/>
        </p:nvSpPr>
        <p:spPr bwMode="auto">
          <a:xfrm>
            <a:off x="7247769" y="4270934"/>
            <a:ext cx="185737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600" dirty="0" err="1">
                <a:solidFill>
                  <a:srgbClr val="FF0000"/>
                </a:solidFill>
                <a:latin typeface="+mn-ea"/>
                <a:ea typeface="+mn-ea"/>
              </a:rPr>
              <a:t>신경반</a:t>
            </a:r>
            <a:r>
              <a:rPr lang="ko-KR" altLang="en-US" sz="1600" dirty="0" err="1">
                <a:solidFill>
                  <a:prstClr val="black"/>
                </a:solidFill>
                <a:latin typeface="+mn-ea"/>
                <a:ea typeface="+mn-ea"/>
              </a:rPr>
              <a:t>내에</a:t>
            </a:r>
            <a:r>
              <a:rPr lang="ko-KR" altLang="en-US" sz="1600" dirty="0">
                <a:solidFill>
                  <a:prstClr val="black"/>
                </a:solidFill>
                <a:latin typeface="+mn-ea"/>
                <a:ea typeface="+mn-ea"/>
              </a:rPr>
              <a:t> </a:t>
            </a:r>
            <a:endParaRPr lang="en-US" altLang="ko-KR" sz="1600" dirty="0">
              <a:solidFill>
                <a:prstClr val="black"/>
              </a:solidFill>
              <a:latin typeface="+mn-ea"/>
              <a:ea typeface="+mn-ea"/>
            </a:endParaRPr>
          </a:p>
          <a:p>
            <a:pPr>
              <a:lnSpc>
                <a:spcPct val="100000"/>
              </a:lnSpc>
            </a:pPr>
            <a:r>
              <a:rPr lang="ko-KR" altLang="en-US" sz="2400" dirty="0" err="1">
                <a:solidFill>
                  <a:srgbClr val="0000FF"/>
                </a:solidFill>
                <a:latin typeface="+mn-ea"/>
                <a:ea typeface="+mn-ea"/>
              </a:rPr>
              <a:t>독성단백질</a:t>
            </a:r>
            <a:endParaRPr lang="en-US" altLang="ko-KR" sz="2400" dirty="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ko-KR" sz="1400" dirty="0">
                <a:solidFill>
                  <a:srgbClr val="FF0000"/>
                </a:solidFill>
                <a:latin typeface="+mn-ea"/>
                <a:ea typeface="+mn-ea"/>
              </a:rPr>
              <a:t>(</a:t>
            </a:r>
            <a:r>
              <a:rPr lang="ko-KR" altLang="en-US" sz="1400" dirty="0">
                <a:solidFill>
                  <a:srgbClr val="FF0000"/>
                </a:solidFill>
                <a:latin typeface="+mn-ea"/>
                <a:ea typeface="+mn-ea"/>
              </a:rPr>
              <a:t>베타 및 </a:t>
            </a:r>
            <a:r>
              <a:rPr lang="en-US" altLang="ko-KR" sz="1400" dirty="0">
                <a:solidFill>
                  <a:srgbClr val="FF0000"/>
                </a:solidFill>
                <a:latin typeface="+mn-ea"/>
                <a:ea typeface="+mn-ea"/>
              </a:rPr>
              <a:t>C</a:t>
            </a:r>
            <a:r>
              <a:rPr lang="ko-KR" altLang="en-US" sz="1400" dirty="0" err="1">
                <a:solidFill>
                  <a:srgbClr val="FF0000"/>
                </a:solidFill>
                <a:latin typeface="+mn-ea"/>
                <a:ea typeface="+mn-ea"/>
              </a:rPr>
              <a:t>단단백질</a:t>
            </a:r>
            <a:r>
              <a:rPr lang="en-US" altLang="ko-KR" sz="1400" dirty="0">
                <a:solidFill>
                  <a:srgbClr val="FF0000"/>
                </a:solidFill>
                <a:latin typeface="+mn-ea"/>
                <a:ea typeface="+mn-ea"/>
              </a:rPr>
              <a:t>)</a:t>
            </a:r>
            <a:r>
              <a:rPr lang="ko-KR" altLang="en-US" dirty="0">
                <a:solidFill>
                  <a:srgbClr val="FF0000"/>
                </a:solidFill>
                <a:latin typeface="+mn-ea"/>
                <a:ea typeface="+mn-ea"/>
              </a:rPr>
              <a:t> </a:t>
            </a:r>
            <a:endParaRPr lang="en-US" altLang="ko-KR" dirty="0">
              <a:solidFill>
                <a:srgbClr val="FF0000"/>
              </a:solidFill>
              <a:latin typeface="+mn-ea"/>
              <a:ea typeface="+mn-ea"/>
            </a:endParaRPr>
          </a:p>
          <a:p>
            <a:pPr>
              <a:lnSpc>
                <a:spcPct val="100000"/>
              </a:lnSpc>
            </a:pPr>
            <a:r>
              <a:rPr lang="ko-KR" altLang="en-US" sz="1600" dirty="0">
                <a:solidFill>
                  <a:prstClr val="black"/>
                </a:solidFill>
                <a:latin typeface="+mn-ea"/>
                <a:ea typeface="+mn-ea"/>
              </a:rPr>
              <a:t>다량 생성</a:t>
            </a:r>
            <a:r>
              <a:rPr lang="en-US" altLang="ko-KR" sz="1600" dirty="0">
                <a:solidFill>
                  <a:prstClr val="black"/>
                </a:solidFill>
                <a:latin typeface="+mn-ea"/>
                <a:ea typeface="+mn-ea"/>
              </a:rPr>
              <a:t>, </a:t>
            </a:r>
            <a:r>
              <a:rPr lang="ko-KR" altLang="en-US" sz="1600" dirty="0">
                <a:solidFill>
                  <a:prstClr val="black"/>
                </a:solidFill>
                <a:latin typeface="+mn-ea"/>
                <a:ea typeface="+mn-ea"/>
              </a:rPr>
              <a:t>축적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1549" y="1521640"/>
            <a:ext cx="2286747" cy="206536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628798" y="1422229"/>
            <a:ext cx="954107" cy="4714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>
                <a:solidFill>
                  <a:srgbClr val="0000FF"/>
                </a:solidFill>
                <a:latin typeface="+mn-ea"/>
                <a:ea typeface="+mn-ea"/>
              </a:rPr>
              <a:t>신경반</a:t>
            </a:r>
            <a:endParaRPr lang="ko-KR" altLang="en-US" dirty="0">
              <a:solidFill>
                <a:srgbClr val="0000FF"/>
              </a:solidFill>
              <a:latin typeface="+mn-ea"/>
              <a:ea typeface="+mn-ea"/>
            </a:endParaRPr>
          </a:p>
        </p:txBody>
      </p:sp>
      <p:sp>
        <p:nvSpPr>
          <p:cNvPr id="4" name="제목 3"/>
          <p:cNvSpPr>
            <a:spLocks noGrp="1"/>
          </p:cNvSpPr>
          <p:nvPr>
            <p:ph type="title" idx="4294967295"/>
          </p:nvPr>
        </p:nvSpPr>
        <p:spPr>
          <a:xfrm>
            <a:off x="628650" y="6934614"/>
            <a:ext cx="7886700" cy="94786"/>
          </a:xfrm>
          <a:prstGeom prst="rect">
            <a:avLst/>
          </a:prstGeom>
        </p:spPr>
        <p:txBody>
          <a:bodyPr/>
          <a:lstStyle/>
          <a:p>
            <a:r>
              <a:rPr lang="ko-KR" altLang="en-US" sz="100" dirty="0">
                <a:solidFill>
                  <a:schemeClr val="bg1"/>
                </a:solidFill>
              </a:rPr>
              <a:t>독성단백질이 침착한 </a:t>
            </a:r>
            <a:r>
              <a:rPr lang="ko-KR" altLang="en-US" sz="100" dirty="0" err="1">
                <a:solidFill>
                  <a:schemeClr val="bg1"/>
                </a:solidFill>
              </a:rPr>
              <a:t>신경반</a:t>
            </a:r>
            <a:endParaRPr lang="ko-KR" altLang="en-US" sz="100" dirty="0">
              <a:solidFill>
                <a:schemeClr val="bg1"/>
              </a:solidFill>
            </a:endParaRPr>
          </a:p>
        </p:txBody>
      </p:sp>
      <p:sp>
        <p:nvSpPr>
          <p:cNvPr id="17" name="슬라이드 번호 개체 틀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fld id="{5E030DBC-F04A-4CBD-95A8-59CFFE4048F3}" type="slidenum">
              <a:rPr lang="ko-KR" altLang="en-US" sz="1800" b="0" smtClean="0">
                <a:solidFill>
                  <a:prstClr val="black"/>
                </a:solidFill>
              </a:rPr>
              <a:pPr algn="l">
                <a:lnSpc>
                  <a:spcPct val="100000"/>
                </a:lnSpc>
                <a:spcBef>
                  <a:spcPct val="0"/>
                </a:spcBef>
                <a:defRPr/>
              </a:pPr>
              <a:t>16</a:t>
            </a:fld>
            <a:endParaRPr lang="ko-KR" altLang="en-US" sz="1800" b="0">
              <a:solidFill>
                <a:prstClr val="black"/>
              </a:solidFill>
            </a:endParaRPr>
          </a:p>
        </p:txBody>
      </p:sp>
      <p:pic>
        <p:nvPicPr>
          <p:cNvPr id="24" name="Picture 1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675" y="3859514"/>
            <a:ext cx="1633749" cy="1917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Text Box 3"/>
          <p:cNvSpPr txBox="1">
            <a:spLocks noChangeArrowheads="1"/>
          </p:cNvSpPr>
          <p:nvPr/>
        </p:nvSpPr>
        <p:spPr bwMode="auto">
          <a:xfrm>
            <a:off x="-900608" y="5795840"/>
            <a:ext cx="4320480" cy="72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dirty="0">
                <a:solidFill>
                  <a:srgbClr val="0000FF"/>
                </a:solidFill>
                <a:latin typeface="+mn-ea"/>
                <a:ea typeface="+mn-ea"/>
              </a:rPr>
              <a:t>신경섬유덩어리</a:t>
            </a:r>
            <a:endParaRPr lang="en-US" altLang="ko-KR" sz="1400" dirty="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ct val="100000"/>
              </a:lnSpc>
            </a:pPr>
            <a:r>
              <a:rPr lang="en-US" altLang="ko-KR" sz="1400" dirty="0">
                <a:solidFill>
                  <a:srgbClr val="FF0000"/>
                </a:solidFill>
                <a:latin typeface="+mn-ea"/>
                <a:ea typeface="+mn-ea"/>
              </a:rPr>
              <a:t>(</a:t>
            </a:r>
            <a:r>
              <a:rPr lang="ko-KR" altLang="en-US" sz="1400" dirty="0" err="1">
                <a:solidFill>
                  <a:srgbClr val="FF0000"/>
                </a:solidFill>
                <a:latin typeface="+mn-ea"/>
                <a:ea typeface="+mn-ea"/>
              </a:rPr>
              <a:t>과인산화</a:t>
            </a:r>
            <a:r>
              <a:rPr lang="ko-KR" altLang="en-US" sz="1400" dirty="0">
                <a:solidFill>
                  <a:srgbClr val="FF0000"/>
                </a:solidFill>
                <a:latin typeface="+mn-ea"/>
                <a:ea typeface="+mn-ea"/>
              </a:rPr>
              <a:t> </a:t>
            </a:r>
            <a:r>
              <a:rPr lang="ko-KR" altLang="en-US" sz="1400" dirty="0" err="1">
                <a:solidFill>
                  <a:srgbClr val="FF0000"/>
                </a:solidFill>
                <a:latin typeface="+mn-ea"/>
                <a:ea typeface="+mn-ea"/>
              </a:rPr>
              <a:t>타우단백질</a:t>
            </a:r>
            <a:r>
              <a:rPr lang="en-US" altLang="ko-KR" sz="1400" dirty="0">
                <a:solidFill>
                  <a:srgbClr val="FF0000"/>
                </a:solidFill>
                <a:latin typeface="+mn-ea"/>
                <a:ea typeface="+mn-ea"/>
              </a:rPr>
              <a:t>)</a:t>
            </a:r>
            <a:endParaRPr lang="ko-KR" altLang="en-US" sz="14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pic>
        <p:nvPicPr>
          <p:cNvPr id="20" name="그림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47491" y="3835636"/>
            <a:ext cx="2970496" cy="1919168"/>
          </a:xfrm>
          <a:prstGeom prst="rect">
            <a:avLst/>
          </a:prstGeom>
        </p:spPr>
      </p:pic>
      <p:cxnSp>
        <p:nvCxnSpPr>
          <p:cNvPr id="18" name="직선 화살표 연결선 43"/>
          <p:cNvCxnSpPr>
            <a:cxnSpLocks noChangeShapeType="1"/>
          </p:cNvCxnSpPr>
          <p:nvPr/>
        </p:nvCxnSpPr>
        <p:spPr bwMode="auto">
          <a:xfrm flipH="1" flipV="1">
            <a:off x="4040765" y="3398109"/>
            <a:ext cx="1895009" cy="1547727"/>
          </a:xfrm>
          <a:prstGeom prst="straightConnector1">
            <a:avLst/>
          </a:prstGeom>
          <a:noFill/>
          <a:ln w="19050" algn="ctr">
            <a:solidFill>
              <a:srgbClr val="FF0000"/>
            </a:solidFill>
            <a:round/>
            <a:headEnd/>
            <a:tailEnd type="arrow" w="med" len="med"/>
          </a:ln>
        </p:spPr>
      </p:cxnSp>
      <p:sp>
        <p:nvSpPr>
          <p:cNvPr id="36" name="Text Box 3"/>
          <p:cNvSpPr txBox="1">
            <a:spLocks noChangeArrowheads="1"/>
          </p:cNvSpPr>
          <p:nvPr/>
        </p:nvSpPr>
        <p:spPr bwMode="auto">
          <a:xfrm>
            <a:off x="3305463" y="5361334"/>
            <a:ext cx="225850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ko-KR" altLang="en-US" dirty="0">
                <a:solidFill>
                  <a:srgbClr val="0000FF"/>
                </a:solidFill>
                <a:latin typeface="+mn-ea"/>
                <a:ea typeface="+mn-ea"/>
              </a:rPr>
              <a:t>뇌 염증</a:t>
            </a:r>
            <a:endParaRPr lang="en-US" altLang="ko-KR" dirty="0">
              <a:solidFill>
                <a:srgbClr val="0000FF"/>
              </a:solidFill>
              <a:latin typeface="+mn-ea"/>
              <a:ea typeface="+mn-ea"/>
            </a:endParaRPr>
          </a:p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en-US" altLang="ko-KR" sz="1400" dirty="0">
                <a:solidFill>
                  <a:srgbClr val="FF0000"/>
                </a:solidFill>
                <a:latin typeface="+mn-ea"/>
                <a:ea typeface="+mn-ea"/>
              </a:rPr>
              <a:t>(S100a9)</a:t>
            </a:r>
          </a:p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ko-KR" altLang="en-US" sz="1400" dirty="0" err="1">
                <a:solidFill>
                  <a:srgbClr val="FF0000"/>
                </a:solidFill>
                <a:latin typeface="+mn-ea"/>
                <a:ea typeface="+mn-ea"/>
              </a:rPr>
              <a:t>염증단백질</a:t>
            </a:r>
            <a:r>
              <a:rPr lang="ko-KR" altLang="en-US" sz="1400" dirty="0">
                <a:solidFill>
                  <a:srgbClr val="FF0000"/>
                </a:solidFill>
                <a:latin typeface="+mn-ea"/>
                <a:ea typeface="+mn-ea"/>
              </a:rPr>
              <a:t> 유전자 발견</a:t>
            </a:r>
          </a:p>
        </p:txBody>
      </p:sp>
    </p:spTree>
    <p:extLst>
      <p:ext uri="{BB962C8B-B14F-4D97-AF65-F5344CB8AC3E}">
        <p14:creationId xmlns:p14="http://schemas.microsoft.com/office/powerpoint/2010/main" val="9112109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1"/>
          <p:cNvSpPr txBox="1">
            <a:spLocks/>
          </p:cNvSpPr>
          <p:nvPr/>
        </p:nvSpPr>
        <p:spPr>
          <a:xfrm>
            <a:off x="47379" y="1223906"/>
            <a:ext cx="9145016" cy="1439863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1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rPr>
              <a:t>지난 </a:t>
            </a: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rPr>
              <a:t>10</a:t>
            </a: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rPr>
              <a:t>년간 </a:t>
            </a: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rPr>
              <a:t>A</a:t>
            </a:r>
            <a:r>
              <a:rPr kumimoji="0" lang="el-GR" altLang="ko-K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rPr>
              <a:t>β</a:t>
            </a: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rPr>
              <a:t> mechanism</a:t>
            </a: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rPr>
              <a:t>을 타깃으로 한 </a:t>
            </a:r>
            <a:endParaRPr kumimoji="0" lang="en-US" altLang="ko-KR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50800" dist="38100" dir="2700000" algn="tl" rotWithShape="0">
                  <a:prstClr val="black"/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Tahoma" pitchFamily="34" charset="0"/>
            </a:endParaRPr>
          </a:p>
          <a:p>
            <a:pPr marL="0" marR="0" lvl="0" indent="0" algn="ctr" defTabSz="914400" rtl="0" eaLnBrk="0" fontAlgn="base" latinLnBrk="1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rPr>
              <a:t>모든 임상 </a:t>
            </a: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rPr>
              <a:t>3</a:t>
            </a: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rPr>
              <a:t>상 </a:t>
            </a:r>
            <a:r>
              <a:rPr kumimoji="0" lang="ko-KR" alt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rPr>
              <a:t>진입약들</a:t>
            </a: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rPr>
              <a:t> 실패</a:t>
            </a: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rPr>
              <a:t> </a:t>
            </a: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rPr>
              <a:t>(</a:t>
            </a: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rPr>
              <a:t>Top Phase 3 Disasters)</a:t>
            </a:r>
          </a:p>
          <a:p>
            <a:pPr marL="0" marR="0" lvl="0" indent="0" algn="ctr" defTabSz="914400" rtl="0" eaLnBrk="0" fontAlgn="base" latinLnBrk="1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rPr>
              <a:t>(</a:t>
            </a:r>
            <a:r>
              <a:rPr kumimoji="0" lang="en-US" altLang="ko-KR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rPr>
              <a:t>Elan</a:t>
            </a: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rPr>
              <a:t> </a:t>
            </a: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rPr>
              <a:t>제약</a:t>
            </a: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rPr>
              <a:t>, Pfizer, Lilly, </a:t>
            </a:r>
            <a:r>
              <a:rPr kumimoji="0" lang="en-US" altLang="ko-KR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rPr>
              <a:t>Merk</a:t>
            </a: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rPr>
              <a:t> </a:t>
            </a: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rPr>
              <a:t>사 등</a:t>
            </a: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rPr>
              <a:t>)</a:t>
            </a:r>
            <a:endParaRPr kumimoji="0" lang="en-US" altLang="ko-KR" sz="2000" b="1" i="0" u="none" strike="noStrike" kern="1200" cap="none" spc="0" normalizeH="0" baseline="0" noProof="0" dirty="0">
              <a:ln>
                <a:noFill/>
              </a:ln>
              <a:solidFill>
                <a:srgbClr val="E9EE10"/>
              </a:solidFill>
              <a:effectLst>
                <a:outerShdw blurRad="50800" dist="38100" dir="2700000" algn="tl" rotWithShape="0">
                  <a:prstClr val="black"/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Tahom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74132" y="6538232"/>
            <a:ext cx="4669868" cy="3197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1" hangingPunct="1">
              <a:lnSpc>
                <a:spcPct val="14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서유헌</a:t>
            </a:r>
            <a:r>
              <a:rPr kumimoji="1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, </a:t>
            </a:r>
            <a:r>
              <a:rPr kumimoji="1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나이보다 젊어지는 행복한 뇌</a:t>
            </a:r>
            <a:r>
              <a:rPr kumimoji="1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, P144~148, </a:t>
            </a:r>
            <a:r>
              <a:rPr kumimoji="1" lang="ko-KR" alt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비타북스</a:t>
            </a:r>
            <a:r>
              <a:rPr kumimoji="1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, 2014</a:t>
            </a:r>
            <a:endParaRPr kumimoji="1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628650" y="6917853"/>
            <a:ext cx="7886700" cy="111547"/>
          </a:xfrm>
          <a:prstGeom prst="rect">
            <a:avLst/>
          </a:prstGeom>
        </p:spPr>
        <p:txBody>
          <a:bodyPr/>
          <a:lstStyle/>
          <a:p>
            <a:r>
              <a:rPr lang="ko-KR" altLang="en-US" sz="100" dirty="0">
                <a:solidFill>
                  <a:schemeClr val="bg1"/>
                </a:solidFill>
              </a:rPr>
              <a:t>현재 사용중인 약물들</a:t>
            </a:r>
          </a:p>
        </p:txBody>
      </p:sp>
      <p:sp>
        <p:nvSpPr>
          <p:cNvPr id="11" name="슬라이드 번호 개체 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E030DBC-F04A-4CBD-95A8-59CFFE4048F3}" type="slidenum">
              <a:rPr kumimoji="1" lang="ko-KR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</a:rPr>
              <a:pPr marL="0" marR="0" lvl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1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348929" y="-259969"/>
            <a:ext cx="8563162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2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Arial" pitchFamily="34" charset="0"/>
              </a:rPr>
              <a:t>현재 </a:t>
            </a:r>
            <a:r>
              <a:rPr kumimoji="0" lang="ko-KR" alt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Arial" pitchFamily="34" charset="0"/>
              </a:rPr>
              <a:t>사용약</a:t>
            </a:r>
            <a:r>
              <a:rPr kumimoji="0" lang="en-US" altLang="ko-KR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Arial" pitchFamily="34" charset="0"/>
              </a:rPr>
              <a:t>(4</a:t>
            </a:r>
            <a:r>
              <a:rPr kumimoji="0" lang="ko-KR" alt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Arial" pitchFamily="34" charset="0"/>
              </a:rPr>
              <a:t>가지</a:t>
            </a:r>
            <a:r>
              <a:rPr kumimoji="0" lang="en-US" altLang="ko-KR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Arial" pitchFamily="34" charset="0"/>
              </a:rPr>
              <a:t>)</a:t>
            </a:r>
            <a:r>
              <a:rPr kumimoji="0" lang="ko-KR" alt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Arial" pitchFamily="34" charset="0"/>
              </a:rPr>
              <a:t>들은 효능이 의심스러워</a:t>
            </a:r>
            <a:endParaRPr kumimoji="0" lang="en-US" altLang="ko-KR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Arial" pitchFamily="34" charset="0"/>
            </a:endParaRP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Arial" pitchFamily="34" charset="0"/>
              </a:rPr>
              <a:t> </a:t>
            </a:r>
            <a:r>
              <a:rPr kumimoji="0" lang="ko-KR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Arial" pitchFamily="34" charset="0"/>
              </a:rPr>
              <a:t>새로운 약의 개발이 시급하다</a:t>
            </a:r>
            <a:endParaRPr kumimoji="0" lang="en-US" altLang="ko-KR" sz="2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Arial" pitchFamily="34" charset="0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407456" y="2728356"/>
            <a:ext cx="8424862" cy="1641300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accent5"/>
          </a:lnRef>
          <a:fillRef idx="1001">
            <a:schemeClr val="lt2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marL="457200" marR="0" lvl="0" indent="-457200" algn="l" defTabSz="914400" rtl="0" eaLnBrk="1" fontAlgn="base" latin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1" lang="ko-KR" alt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경도</a:t>
            </a:r>
            <a:r>
              <a:rPr kumimoji="1" lang="en-US" altLang="ko-KR" sz="25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-</a:t>
            </a:r>
            <a:r>
              <a:rPr kumimoji="1" lang="ko-KR" alt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중등도 치매 치료는 너무 늦을 수 있다</a:t>
            </a:r>
            <a:r>
              <a:rPr kumimoji="1" lang="en-US" altLang="ko-KR" sz="25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.</a:t>
            </a:r>
            <a:r>
              <a:rPr kumimoji="1" lang="en-US" altLang="ko-KR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</a:p>
          <a:p>
            <a:pPr marL="0" marR="0" lvl="0" indent="0" algn="l" defTabSz="914400" rtl="0" eaLnBrk="1" fontAlgn="base" latin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5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</a:t>
            </a:r>
            <a:r>
              <a:rPr kumimoji="1" lang="ko-KR" altLang="en-US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치료는 병의 </a:t>
            </a:r>
            <a:r>
              <a:rPr kumimoji="1" lang="ko-KR" alt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아주 초기</a:t>
            </a:r>
            <a:r>
              <a:rPr kumimoji="1" lang="ko-KR" altLang="en-US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에 해야 한다</a:t>
            </a:r>
            <a:r>
              <a:rPr kumimoji="1" lang="en-US" altLang="ko-KR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.</a:t>
            </a:r>
          </a:p>
          <a:p>
            <a:pPr marL="457200" marR="0" lvl="0" indent="-457200" algn="l" defTabSz="914400" rtl="0" eaLnBrk="1" fontAlgn="base" latin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5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kumimoji="1" lang="en-US" altLang="ko-KR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. </a:t>
            </a:r>
            <a:r>
              <a:rPr kumimoji="1" lang="ko-KR" altLang="en-US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치매 치료보다 </a:t>
            </a:r>
            <a:r>
              <a:rPr kumimoji="1" lang="ko-KR" alt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예방에 초점</a:t>
            </a:r>
            <a:r>
              <a:rPr kumimoji="1" lang="ko-KR" altLang="en-US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이 맞추어져야 한다</a:t>
            </a:r>
            <a:r>
              <a:rPr kumimoji="1" lang="en-US" altLang="ko-KR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.</a:t>
            </a:r>
          </a:p>
        </p:txBody>
      </p:sp>
      <p:sp>
        <p:nvSpPr>
          <p:cNvPr id="18" name="모서리가 둥근 직사각형 17"/>
          <p:cNvSpPr/>
          <p:nvPr/>
        </p:nvSpPr>
        <p:spPr>
          <a:xfrm>
            <a:off x="426852" y="4729205"/>
            <a:ext cx="8424862" cy="1106192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accent5"/>
          </a:lnRef>
          <a:fillRef idx="1001">
            <a:schemeClr val="lt2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marL="457200" marR="0" lvl="0" indent="-457200" algn="l" defTabSz="914400" rtl="0" eaLnBrk="1" fontAlgn="base" latin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374" y="4923384"/>
            <a:ext cx="9217025" cy="6778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3000" b="1" i="0" u="none" strike="noStrike" kern="1200" cap="none" spc="-40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“</a:t>
            </a:r>
            <a:r>
              <a:rPr kumimoji="1" lang="ko-KR" altLang="en-US" sz="3000" b="1" i="0" u="none" strike="noStrike" kern="1200" cap="none" spc="-40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조기진단기술개발 통해 </a:t>
            </a:r>
            <a:r>
              <a:rPr kumimoji="1" lang="ko-KR" altLang="en-US" sz="3800" b="1" i="0" u="none" strike="noStrike" kern="1200" cap="none" spc="-40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예방 및 조기 치료</a:t>
            </a:r>
            <a:r>
              <a:rPr kumimoji="1" lang="en-US" altLang="ko-KR" sz="3000" b="1" i="0" u="none" strike="noStrike" kern="1200" cap="none" spc="-40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”</a:t>
            </a:r>
            <a:r>
              <a:rPr kumimoji="1" lang="ko-KR" altLang="en-US" sz="3000" b="1" i="0" u="none" strike="noStrike" kern="1200" cap="none" spc="-40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에 초점</a:t>
            </a:r>
          </a:p>
        </p:txBody>
      </p:sp>
      <p:grpSp>
        <p:nvGrpSpPr>
          <p:cNvPr id="20" name="그룹 104"/>
          <p:cNvGrpSpPr>
            <a:grpSpLocks/>
          </p:cNvGrpSpPr>
          <p:nvPr/>
        </p:nvGrpSpPr>
        <p:grpSpPr bwMode="auto">
          <a:xfrm>
            <a:off x="1081653" y="4096199"/>
            <a:ext cx="7097713" cy="906463"/>
            <a:chOff x="1048284" y="1600200"/>
            <a:chExt cx="7097116" cy="560476"/>
          </a:xfrm>
        </p:grpSpPr>
        <p:pic>
          <p:nvPicPr>
            <p:cNvPr id="21" name="Picture 39" descr="003"/>
            <p:cNvPicPr>
              <a:picLocks noChangeAspect="1" noChangeArrowheads="1"/>
            </p:cNvPicPr>
            <p:nvPr/>
          </p:nvPicPr>
          <p:blipFill>
            <a:blip r:embed="rId2">
              <a:lum bright="1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8284" y="1600200"/>
              <a:ext cx="281682" cy="560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39" descr="003"/>
            <p:cNvPicPr>
              <a:picLocks noChangeAspect="1" noChangeArrowheads="1"/>
            </p:cNvPicPr>
            <p:nvPr/>
          </p:nvPicPr>
          <p:blipFill>
            <a:blip r:embed="rId2">
              <a:lum bright="1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63718" y="1600200"/>
              <a:ext cx="281682" cy="560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227546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36" y="326498"/>
            <a:ext cx="8186928" cy="4824536"/>
          </a:xfrm>
          <a:prstGeom prst="rect">
            <a:avLst/>
          </a:prstGeom>
        </p:spPr>
      </p:pic>
      <p:cxnSp>
        <p:nvCxnSpPr>
          <p:cNvPr id="6" name="직선 연결선 5"/>
          <p:cNvCxnSpPr/>
          <p:nvPr/>
        </p:nvCxnSpPr>
        <p:spPr>
          <a:xfrm>
            <a:off x="1187624" y="4221088"/>
            <a:ext cx="432048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직사각형 1"/>
          <p:cNvSpPr/>
          <p:nvPr/>
        </p:nvSpPr>
        <p:spPr>
          <a:xfrm>
            <a:off x="478536" y="5085184"/>
            <a:ext cx="8186928" cy="12249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716016" y="5013176"/>
            <a:ext cx="94609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HSP 27,47,60</a:t>
            </a:r>
            <a:endParaRPr lang="ko-KR" altLang="en-US" sz="1000" dirty="0"/>
          </a:p>
        </p:txBody>
      </p:sp>
      <p:sp>
        <p:nvSpPr>
          <p:cNvPr id="7" name="TextBox 6"/>
          <p:cNvSpPr txBox="1"/>
          <p:nvPr/>
        </p:nvSpPr>
        <p:spPr>
          <a:xfrm>
            <a:off x="6588224" y="4901098"/>
            <a:ext cx="25170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err="1"/>
              <a:t>Autoimmun</a:t>
            </a:r>
            <a:r>
              <a:rPr lang="en-US" altLang="ko-KR" sz="1000" dirty="0"/>
              <a:t>, Diabetes</a:t>
            </a:r>
          </a:p>
          <a:p>
            <a:r>
              <a:rPr lang="en-US" altLang="ko-KR" sz="1000" dirty="0" err="1"/>
              <a:t>Chr.rheumatoid</a:t>
            </a:r>
            <a:r>
              <a:rPr lang="en-US" altLang="ko-KR" sz="1000" dirty="0"/>
              <a:t>, cirrhosis, </a:t>
            </a:r>
            <a:r>
              <a:rPr lang="en-US" altLang="ko-KR" sz="1000" dirty="0" err="1"/>
              <a:t>chr.lung,heart</a:t>
            </a:r>
            <a:endParaRPr lang="ko-KR" altLang="en-US" sz="1000" dirty="0"/>
          </a:p>
        </p:txBody>
      </p:sp>
      <p:sp>
        <p:nvSpPr>
          <p:cNvPr id="8" name="TextBox 7"/>
          <p:cNvSpPr txBox="1"/>
          <p:nvPr/>
        </p:nvSpPr>
        <p:spPr>
          <a:xfrm>
            <a:off x="4690329" y="5445224"/>
            <a:ext cx="168187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Improve lipid metabolism</a:t>
            </a:r>
            <a:endParaRPr lang="ko-KR" altLang="en-US" sz="1000" dirty="0"/>
          </a:p>
        </p:txBody>
      </p:sp>
      <p:sp>
        <p:nvSpPr>
          <p:cNvPr id="9" name="TextBox 8"/>
          <p:cNvSpPr txBox="1"/>
          <p:nvPr/>
        </p:nvSpPr>
        <p:spPr>
          <a:xfrm>
            <a:off x="6660232" y="5453619"/>
            <a:ext cx="83869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err="1"/>
              <a:t>Antiobesity</a:t>
            </a:r>
            <a:endParaRPr lang="ko-KR" altLang="en-US" sz="1000" dirty="0"/>
          </a:p>
        </p:txBody>
      </p:sp>
      <p:sp>
        <p:nvSpPr>
          <p:cNvPr id="10" name="TextBox 9"/>
          <p:cNvSpPr txBox="1"/>
          <p:nvPr/>
        </p:nvSpPr>
        <p:spPr>
          <a:xfrm>
            <a:off x="4713152" y="5805264"/>
            <a:ext cx="144302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DNA topoisomerase I</a:t>
            </a:r>
            <a:endParaRPr lang="ko-KR" altLang="en-US" sz="1000" dirty="0"/>
          </a:p>
        </p:txBody>
      </p:sp>
      <p:sp>
        <p:nvSpPr>
          <p:cNvPr id="11" name="TextBox 10"/>
          <p:cNvSpPr txBox="1"/>
          <p:nvPr/>
        </p:nvSpPr>
        <p:spPr>
          <a:xfrm>
            <a:off x="6660232" y="5805264"/>
            <a:ext cx="14285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Antitumor, antifungal</a:t>
            </a:r>
            <a:endParaRPr lang="ko-KR" altLang="en-US" sz="1000" dirty="0"/>
          </a:p>
        </p:txBody>
      </p:sp>
      <p:sp>
        <p:nvSpPr>
          <p:cNvPr id="12" name="TextBox 11"/>
          <p:cNvSpPr txBox="1"/>
          <p:nvPr/>
        </p:nvSpPr>
        <p:spPr>
          <a:xfrm>
            <a:off x="6660232" y="6187072"/>
            <a:ext cx="111280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err="1"/>
              <a:t>Photoprotective</a:t>
            </a:r>
            <a:endParaRPr lang="ko-KR" altLang="en-US" sz="1000" dirty="0"/>
          </a:p>
        </p:txBody>
      </p:sp>
      <p:sp>
        <p:nvSpPr>
          <p:cNvPr id="3" name="TextBox 2"/>
          <p:cNvSpPr txBox="1"/>
          <p:nvPr/>
        </p:nvSpPr>
        <p:spPr>
          <a:xfrm>
            <a:off x="6351012" y="439924"/>
            <a:ext cx="229582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(</a:t>
            </a:r>
            <a:r>
              <a:rPr lang="en-US" altLang="ko-KR" sz="1000" dirty="0" err="1"/>
              <a:t>Gavaraokar</a:t>
            </a:r>
            <a:r>
              <a:rPr lang="en-US" altLang="ko-KR" sz="1000" dirty="0"/>
              <a:t> et al., 2015, </a:t>
            </a:r>
            <a:r>
              <a:rPr lang="en-US" altLang="ko-KR" sz="1000" dirty="0" err="1"/>
              <a:t>Fitoterapia</a:t>
            </a:r>
            <a:r>
              <a:rPr lang="en-US" altLang="ko-KR" sz="1000" dirty="0"/>
              <a:t>)</a:t>
            </a:r>
            <a:endParaRPr lang="ko-KR" altLang="en-US" sz="1000" dirty="0"/>
          </a:p>
        </p:txBody>
      </p:sp>
      <p:sp>
        <p:nvSpPr>
          <p:cNvPr id="13" name="TextBox 12"/>
          <p:cNvSpPr txBox="1"/>
          <p:nvPr/>
        </p:nvSpPr>
        <p:spPr>
          <a:xfrm>
            <a:off x="617016" y="5101153"/>
            <a:ext cx="3545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5.6</a:t>
            </a:r>
            <a:endParaRPr lang="ko-KR" altLang="en-US" sz="1000" dirty="0"/>
          </a:p>
        </p:txBody>
      </p:sp>
      <p:sp>
        <p:nvSpPr>
          <p:cNvPr id="14" name="TextBox 13"/>
          <p:cNvSpPr txBox="1"/>
          <p:nvPr/>
        </p:nvSpPr>
        <p:spPr>
          <a:xfrm>
            <a:off x="666709" y="5415027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7</a:t>
            </a:r>
            <a:endParaRPr lang="ko-KR" altLang="en-US" sz="1000" dirty="0"/>
          </a:p>
        </p:txBody>
      </p:sp>
      <p:sp>
        <p:nvSpPr>
          <p:cNvPr id="15" name="TextBox 14"/>
          <p:cNvSpPr txBox="1"/>
          <p:nvPr/>
        </p:nvSpPr>
        <p:spPr>
          <a:xfrm>
            <a:off x="589638" y="5799846"/>
            <a:ext cx="45397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/>
              <a:t>29</a:t>
            </a:r>
            <a:r>
              <a:rPr lang="ko-KR" altLang="en-US" sz="1000" dirty="0"/>
              <a:t>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7730" y="6187071"/>
            <a:ext cx="38343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/>
              <a:t>6</a:t>
            </a:r>
            <a:r>
              <a:rPr lang="ko-KR" altLang="en-US" sz="1000" dirty="0"/>
              <a:t>편</a:t>
            </a:r>
          </a:p>
        </p:txBody>
      </p:sp>
    </p:spTree>
    <p:extLst>
      <p:ext uri="{BB962C8B-B14F-4D97-AF65-F5344CB8AC3E}">
        <p14:creationId xmlns:p14="http://schemas.microsoft.com/office/powerpoint/2010/main" val="14340287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ChangeArrowheads="1"/>
          </p:cNvSpPr>
          <p:nvPr/>
        </p:nvSpPr>
        <p:spPr bwMode="auto">
          <a:xfrm>
            <a:off x="-1044624" y="44624"/>
            <a:ext cx="1130525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8925" indent="-288925" algn="ctr">
              <a:spcBef>
                <a:spcPct val="50000"/>
              </a:spcBef>
            </a:pPr>
            <a:r>
              <a:rPr lang="en-US" altLang="ko-KR" sz="3200" b="1" dirty="0">
                <a:solidFill>
                  <a:schemeClr val="bg1"/>
                </a:solidFill>
                <a:latin typeface="Arial" pitchFamily="34" charset="0"/>
                <a:ea typeface="굴림"/>
                <a:cs typeface="Arial" pitchFamily="34" charset="0"/>
              </a:rPr>
              <a:t>Enhancing cognitive function of </a:t>
            </a:r>
            <a:r>
              <a:rPr lang="en-US" altLang="ko-KR" sz="3200" b="1" dirty="0">
                <a:solidFill>
                  <a:srgbClr val="FF0000"/>
                </a:solidFill>
                <a:latin typeface="Arial" pitchFamily="34" charset="0"/>
                <a:ea typeface="굴림"/>
                <a:cs typeface="Arial" pitchFamily="34" charset="0"/>
              </a:rPr>
              <a:t>BT-11</a:t>
            </a:r>
            <a:endParaRPr lang="ko-KR" altLang="en-US" b="1" dirty="0">
              <a:solidFill>
                <a:srgbClr val="FF0000"/>
              </a:solidFill>
              <a:latin typeface="Arial" pitchFamily="34" charset="0"/>
              <a:ea typeface="굴림"/>
              <a:cs typeface="Arial" pitchFamily="34" charset="0"/>
            </a:endParaRPr>
          </a:p>
        </p:txBody>
      </p:sp>
      <p:grpSp>
        <p:nvGrpSpPr>
          <p:cNvPr id="2" name="그룹 6"/>
          <p:cNvGrpSpPr/>
          <p:nvPr/>
        </p:nvGrpSpPr>
        <p:grpSpPr>
          <a:xfrm>
            <a:off x="4932040" y="2348880"/>
            <a:ext cx="4211960" cy="1224136"/>
            <a:chOff x="179512" y="3645024"/>
            <a:chExt cx="4563616" cy="2088232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t="11508" r="24364" b="21753"/>
            <a:stretch>
              <a:fillRect/>
            </a:stretch>
          </p:blipFill>
          <p:spPr bwMode="auto">
            <a:xfrm>
              <a:off x="179512" y="3645024"/>
              <a:ext cx="4563616" cy="20882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52867" b="90794"/>
            <a:stretch>
              <a:fillRect/>
            </a:stretch>
          </p:blipFill>
          <p:spPr bwMode="auto">
            <a:xfrm>
              <a:off x="1895358" y="3645024"/>
              <a:ext cx="2843808" cy="288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그룹 8"/>
          <p:cNvGrpSpPr/>
          <p:nvPr/>
        </p:nvGrpSpPr>
        <p:grpSpPr>
          <a:xfrm>
            <a:off x="4932040" y="1029586"/>
            <a:ext cx="4211960" cy="1224136"/>
            <a:chOff x="331912" y="1988840"/>
            <a:chExt cx="6488688" cy="1635260"/>
          </a:xfrm>
        </p:grpSpPr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 t="17305" r="18903"/>
            <a:stretch>
              <a:fillRect/>
            </a:stretch>
          </p:blipFill>
          <p:spPr bwMode="auto">
            <a:xfrm>
              <a:off x="331912" y="1988840"/>
              <a:ext cx="6488688" cy="1635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 l="53024" t="2941" b="88235"/>
            <a:stretch>
              <a:fillRect/>
            </a:stretch>
          </p:blipFill>
          <p:spPr bwMode="auto">
            <a:xfrm>
              <a:off x="2667370" y="1988840"/>
              <a:ext cx="4082853" cy="2160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2040" y="3672408"/>
            <a:ext cx="4211960" cy="1484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96544" y="5256584"/>
            <a:ext cx="4247456" cy="1484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5" descr="9578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2708920"/>
            <a:ext cx="4566000" cy="3096344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0" y="1568986"/>
            <a:ext cx="507605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2000" b="1" dirty="0">
                <a:latin typeface="Arial" pitchFamily="34" charset="0"/>
                <a:ea typeface="굴림"/>
              </a:rPr>
              <a:t> -BT-11 is extracted from dried root of </a:t>
            </a:r>
            <a:r>
              <a:rPr lang="en-US" altLang="ko-KR" sz="2000" b="1" i="1" dirty="0">
                <a:solidFill>
                  <a:srgbClr val="FFFF00"/>
                </a:solidFill>
                <a:latin typeface="Arial" pitchFamily="34" charset="0"/>
                <a:ea typeface="굴림"/>
              </a:rPr>
              <a:t>Polygala </a:t>
            </a:r>
            <a:r>
              <a:rPr lang="en-US" altLang="ko-KR" sz="2000" b="1" i="1" dirty="0" err="1">
                <a:solidFill>
                  <a:srgbClr val="FFFF00"/>
                </a:solidFill>
                <a:latin typeface="Arial" pitchFamily="34" charset="0"/>
                <a:ea typeface="굴림"/>
              </a:rPr>
              <a:t>tenuifolia</a:t>
            </a:r>
            <a:r>
              <a:rPr lang="en-US" altLang="ko-KR" sz="2000" b="1" i="1" dirty="0">
                <a:solidFill>
                  <a:srgbClr val="FFFF00"/>
                </a:solidFill>
                <a:latin typeface="Arial" pitchFamily="34" charset="0"/>
                <a:ea typeface="굴림"/>
              </a:rPr>
              <a:t> </a:t>
            </a:r>
            <a:r>
              <a:rPr lang="en-US" altLang="ko-KR" sz="2000" b="1" dirty="0" err="1">
                <a:solidFill>
                  <a:srgbClr val="FFFF00"/>
                </a:solidFill>
                <a:latin typeface="Arial" pitchFamily="34" charset="0"/>
                <a:ea typeface="굴림"/>
              </a:rPr>
              <a:t>Willdenow</a:t>
            </a:r>
            <a:r>
              <a:rPr lang="en-US" altLang="ko-KR" sz="2000" b="1" dirty="0">
                <a:solidFill>
                  <a:srgbClr val="FFFFFF"/>
                </a:solidFill>
                <a:latin typeface="Arial" pitchFamily="34" charset="0"/>
                <a:ea typeface="굴림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935920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AutoShape 2"/>
          <p:cNvSpPr>
            <a:spLocks noChangeArrowheads="1"/>
          </p:cNvSpPr>
          <p:nvPr/>
        </p:nvSpPr>
        <p:spPr bwMode="auto">
          <a:xfrm>
            <a:off x="179388" y="1637183"/>
            <a:ext cx="8783637" cy="4456113"/>
          </a:xfrm>
          <a:prstGeom prst="roundRect">
            <a:avLst>
              <a:gd name="adj" fmla="val 3056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 sz="1800">
              <a:solidFill>
                <a:srgbClr val="000000"/>
              </a:solidFill>
              <a:latin typeface="굴림"/>
              <a:ea typeface="굴림"/>
            </a:endParaRPr>
          </a:p>
        </p:txBody>
      </p:sp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250825" y="1708621"/>
          <a:ext cx="3960813" cy="4103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04" name="Image" r:id="rId4" imgW="5904762" imgH="4361905" progId="">
                  <p:embed/>
                </p:oleObj>
              </mc:Choice>
              <mc:Fallback>
                <p:oleObj name="Image" r:id="rId4" imgW="5904762" imgH="4361905" progId="">
                  <p:embed/>
                  <p:pic>
                    <p:nvPicPr>
                      <p:cNvPr id="614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1708621"/>
                        <a:ext cx="3960813" cy="4103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7" name="Object 3"/>
          <p:cNvGraphicFramePr>
            <a:graphicFrameLocks noChangeAspect="1"/>
          </p:cNvGraphicFramePr>
          <p:nvPr/>
        </p:nvGraphicFramePr>
        <p:xfrm>
          <a:off x="4032250" y="1656233"/>
          <a:ext cx="4822825" cy="429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05" name="Image" r:id="rId6" imgW="5419048" imgH="5647619" progId="">
                  <p:embed/>
                </p:oleObj>
              </mc:Choice>
              <mc:Fallback>
                <p:oleObj name="Image" r:id="rId6" imgW="5419048" imgH="5647619" progId="">
                  <p:embed/>
                  <p:pic>
                    <p:nvPicPr>
                      <p:cNvPr id="614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2250" y="1656233"/>
                        <a:ext cx="4822825" cy="4295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794355" y="315813"/>
            <a:ext cx="7450053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ko-KR" sz="2800" b="1" dirty="0">
                <a:solidFill>
                  <a:srgbClr val="92D050"/>
                </a:solidFill>
                <a:latin typeface="Arial" pitchFamily="34" charset="0"/>
                <a:ea typeface="굴림"/>
              </a:rPr>
              <a:t>BT-11</a:t>
            </a:r>
            <a:r>
              <a:rPr lang="en-US" altLang="ko-KR" sz="2800" b="1" dirty="0">
                <a:solidFill>
                  <a:schemeClr val="bg1"/>
                </a:solidFill>
                <a:latin typeface="Arial" pitchFamily="34" charset="0"/>
                <a:ea typeface="굴림"/>
              </a:rPr>
              <a:t> enhanced </a:t>
            </a:r>
            <a:r>
              <a:rPr lang="en-US" altLang="ko-KR" sz="2800" b="1" dirty="0">
                <a:solidFill>
                  <a:srgbClr val="FFFF00"/>
                </a:solidFill>
                <a:latin typeface="Arial" pitchFamily="34" charset="0"/>
                <a:ea typeface="굴림"/>
              </a:rPr>
              <a:t>learning and memory </a:t>
            </a:r>
            <a:r>
              <a:rPr lang="en-US" altLang="ko-KR" sz="2800" b="1" dirty="0">
                <a:solidFill>
                  <a:schemeClr val="bg1"/>
                </a:solidFill>
                <a:latin typeface="Arial" pitchFamily="34" charset="0"/>
                <a:ea typeface="굴림"/>
              </a:rPr>
              <a:t>in </a:t>
            </a:r>
          </a:p>
          <a:p>
            <a:pPr algn="ctr"/>
            <a:r>
              <a:rPr lang="en-US" altLang="ko-KR" sz="2800" b="1" dirty="0">
                <a:solidFill>
                  <a:schemeClr val="bg1"/>
                </a:solidFill>
                <a:latin typeface="Arial" pitchFamily="34" charset="0"/>
                <a:ea typeface="굴림"/>
              </a:rPr>
              <a:t>Passive avoidance and Morris Water maze</a:t>
            </a:r>
          </a:p>
          <a:p>
            <a:pPr algn="ctr"/>
            <a:r>
              <a:rPr lang="en-US" altLang="ko-KR" sz="2800" b="1" dirty="0">
                <a:solidFill>
                  <a:srgbClr val="FFFF00"/>
                </a:solidFill>
                <a:latin typeface="Arial" pitchFamily="34" charset="0"/>
                <a:ea typeface="굴림"/>
              </a:rPr>
              <a:t>  </a:t>
            </a:r>
            <a:endParaRPr lang="ko-KR" altLang="en-US" sz="2800" b="1" dirty="0">
              <a:solidFill>
                <a:srgbClr val="FFFF00"/>
              </a:solidFill>
              <a:latin typeface="굴림"/>
              <a:ea typeface="굴림"/>
            </a:endParaRP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1403350" y="1749896"/>
            <a:ext cx="22367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1800" b="1" dirty="0">
                <a:solidFill>
                  <a:srgbClr val="0070C0"/>
                </a:solidFill>
                <a:latin typeface="Arial" pitchFamily="34" charset="0"/>
                <a:ea typeface="굴림"/>
              </a:rPr>
              <a:t>Passive avoidance</a:t>
            </a:r>
          </a:p>
        </p:txBody>
      </p:sp>
      <p:sp>
        <p:nvSpPr>
          <p:cNvPr id="9" name="왼쪽 화살표 8"/>
          <p:cNvSpPr/>
          <p:nvPr/>
        </p:nvSpPr>
        <p:spPr>
          <a:xfrm>
            <a:off x="8267700" y="5151908"/>
            <a:ext cx="287338" cy="142875"/>
          </a:xfrm>
          <a:prstGeom prst="lef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800">
              <a:solidFill>
                <a:srgbClr val="FFFFFF"/>
              </a:solidFill>
            </a:endParaRPr>
          </a:p>
        </p:txBody>
      </p:sp>
      <p:sp>
        <p:nvSpPr>
          <p:cNvPr id="6152" name="TextBox 9"/>
          <p:cNvSpPr txBox="1">
            <a:spLocks noChangeArrowheads="1"/>
          </p:cNvSpPr>
          <p:nvPr/>
        </p:nvSpPr>
        <p:spPr bwMode="auto">
          <a:xfrm>
            <a:off x="4643438" y="1664171"/>
            <a:ext cx="4032250" cy="14398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ko-KR" altLang="en-US" sz="2000">
              <a:solidFill>
                <a:srgbClr val="FFFFFF"/>
              </a:solidFill>
              <a:latin typeface="Arial" pitchFamily="34" charset="0"/>
              <a:ea typeface="굴림"/>
            </a:endParaRPr>
          </a:p>
        </p:txBody>
      </p:sp>
      <p:sp>
        <p:nvSpPr>
          <p:cNvPr id="6153" name="Text Box 7"/>
          <p:cNvSpPr txBox="1">
            <a:spLocks noChangeArrowheads="1"/>
          </p:cNvSpPr>
          <p:nvPr/>
        </p:nvSpPr>
        <p:spPr bwMode="auto">
          <a:xfrm>
            <a:off x="5580112" y="1772121"/>
            <a:ext cx="222791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1800" b="1" dirty="0">
                <a:solidFill>
                  <a:srgbClr val="0070C0"/>
                </a:solidFill>
                <a:latin typeface="Arial" pitchFamily="34" charset="0"/>
                <a:ea typeface="굴림"/>
              </a:rPr>
              <a:t>Morris Water maze</a:t>
            </a:r>
          </a:p>
        </p:txBody>
      </p:sp>
      <p:sp>
        <p:nvSpPr>
          <p:cNvPr id="11" name="왼쪽 화살표 10"/>
          <p:cNvSpPr/>
          <p:nvPr/>
        </p:nvSpPr>
        <p:spPr>
          <a:xfrm>
            <a:off x="2339752" y="3717032"/>
            <a:ext cx="503362" cy="440208"/>
          </a:xfrm>
          <a:prstGeom prst="leftArrow">
            <a:avLst/>
          </a:prstGeom>
          <a:solidFill>
            <a:srgbClr val="FF0000"/>
          </a:solidFill>
          <a:ln>
            <a:noFill/>
          </a:ln>
          <a:scene3d>
            <a:camera prst="orthographicFront">
              <a:rot lat="0" lon="0" rev="162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800">
              <a:solidFill>
                <a:srgbClr val="FFFFFF"/>
              </a:solidFill>
            </a:endParaRPr>
          </a:p>
        </p:txBody>
      </p:sp>
      <p:sp>
        <p:nvSpPr>
          <p:cNvPr id="6155" name="직사각형 11"/>
          <p:cNvSpPr>
            <a:spLocks noChangeArrowheads="1"/>
          </p:cNvSpPr>
          <p:nvPr/>
        </p:nvSpPr>
        <p:spPr bwMode="auto">
          <a:xfrm>
            <a:off x="6940550" y="6453188"/>
            <a:ext cx="22034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ko-KR" sz="1600" i="1">
                <a:solidFill>
                  <a:srgbClr val="FF66FF"/>
                </a:solidFill>
                <a:latin typeface="Arial" pitchFamily="34" charset="0"/>
                <a:ea typeface="중고딕" charset="-127"/>
              </a:rPr>
              <a:t>J. Neurosci Res. 2002</a:t>
            </a:r>
            <a:endParaRPr lang="ko-KR" altLang="en-US" sz="1600">
              <a:solidFill>
                <a:srgbClr val="FF66FF"/>
              </a:solidFill>
              <a:latin typeface="Arial" pitchFamily="34" charset="0"/>
              <a:ea typeface="굴림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16416" y="161332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</a:rPr>
              <a:t>NRI</a:t>
            </a:r>
            <a:endParaRPr lang="ko-KR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36611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AutoShape 2"/>
          <p:cNvSpPr>
            <a:spLocks noChangeArrowheads="1"/>
          </p:cNvSpPr>
          <p:nvPr/>
        </p:nvSpPr>
        <p:spPr bwMode="auto">
          <a:xfrm>
            <a:off x="-36512" y="1556792"/>
            <a:ext cx="9144000" cy="2304256"/>
          </a:xfrm>
          <a:prstGeom prst="roundRect">
            <a:avLst>
              <a:gd name="adj" fmla="val 7236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 sz="2000">
              <a:solidFill>
                <a:srgbClr val="FFFFFF"/>
              </a:solidFill>
              <a:latin typeface="Arial" pitchFamily="34" charset="0"/>
              <a:ea typeface="굴림"/>
              <a:cs typeface="Arial" pitchFamily="34" charset="0"/>
            </a:endParaRPr>
          </a:p>
        </p:txBody>
      </p:sp>
      <p:sp>
        <p:nvSpPr>
          <p:cNvPr id="7176" name="AutoShape 3"/>
          <p:cNvSpPr>
            <a:spLocks noChangeArrowheads="1"/>
          </p:cNvSpPr>
          <p:nvPr/>
        </p:nvSpPr>
        <p:spPr bwMode="auto">
          <a:xfrm>
            <a:off x="0" y="3988320"/>
            <a:ext cx="9144000" cy="2465016"/>
          </a:xfrm>
          <a:prstGeom prst="roundRect">
            <a:avLst>
              <a:gd name="adj" fmla="val 5852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 sz="2000">
              <a:solidFill>
                <a:srgbClr val="FFFFFF"/>
              </a:solidFill>
              <a:latin typeface="Arial" pitchFamily="34" charset="0"/>
              <a:ea typeface="굴림"/>
              <a:cs typeface="Arial" pitchFamily="34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6084168" y="1484555"/>
            <a:ext cx="2878856" cy="2304487"/>
            <a:chOff x="249" y="2418"/>
            <a:chExt cx="2532" cy="1600"/>
          </a:xfrm>
        </p:grpSpPr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249" y="2432"/>
              <a:ext cx="2532" cy="1586"/>
              <a:chOff x="3147" y="2444"/>
              <a:chExt cx="2532" cy="1586"/>
            </a:xfrm>
          </p:grpSpPr>
          <p:graphicFrame>
            <p:nvGraphicFramePr>
              <p:cNvPr id="7174" name="Object 6"/>
              <p:cNvGraphicFramePr>
                <a:graphicFrameLocks noChangeAspect="1"/>
              </p:cNvGraphicFramePr>
              <p:nvPr/>
            </p:nvGraphicFramePr>
            <p:xfrm>
              <a:off x="3274" y="2444"/>
              <a:ext cx="2405" cy="158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6337" name="차트" r:id="rId4" imgW="7353300" imgH="4848225" progId="Excel.Sheet.8">
                      <p:embed/>
                    </p:oleObj>
                  </mc:Choice>
                  <mc:Fallback>
                    <p:oleObj name="차트" r:id="rId4" imgW="7353300" imgH="4848225" progId="Excel.Sheet.8">
                      <p:embed/>
                      <p:pic>
                        <p:nvPicPr>
                          <p:cNvPr id="7174" name="Object 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274" y="2444"/>
                            <a:ext cx="2405" cy="158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7218" name="Text Box 7"/>
              <p:cNvSpPr txBox="1">
                <a:spLocks noChangeArrowheads="1"/>
              </p:cNvSpPr>
              <p:nvPr/>
            </p:nvSpPr>
            <p:spPr bwMode="auto">
              <a:xfrm>
                <a:off x="4234" y="2903"/>
                <a:ext cx="208" cy="1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ko-KR" sz="800" b="1">
                    <a:solidFill>
                      <a:srgbClr val="FFFFFF"/>
                    </a:solidFill>
                    <a:latin typeface="Arial" pitchFamily="34" charset="0"/>
                    <a:ea typeface="굴림"/>
                    <a:cs typeface="Arial" pitchFamily="34" charset="0"/>
                  </a:rPr>
                  <a:t>#</a:t>
                </a:r>
              </a:p>
            </p:txBody>
          </p:sp>
          <p:sp>
            <p:nvSpPr>
              <p:cNvPr id="7219" name="Text Box 8"/>
              <p:cNvSpPr txBox="1">
                <a:spLocks noChangeArrowheads="1"/>
              </p:cNvSpPr>
              <p:nvPr/>
            </p:nvSpPr>
            <p:spPr bwMode="auto">
              <a:xfrm>
                <a:off x="4742" y="2695"/>
                <a:ext cx="219" cy="1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ko-KR" sz="1400" b="1">
                    <a:solidFill>
                      <a:srgbClr val="FFFFFF"/>
                    </a:solidFill>
                    <a:latin typeface="Arial" pitchFamily="34" charset="0"/>
                    <a:ea typeface="굴림"/>
                    <a:cs typeface="Arial" pitchFamily="34" charset="0"/>
                  </a:rPr>
                  <a:t>*</a:t>
                </a:r>
              </a:p>
            </p:txBody>
          </p:sp>
          <p:sp>
            <p:nvSpPr>
              <p:cNvPr id="7220" name="Text Box 9"/>
              <p:cNvSpPr txBox="1">
                <a:spLocks noChangeArrowheads="1"/>
              </p:cNvSpPr>
              <p:nvPr/>
            </p:nvSpPr>
            <p:spPr bwMode="auto">
              <a:xfrm>
                <a:off x="5275" y="2673"/>
                <a:ext cx="219" cy="1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ko-KR" sz="1400" b="1">
                    <a:solidFill>
                      <a:srgbClr val="FFFFFF"/>
                    </a:solidFill>
                    <a:latin typeface="Arial" pitchFamily="34" charset="0"/>
                    <a:ea typeface="굴림"/>
                    <a:cs typeface="Arial" pitchFamily="34" charset="0"/>
                  </a:rPr>
                  <a:t>*</a:t>
                </a:r>
              </a:p>
            </p:txBody>
          </p:sp>
          <p:sp>
            <p:nvSpPr>
              <p:cNvPr id="7221" name="Text Box 10"/>
              <p:cNvSpPr txBox="1">
                <a:spLocks noChangeArrowheads="1"/>
              </p:cNvSpPr>
              <p:nvPr/>
            </p:nvSpPr>
            <p:spPr bwMode="auto">
              <a:xfrm rot="16200000">
                <a:off x="2887" y="3071"/>
                <a:ext cx="757" cy="2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ko-KR" sz="1200" b="1">
                    <a:solidFill>
                      <a:srgbClr val="FFFFFF"/>
                    </a:solidFill>
                    <a:latin typeface="Arial" pitchFamily="34" charset="0"/>
                    <a:ea typeface="굴림"/>
                    <a:cs typeface="Arial" pitchFamily="34" charset="0"/>
                  </a:rPr>
                  <a:t>% of success </a:t>
                </a:r>
              </a:p>
            </p:txBody>
          </p:sp>
        </p:grpSp>
        <p:sp>
          <p:nvSpPr>
            <p:cNvPr id="7217" name="Text Box 11"/>
            <p:cNvSpPr txBox="1">
              <a:spLocks noChangeArrowheads="1"/>
            </p:cNvSpPr>
            <p:nvPr/>
          </p:nvSpPr>
          <p:spPr bwMode="auto">
            <a:xfrm>
              <a:off x="772" y="2418"/>
              <a:ext cx="1124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1600" b="1" i="1" dirty="0">
                  <a:solidFill>
                    <a:srgbClr val="7030A0"/>
                  </a:solidFill>
                  <a:latin typeface="Arial" pitchFamily="34" charset="0"/>
                  <a:ea typeface="굴림"/>
                  <a:cs typeface="Arial" pitchFamily="34" charset="0"/>
                </a:rPr>
                <a:t>Y-maze test</a:t>
              </a:r>
            </a:p>
          </p:txBody>
        </p:sp>
      </p:grp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-3515" y="1506885"/>
            <a:ext cx="2991339" cy="2303463"/>
            <a:chOff x="293" y="519"/>
            <a:chExt cx="2623" cy="1451"/>
          </a:xfrm>
        </p:grpSpPr>
        <p:graphicFrame>
          <p:nvGraphicFramePr>
            <p:cNvPr id="7173" name="Object 5"/>
            <p:cNvGraphicFramePr>
              <a:graphicFrameLocks noChangeAspect="1"/>
            </p:cNvGraphicFramePr>
            <p:nvPr/>
          </p:nvGraphicFramePr>
          <p:xfrm>
            <a:off x="480" y="572"/>
            <a:ext cx="2436" cy="13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6338" name="차트" r:id="rId6" imgW="8991600" imgH="5162550" progId="Excel.Sheet.8">
                    <p:embed/>
                  </p:oleObj>
                </mc:Choice>
                <mc:Fallback>
                  <p:oleObj name="차트" r:id="rId6" imgW="8991600" imgH="5162550" progId="Excel.Sheet.8">
                    <p:embed/>
                    <p:pic>
                      <p:nvPicPr>
                        <p:cNvPr id="7173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0" y="572"/>
                          <a:ext cx="2436" cy="139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211" name="Text Box 14"/>
            <p:cNvSpPr txBox="1">
              <a:spLocks noChangeArrowheads="1"/>
            </p:cNvSpPr>
            <p:nvPr/>
          </p:nvSpPr>
          <p:spPr bwMode="auto">
            <a:xfrm rot="16200000">
              <a:off x="40" y="1112"/>
              <a:ext cx="734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200" b="1">
                  <a:solidFill>
                    <a:srgbClr val="FFFFFF"/>
                  </a:solidFill>
                  <a:latin typeface="Arial" pitchFamily="34" charset="0"/>
                  <a:ea typeface="굴림"/>
                  <a:cs typeface="Arial" pitchFamily="34" charset="0"/>
                </a:rPr>
                <a:t>Latency (sec)</a:t>
              </a:r>
            </a:p>
          </p:txBody>
        </p:sp>
        <p:sp>
          <p:nvSpPr>
            <p:cNvPr id="7212" name="Text Box 15"/>
            <p:cNvSpPr txBox="1">
              <a:spLocks noChangeArrowheads="1"/>
            </p:cNvSpPr>
            <p:nvPr/>
          </p:nvSpPr>
          <p:spPr bwMode="auto">
            <a:xfrm>
              <a:off x="772" y="519"/>
              <a:ext cx="1197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i="1" dirty="0">
                  <a:solidFill>
                    <a:srgbClr val="7030A0"/>
                  </a:solidFill>
                  <a:latin typeface="Arial" pitchFamily="34" charset="0"/>
                  <a:ea typeface="굴림"/>
                  <a:cs typeface="Arial" pitchFamily="34" charset="0"/>
                </a:rPr>
                <a:t>Rota-rod test</a:t>
              </a:r>
            </a:p>
          </p:txBody>
        </p:sp>
        <p:sp>
          <p:nvSpPr>
            <p:cNvPr id="7213" name="Text Box 16"/>
            <p:cNvSpPr txBox="1">
              <a:spLocks noChangeArrowheads="1"/>
            </p:cNvSpPr>
            <p:nvPr/>
          </p:nvSpPr>
          <p:spPr bwMode="auto">
            <a:xfrm>
              <a:off x="1439" y="1407"/>
              <a:ext cx="198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800" b="1">
                  <a:solidFill>
                    <a:srgbClr val="FFFFFF"/>
                  </a:solidFill>
                  <a:latin typeface="Arial" pitchFamily="34" charset="0"/>
                  <a:ea typeface="굴림"/>
                  <a:cs typeface="Arial" pitchFamily="34" charset="0"/>
                </a:rPr>
                <a:t>#</a:t>
              </a:r>
            </a:p>
          </p:txBody>
        </p:sp>
        <p:sp>
          <p:nvSpPr>
            <p:cNvPr id="7214" name="Text Box 17"/>
            <p:cNvSpPr txBox="1">
              <a:spLocks noChangeArrowheads="1"/>
            </p:cNvSpPr>
            <p:nvPr/>
          </p:nvSpPr>
          <p:spPr bwMode="auto">
            <a:xfrm>
              <a:off x="1970" y="958"/>
              <a:ext cx="209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1400" b="1" dirty="0">
                  <a:solidFill>
                    <a:srgbClr val="FFFFFF"/>
                  </a:solidFill>
                  <a:latin typeface="Arial" pitchFamily="34" charset="0"/>
                  <a:ea typeface="굴림"/>
                  <a:cs typeface="Arial" pitchFamily="34" charset="0"/>
                </a:rPr>
                <a:t>*</a:t>
              </a:r>
            </a:p>
          </p:txBody>
        </p:sp>
        <p:sp>
          <p:nvSpPr>
            <p:cNvPr id="7215" name="Text Box 18"/>
            <p:cNvSpPr txBox="1">
              <a:spLocks noChangeArrowheads="1"/>
            </p:cNvSpPr>
            <p:nvPr/>
          </p:nvSpPr>
          <p:spPr bwMode="auto">
            <a:xfrm>
              <a:off x="2515" y="1004"/>
              <a:ext cx="209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1400" b="1">
                  <a:solidFill>
                    <a:srgbClr val="FFFFFF"/>
                  </a:solidFill>
                  <a:latin typeface="Arial" pitchFamily="34" charset="0"/>
                  <a:ea typeface="굴림"/>
                  <a:cs typeface="Arial" pitchFamily="34" charset="0"/>
                </a:rPr>
                <a:t>*</a:t>
              </a:r>
            </a:p>
          </p:txBody>
        </p:sp>
      </p:grpSp>
      <p:grpSp>
        <p:nvGrpSpPr>
          <p:cNvPr id="5" name="Group 19"/>
          <p:cNvGrpSpPr>
            <a:grpSpLocks/>
          </p:cNvGrpSpPr>
          <p:nvPr/>
        </p:nvGrpSpPr>
        <p:grpSpPr bwMode="auto">
          <a:xfrm>
            <a:off x="2793921" y="1506148"/>
            <a:ext cx="3501487" cy="2372461"/>
            <a:chOff x="2744" y="687"/>
            <a:chExt cx="3124" cy="1292"/>
          </a:xfrm>
        </p:grpSpPr>
        <p:graphicFrame>
          <p:nvGraphicFramePr>
            <p:cNvPr id="7172" name="Object 4"/>
            <p:cNvGraphicFramePr>
              <a:graphicFrameLocks noChangeAspect="1"/>
            </p:cNvGraphicFramePr>
            <p:nvPr/>
          </p:nvGraphicFramePr>
          <p:xfrm>
            <a:off x="3061" y="832"/>
            <a:ext cx="2495" cy="11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6339" name="차트" r:id="rId8" imgW="11811000" imgH="5410200" progId="Excel.Sheet.8">
                    <p:embed/>
                  </p:oleObj>
                </mc:Choice>
                <mc:Fallback>
                  <p:oleObj name="차트" r:id="rId8" imgW="11811000" imgH="5410200" progId="Excel.Sheet.8">
                    <p:embed/>
                    <p:pic>
                      <p:nvPicPr>
                        <p:cNvPr id="7172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61" y="832"/>
                          <a:ext cx="2495" cy="114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203" name="Text Box 21"/>
            <p:cNvSpPr txBox="1">
              <a:spLocks noChangeArrowheads="1"/>
            </p:cNvSpPr>
            <p:nvPr/>
          </p:nvSpPr>
          <p:spPr bwMode="auto">
            <a:xfrm>
              <a:off x="2744" y="687"/>
              <a:ext cx="3124" cy="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i="1" dirty="0">
                  <a:solidFill>
                    <a:srgbClr val="7030A0"/>
                  </a:solidFill>
                  <a:latin typeface="Arial" pitchFamily="34" charset="0"/>
                  <a:ea typeface="굴림"/>
                  <a:cs typeface="Arial" pitchFamily="34" charset="0"/>
                </a:rPr>
                <a:t>Forced swimming test(</a:t>
              </a:r>
              <a:r>
                <a:rPr lang="ko-KR" altLang="en-US" sz="1600" b="1" i="1" dirty="0" err="1">
                  <a:solidFill>
                    <a:srgbClr val="7030A0"/>
                  </a:solidFill>
                  <a:latin typeface="Arial" pitchFamily="34" charset="0"/>
                  <a:ea typeface="굴림"/>
                  <a:cs typeface="Arial" pitchFamily="34" charset="0"/>
                </a:rPr>
                <a:t>항우울효과</a:t>
              </a:r>
              <a:r>
                <a:rPr lang="en-US" altLang="ko-KR" sz="1600" b="1" i="1" dirty="0">
                  <a:solidFill>
                    <a:srgbClr val="7030A0"/>
                  </a:solidFill>
                  <a:latin typeface="Arial" pitchFamily="34" charset="0"/>
                  <a:ea typeface="굴림"/>
                  <a:cs typeface="Arial" pitchFamily="34" charset="0"/>
                </a:rPr>
                <a:t>)</a:t>
              </a:r>
            </a:p>
          </p:txBody>
        </p:sp>
        <p:sp>
          <p:nvSpPr>
            <p:cNvPr id="7204" name="Text Box 22"/>
            <p:cNvSpPr txBox="1">
              <a:spLocks noChangeArrowheads="1"/>
            </p:cNvSpPr>
            <p:nvPr/>
          </p:nvSpPr>
          <p:spPr bwMode="auto">
            <a:xfrm>
              <a:off x="4592" y="1205"/>
              <a:ext cx="214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1400" b="1">
                  <a:solidFill>
                    <a:srgbClr val="FFFFFF"/>
                  </a:solidFill>
                  <a:latin typeface="Arial" pitchFamily="34" charset="0"/>
                  <a:ea typeface="굴림"/>
                  <a:cs typeface="Arial" pitchFamily="34" charset="0"/>
                </a:rPr>
                <a:t>*</a:t>
              </a:r>
            </a:p>
          </p:txBody>
        </p:sp>
        <p:sp>
          <p:nvSpPr>
            <p:cNvPr id="7205" name="Text Box 23"/>
            <p:cNvSpPr txBox="1">
              <a:spLocks noChangeArrowheads="1"/>
            </p:cNvSpPr>
            <p:nvPr/>
          </p:nvSpPr>
          <p:spPr bwMode="auto">
            <a:xfrm>
              <a:off x="5157" y="1163"/>
              <a:ext cx="214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1400" b="1">
                  <a:solidFill>
                    <a:srgbClr val="FFFFFF"/>
                  </a:solidFill>
                  <a:latin typeface="Arial" pitchFamily="34" charset="0"/>
                  <a:ea typeface="굴림"/>
                  <a:cs typeface="Arial" pitchFamily="34" charset="0"/>
                </a:rPr>
                <a:t>*</a:t>
              </a:r>
            </a:p>
          </p:txBody>
        </p:sp>
        <p:grpSp>
          <p:nvGrpSpPr>
            <p:cNvPr id="6" name="Group 24"/>
            <p:cNvGrpSpPr>
              <a:grpSpLocks/>
            </p:cNvGrpSpPr>
            <p:nvPr/>
          </p:nvGrpSpPr>
          <p:grpSpPr bwMode="auto">
            <a:xfrm>
              <a:off x="3582" y="838"/>
              <a:ext cx="551" cy="762"/>
              <a:chOff x="3582" y="838"/>
              <a:chExt cx="551" cy="762"/>
            </a:xfrm>
          </p:grpSpPr>
          <p:sp>
            <p:nvSpPr>
              <p:cNvPr id="7207" name="Text Box 25"/>
              <p:cNvSpPr txBox="1">
                <a:spLocks noChangeArrowheads="1"/>
              </p:cNvSpPr>
              <p:nvPr/>
            </p:nvSpPr>
            <p:spPr bwMode="auto">
              <a:xfrm>
                <a:off x="3783" y="838"/>
                <a:ext cx="204" cy="11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ko-KR" sz="800" b="1">
                    <a:solidFill>
                      <a:srgbClr val="FFFFFF"/>
                    </a:solidFill>
                    <a:latin typeface="Arial" pitchFamily="34" charset="0"/>
                    <a:ea typeface="굴림"/>
                    <a:cs typeface="Arial" pitchFamily="34" charset="0"/>
                  </a:rPr>
                  <a:t>#</a:t>
                </a:r>
              </a:p>
            </p:txBody>
          </p:sp>
          <p:sp>
            <p:nvSpPr>
              <p:cNvPr id="7208" name="Line 26"/>
              <p:cNvSpPr>
                <a:spLocks noChangeShapeType="1"/>
              </p:cNvSpPr>
              <p:nvPr/>
            </p:nvSpPr>
            <p:spPr bwMode="auto">
              <a:xfrm>
                <a:off x="4133" y="947"/>
                <a:ext cx="0" cy="1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 sz="2000">
                  <a:solidFill>
                    <a:srgbClr val="FFFFFF"/>
                  </a:solidFill>
                  <a:latin typeface="Arial" pitchFamily="34" charset="0"/>
                  <a:ea typeface="굴림"/>
                  <a:cs typeface="Arial" pitchFamily="34" charset="0"/>
                </a:endParaRPr>
              </a:p>
            </p:txBody>
          </p:sp>
          <p:sp>
            <p:nvSpPr>
              <p:cNvPr id="7209" name="Line 27"/>
              <p:cNvSpPr>
                <a:spLocks noChangeShapeType="1"/>
              </p:cNvSpPr>
              <p:nvPr/>
            </p:nvSpPr>
            <p:spPr bwMode="auto">
              <a:xfrm>
                <a:off x="3582" y="943"/>
                <a:ext cx="5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 sz="2000">
                  <a:solidFill>
                    <a:srgbClr val="FFFFFF"/>
                  </a:solidFill>
                  <a:latin typeface="Arial" pitchFamily="34" charset="0"/>
                  <a:ea typeface="굴림"/>
                  <a:cs typeface="Arial" pitchFamily="34" charset="0"/>
                </a:endParaRPr>
              </a:p>
            </p:txBody>
          </p:sp>
          <p:sp>
            <p:nvSpPr>
              <p:cNvPr id="7210" name="Line 28"/>
              <p:cNvSpPr>
                <a:spLocks noChangeShapeType="1"/>
              </p:cNvSpPr>
              <p:nvPr/>
            </p:nvSpPr>
            <p:spPr bwMode="auto">
              <a:xfrm>
                <a:off x="3582" y="943"/>
                <a:ext cx="0" cy="65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 sz="2000">
                  <a:solidFill>
                    <a:srgbClr val="FFFFFF"/>
                  </a:solidFill>
                  <a:latin typeface="Arial" pitchFamily="34" charset="0"/>
                  <a:ea typeface="굴림"/>
                  <a:cs typeface="Arial" pitchFamily="34" charset="0"/>
                </a:endParaRPr>
              </a:p>
            </p:txBody>
          </p:sp>
        </p:grpSp>
      </p:grpSp>
      <p:grpSp>
        <p:nvGrpSpPr>
          <p:cNvPr id="7" name="Group 29"/>
          <p:cNvGrpSpPr>
            <a:grpSpLocks/>
          </p:cNvGrpSpPr>
          <p:nvPr/>
        </p:nvGrpSpPr>
        <p:grpSpPr bwMode="auto">
          <a:xfrm>
            <a:off x="4991488" y="3933056"/>
            <a:ext cx="3757225" cy="2577728"/>
            <a:chOff x="87" y="631"/>
            <a:chExt cx="3110" cy="1884"/>
          </a:xfrm>
        </p:grpSpPr>
        <p:graphicFrame>
          <p:nvGraphicFramePr>
            <p:cNvPr id="7171" name="Object 3"/>
            <p:cNvGraphicFramePr>
              <a:graphicFrameLocks noChangeAspect="1"/>
            </p:cNvGraphicFramePr>
            <p:nvPr/>
          </p:nvGraphicFramePr>
          <p:xfrm>
            <a:off x="161" y="631"/>
            <a:ext cx="3036" cy="18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6340" name="차트" r:id="rId10" imgW="7905750" imgH="4905375" progId="Excel.Sheet.8">
                    <p:embed/>
                  </p:oleObj>
                </mc:Choice>
                <mc:Fallback>
                  <p:oleObj name="차트" r:id="rId10" imgW="7905750" imgH="4905375" progId="Excel.Sheet.8">
                    <p:embed/>
                    <p:pic>
                      <p:nvPicPr>
                        <p:cNvPr id="7171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1" y="631"/>
                          <a:ext cx="3036" cy="18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8" name="Group 31"/>
            <p:cNvGrpSpPr>
              <a:grpSpLocks/>
            </p:cNvGrpSpPr>
            <p:nvPr/>
          </p:nvGrpSpPr>
          <p:grpSpPr bwMode="auto">
            <a:xfrm>
              <a:off x="1347" y="1064"/>
              <a:ext cx="165" cy="113"/>
              <a:chOff x="1338" y="3158"/>
              <a:chExt cx="165" cy="204"/>
            </a:xfrm>
          </p:grpSpPr>
          <p:sp>
            <p:nvSpPr>
              <p:cNvPr id="7200" name="Line 32"/>
              <p:cNvSpPr>
                <a:spLocks noChangeShapeType="1"/>
              </p:cNvSpPr>
              <p:nvPr/>
            </p:nvSpPr>
            <p:spPr bwMode="auto">
              <a:xfrm>
                <a:off x="1338" y="3158"/>
                <a:ext cx="0" cy="20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 sz="2000">
                  <a:solidFill>
                    <a:srgbClr val="FFFFFF"/>
                  </a:solidFill>
                  <a:latin typeface="Arial" pitchFamily="34" charset="0"/>
                  <a:ea typeface="굴림"/>
                  <a:cs typeface="Arial" pitchFamily="34" charset="0"/>
                </a:endParaRPr>
              </a:p>
            </p:txBody>
          </p:sp>
          <p:sp>
            <p:nvSpPr>
              <p:cNvPr id="7201" name="Line 33"/>
              <p:cNvSpPr>
                <a:spLocks noChangeShapeType="1"/>
              </p:cNvSpPr>
              <p:nvPr/>
            </p:nvSpPr>
            <p:spPr bwMode="auto">
              <a:xfrm>
                <a:off x="1503" y="3158"/>
                <a:ext cx="0" cy="9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 sz="2000">
                  <a:solidFill>
                    <a:srgbClr val="FFFFFF"/>
                  </a:solidFill>
                  <a:latin typeface="Arial" pitchFamily="34" charset="0"/>
                  <a:ea typeface="굴림"/>
                  <a:cs typeface="Arial" pitchFamily="34" charset="0"/>
                </a:endParaRPr>
              </a:p>
            </p:txBody>
          </p:sp>
          <p:sp>
            <p:nvSpPr>
              <p:cNvPr id="7202" name="Line 34"/>
              <p:cNvSpPr>
                <a:spLocks noChangeShapeType="1"/>
              </p:cNvSpPr>
              <p:nvPr/>
            </p:nvSpPr>
            <p:spPr bwMode="auto">
              <a:xfrm>
                <a:off x="1338" y="3158"/>
                <a:ext cx="15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 sz="2000">
                  <a:solidFill>
                    <a:srgbClr val="FFFFFF"/>
                  </a:solidFill>
                  <a:latin typeface="Arial" pitchFamily="34" charset="0"/>
                  <a:ea typeface="굴림"/>
                  <a:cs typeface="Arial" pitchFamily="34" charset="0"/>
                </a:endParaRPr>
              </a:p>
            </p:txBody>
          </p:sp>
        </p:grpSp>
        <p:sp>
          <p:nvSpPr>
            <p:cNvPr id="7188" name="Text Box 35"/>
            <p:cNvSpPr txBox="1">
              <a:spLocks noChangeArrowheads="1"/>
            </p:cNvSpPr>
            <p:nvPr/>
          </p:nvSpPr>
          <p:spPr bwMode="auto">
            <a:xfrm>
              <a:off x="1353" y="977"/>
              <a:ext cx="173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800" b="1">
                  <a:solidFill>
                    <a:srgbClr val="FFFFFF"/>
                  </a:solidFill>
                  <a:latin typeface="Arial" pitchFamily="34" charset="0"/>
                  <a:ea typeface="굴림"/>
                  <a:cs typeface="Arial" pitchFamily="34" charset="0"/>
                </a:rPr>
                <a:t>#</a:t>
              </a:r>
            </a:p>
          </p:txBody>
        </p:sp>
        <p:grpSp>
          <p:nvGrpSpPr>
            <p:cNvPr id="9" name="Group 36"/>
            <p:cNvGrpSpPr>
              <a:grpSpLocks/>
            </p:cNvGrpSpPr>
            <p:nvPr/>
          </p:nvGrpSpPr>
          <p:grpSpPr bwMode="auto">
            <a:xfrm>
              <a:off x="927" y="931"/>
              <a:ext cx="1741" cy="272"/>
              <a:chOff x="924" y="2659"/>
              <a:chExt cx="1741" cy="272"/>
            </a:xfrm>
          </p:grpSpPr>
          <p:sp>
            <p:nvSpPr>
              <p:cNvPr id="7194" name="Line 37"/>
              <p:cNvSpPr>
                <a:spLocks noChangeShapeType="1"/>
              </p:cNvSpPr>
              <p:nvPr/>
            </p:nvSpPr>
            <p:spPr bwMode="auto">
              <a:xfrm>
                <a:off x="924" y="2659"/>
                <a:ext cx="0" cy="272"/>
              </a:xfrm>
              <a:prstGeom prst="line">
                <a:avLst/>
              </a:prstGeom>
              <a:noFill/>
              <a:ln w="9525" cap="rnd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 sz="2000">
                  <a:solidFill>
                    <a:srgbClr val="FFFFFF"/>
                  </a:solidFill>
                  <a:latin typeface="Arial" pitchFamily="34" charset="0"/>
                  <a:ea typeface="굴림"/>
                  <a:cs typeface="Arial" pitchFamily="34" charset="0"/>
                </a:endParaRPr>
              </a:p>
            </p:txBody>
          </p:sp>
          <p:sp>
            <p:nvSpPr>
              <p:cNvPr id="7195" name="Line 38"/>
              <p:cNvSpPr>
                <a:spLocks noChangeShapeType="1"/>
              </p:cNvSpPr>
              <p:nvPr/>
            </p:nvSpPr>
            <p:spPr bwMode="auto">
              <a:xfrm>
                <a:off x="1507" y="2659"/>
                <a:ext cx="0" cy="91"/>
              </a:xfrm>
              <a:prstGeom prst="line">
                <a:avLst/>
              </a:prstGeom>
              <a:noFill/>
              <a:ln w="9525" cap="rnd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 sz="2000">
                  <a:solidFill>
                    <a:srgbClr val="FFFFFF"/>
                  </a:solidFill>
                  <a:latin typeface="Arial" pitchFamily="34" charset="0"/>
                  <a:ea typeface="굴림"/>
                  <a:cs typeface="Arial" pitchFamily="34" charset="0"/>
                </a:endParaRPr>
              </a:p>
            </p:txBody>
          </p:sp>
          <p:sp>
            <p:nvSpPr>
              <p:cNvPr id="7196" name="Line 39"/>
              <p:cNvSpPr>
                <a:spLocks noChangeShapeType="1"/>
              </p:cNvSpPr>
              <p:nvPr/>
            </p:nvSpPr>
            <p:spPr bwMode="auto">
              <a:xfrm>
                <a:off x="1519" y="2659"/>
                <a:ext cx="0" cy="91"/>
              </a:xfrm>
              <a:prstGeom prst="line">
                <a:avLst/>
              </a:prstGeom>
              <a:noFill/>
              <a:ln w="9525" cap="rnd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 sz="2000">
                  <a:solidFill>
                    <a:srgbClr val="FFFFFF"/>
                  </a:solidFill>
                  <a:latin typeface="Arial" pitchFamily="34" charset="0"/>
                  <a:ea typeface="굴림"/>
                  <a:cs typeface="Arial" pitchFamily="34" charset="0"/>
                </a:endParaRPr>
              </a:p>
            </p:txBody>
          </p:sp>
          <p:sp>
            <p:nvSpPr>
              <p:cNvPr id="7197" name="Line 40"/>
              <p:cNvSpPr>
                <a:spLocks noChangeShapeType="1"/>
              </p:cNvSpPr>
              <p:nvPr/>
            </p:nvSpPr>
            <p:spPr bwMode="auto">
              <a:xfrm>
                <a:off x="2665" y="2659"/>
                <a:ext cx="0" cy="272"/>
              </a:xfrm>
              <a:prstGeom prst="line">
                <a:avLst/>
              </a:prstGeom>
              <a:noFill/>
              <a:ln w="9525" cap="rnd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 sz="2000">
                  <a:solidFill>
                    <a:srgbClr val="FFFFFF"/>
                  </a:solidFill>
                  <a:latin typeface="Arial" pitchFamily="34" charset="0"/>
                  <a:ea typeface="굴림"/>
                  <a:cs typeface="Arial" pitchFamily="34" charset="0"/>
                </a:endParaRPr>
              </a:p>
            </p:txBody>
          </p:sp>
          <p:sp>
            <p:nvSpPr>
              <p:cNvPr id="7198" name="Line 41"/>
              <p:cNvSpPr>
                <a:spLocks noChangeShapeType="1"/>
              </p:cNvSpPr>
              <p:nvPr/>
            </p:nvSpPr>
            <p:spPr bwMode="auto">
              <a:xfrm>
                <a:off x="927" y="2659"/>
                <a:ext cx="567" cy="0"/>
              </a:xfrm>
              <a:prstGeom prst="line">
                <a:avLst/>
              </a:prstGeom>
              <a:noFill/>
              <a:ln w="9525" cap="rnd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 sz="2000">
                  <a:solidFill>
                    <a:srgbClr val="FFFFFF"/>
                  </a:solidFill>
                  <a:latin typeface="Arial" pitchFamily="34" charset="0"/>
                  <a:ea typeface="굴림"/>
                  <a:cs typeface="Arial" pitchFamily="34" charset="0"/>
                </a:endParaRPr>
              </a:p>
            </p:txBody>
          </p:sp>
          <p:sp>
            <p:nvSpPr>
              <p:cNvPr id="7199" name="Line 42"/>
              <p:cNvSpPr>
                <a:spLocks noChangeShapeType="1"/>
              </p:cNvSpPr>
              <p:nvPr/>
            </p:nvSpPr>
            <p:spPr bwMode="auto">
              <a:xfrm>
                <a:off x="1519" y="2659"/>
                <a:ext cx="1134" cy="0"/>
              </a:xfrm>
              <a:prstGeom prst="line">
                <a:avLst/>
              </a:prstGeom>
              <a:noFill/>
              <a:ln w="9525" cap="rnd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 sz="2000">
                  <a:solidFill>
                    <a:srgbClr val="FFFFFF"/>
                  </a:solidFill>
                  <a:latin typeface="Arial" pitchFamily="34" charset="0"/>
                  <a:ea typeface="굴림"/>
                  <a:cs typeface="Arial" pitchFamily="34" charset="0"/>
                </a:endParaRPr>
              </a:p>
            </p:txBody>
          </p:sp>
        </p:grpSp>
        <p:sp>
          <p:nvSpPr>
            <p:cNvPr id="7190" name="Text Box 43"/>
            <p:cNvSpPr txBox="1">
              <a:spLocks noChangeArrowheads="1"/>
            </p:cNvSpPr>
            <p:nvPr/>
          </p:nvSpPr>
          <p:spPr bwMode="auto">
            <a:xfrm>
              <a:off x="1159" y="812"/>
              <a:ext cx="183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1400" b="1">
                  <a:solidFill>
                    <a:srgbClr val="FFFFFF"/>
                  </a:solidFill>
                  <a:latin typeface="Arial" pitchFamily="34" charset="0"/>
                  <a:ea typeface="굴림"/>
                  <a:cs typeface="Arial" pitchFamily="34" charset="0"/>
                </a:rPr>
                <a:t>*</a:t>
              </a:r>
            </a:p>
          </p:txBody>
        </p:sp>
        <p:sp>
          <p:nvSpPr>
            <p:cNvPr id="7191" name="Text Box 44"/>
            <p:cNvSpPr txBox="1">
              <a:spLocks noChangeArrowheads="1"/>
            </p:cNvSpPr>
            <p:nvPr/>
          </p:nvSpPr>
          <p:spPr bwMode="auto">
            <a:xfrm>
              <a:off x="1993" y="815"/>
              <a:ext cx="183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1400" b="1">
                  <a:solidFill>
                    <a:srgbClr val="FFFFFF"/>
                  </a:solidFill>
                  <a:latin typeface="Arial" pitchFamily="34" charset="0"/>
                  <a:ea typeface="굴림"/>
                  <a:cs typeface="Arial" pitchFamily="34" charset="0"/>
                </a:rPr>
                <a:t>*</a:t>
              </a:r>
            </a:p>
          </p:txBody>
        </p:sp>
        <p:sp>
          <p:nvSpPr>
            <p:cNvPr id="7192" name="Text Box 45"/>
            <p:cNvSpPr txBox="1">
              <a:spLocks noChangeArrowheads="1"/>
            </p:cNvSpPr>
            <p:nvPr/>
          </p:nvSpPr>
          <p:spPr bwMode="auto">
            <a:xfrm rot="16200000">
              <a:off x="-188" y="1504"/>
              <a:ext cx="888" cy="1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200" b="1">
                  <a:solidFill>
                    <a:srgbClr val="FFFFFF"/>
                  </a:solidFill>
                  <a:latin typeface="Arial" pitchFamily="34" charset="0"/>
                  <a:ea typeface="굴림"/>
                  <a:cs typeface="Arial" pitchFamily="34" charset="0"/>
                </a:rPr>
                <a:t>Contents (ng/ml)</a:t>
              </a:r>
            </a:p>
          </p:txBody>
        </p:sp>
        <p:sp>
          <p:nvSpPr>
            <p:cNvPr id="7193" name="Text Box 46"/>
            <p:cNvSpPr txBox="1">
              <a:spLocks noChangeArrowheads="1"/>
            </p:cNvSpPr>
            <p:nvPr/>
          </p:nvSpPr>
          <p:spPr bwMode="auto">
            <a:xfrm>
              <a:off x="87" y="664"/>
              <a:ext cx="2674" cy="2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i="1" dirty="0">
                  <a:solidFill>
                    <a:srgbClr val="FF0000"/>
                  </a:solidFill>
                  <a:latin typeface="Arial" pitchFamily="34" charset="0"/>
                  <a:ea typeface="굴림"/>
                  <a:cs typeface="Arial" pitchFamily="34" charset="0"/>
                </a:rPr>
                <a:t>Levels of serum </a:t>
              </a:r>
              <a:r>
                <a:rPr lang="en-US" altLang="ko-KR" sz="1600" b="1" i="1" dirty="0" err="1">
                  <a:solidFill>
                    <a:srgbClr val="FF0000"/>
                  </a:solidFill>
                  <a:latin typeface="Arial" pitchFamily="34" charset="0"/>
                  <a:ea typeface="굴림"/>
                  <a:cs typeface="Arial" pitchFamily="34" charset="0"/>
                </a:rPr>
                <a:t>corticosterone</a:t>
              </a:r>
              <a:endParaRPr lang="en-US" altLang="ko-KR" sz="1600" b="1" i="1" dirty="0">
                <a:solidFill>
                  <a:srgbClr val="FF0000"/>
                </a:solidFill>
                <a:latin typeface="Arial" pitchFamily="34" charset="0"/>
                <a:ea typeface="굴림"/>
                <a:cs typeface="Arial" pitchFamily="34" charset="0"/>
              </a:endParaRPr>
            </a:p>
          </p:txBody>
        </p:sp>
      </p:grpSp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251520" y="4149080"/>
          <a:ext cx="3205071" cy="22226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41" name="차트" r:id="rId12" imgW="11791950" imgH="5419725" progId="Excel.Sheet.8">
                  <p:embed/>
                </p:oleObj>
              </mc:Choice>
              <mc:Fallback>
                <p:oleObj name="차트" r:id="rId12" imgW="11791950" imgH="5419725" progId="Excel.Sheet.8">
                  <p:embed/>
                  <p:pic>
                    <p:nvPicPr>
                      <p:cNvPr id="717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520" y="4149080"/>
                        <a:ext cx="3205071" cy="222269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81" name="Text Box 48"/>
          <p:cNvSpPr txBox="1">
            <a:spLocks noChangeArrowheads="1"/>
          </p:cNvSpPr>
          <p:nvPr/>
        </p:nvSpPr>
        <p:spPr bwMode="auto">
          <a:xfrm>
            <a:off x="129376" y="3954542"/>
            <a:ext cx="243047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ko-KR" sz="1600" b="1" i="1" dirty="0">
                <a:solidFill>
                  <a:srgbClr val="7030A0"/>
                </a:solidFill>
                <a:latin typeface="Arial" pitchFamily="34" charset="0"/>
                <a:ea typeface="굴림"/>
                <a:cs typeface="Arial" pitchFamily="34" charset="0"/>
              </a:rPr>
              <a:t>Passive avoidance test</a:t>
            </a:r>
          </a:p>
        </p:txBody>
      </p:sp>
      <p:sp>
        <p:nvSpPr>
          <p:cNvPr id="7182" name="Text Box 49"/>
          <p:cNvSpPr txBox="1">
            <a:spLocks noChangeArrowheads="1"/>
          </p:cNvSpPr>
          <p:nvPr/>
        </p:nvSpPr>
        <p:spPr bwMode="auto">
          <a:xfrm rot="-5400000">
            <a:off x="-121684" y="5206738"/>
            <a:ext cx="116570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ko-KR" sz="1200" b="1">
                <a:solidFill>
                  <a:srgbClr val="FFFFFF"/>
                </a:solidFill>
                <a:latin typeface="Arial" pitchFamily="34" charset="0"/>
                <a:ea typeface="굴림"/>
                <a:cs typeface="Arial" pitchFamily="34" charset="0"/>
              </a:rPr>
              <a:t>Latency (sec)</a:t>
            </a:r>
          </a:p>
        </p:txBody>
      </p:sp>
      <p:sp>
        <p:nvSpPr>
          <p:cNvPr id="7183" name="Text Box 50"/>
          <p:cNvSpPr txBox="1">
            <a:spLocks noChangeArrowheads="1"/>
          </p:cNvSpPr>
          <p:nvPr/>
        </p:nvSpPr>
        <p:spPr bwMode="auto">
          <a:xfrm>
            <a:off x="1970088" y="5580187"/>
            <a:ext cx="242374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800" b="1">
                <a:solidFill>
                  <a:srgbClr val="FFFFFF"/>
                </a:solidFill>
                <a:latin typeface="Arial" pitchFamily="34" charset="0"/>
                <a:ea typeface="굴림"/>
                <a:cs typeface="Arial" pitchFamily="34" charset="0"/>
              </a:rPr>
              <a:t>#</a:t>
            </a:r>
          </a:p>
        </p:txBody>
      </p:sp>
      <p:sp>
        <p:nvSpPr>
          <p:cNvPr id="7184" name="Text Box 51"/>
          <p:cNvSpPr txBox="1">
            <a:spLocks noChangeArrowheads="1"/>
          </p:cNvSpPr>
          <p:nvPr/>
        </p:nvSpPr>
        <p:spPr bwMode="auto">
          <a:xfrm>
            <a:off x="3536950" y="4643562"/>
            <a:ext cx="25519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1400" b="1">
                <a:solidFill>
                  <a:srgbClr val="FFFFFF"/>
                </a:solidFill>
                <a:latin typeface="Arial" pitchFamily="34" charset="0"/>
                <a:ea typeface="굴림"/>
                <a:cs typeface="Arial" pitchFamily="34" charset="0"/>
              </a:rPr>
              <a:t>*</a:t>
            </a:r>
          </a:p>
        </p:txBody>
      </p:sp>
      <p:sp>
        <p:nvSpPr>
          <p:cNvPr id="7186" name="직사각형 52"/>
          <p:cNvSpPr>
            <a:spLocks noChangeArrowheads="1"/>
          </p:cNvSpPr>
          <p:nvPr/>
        </p:nvSpPr>
        <p:spPr bwMode="auto">
          <a:xfrm>
            <a:off x="6940550" y="6546850"/>
            <a:ext cx="22034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ko-KR" sz="1600" i="1" dirty="0">
                <a:solidFill>
                  <a:schemeClr val="bg1"/>
                </a:solidFill>
                <a:latin typeface="Arial" pitchFamily="34" charset="0"/>
                <a:ea typeface="중고딕" charset="-127"/>
                <a:cs typeface="Arial" pitchFamily="34" charset="0"/>
              </a:rPr>
              <a:t>J. </a:t>
            </a:r>
            <a:r>
              <a:rPr lang="en-US" altLang="ko-KR" sz="1600" i="1" dirty="0" err="1">
                <a:solidFill>
                  <a:schemeClr val="bg1"/>
                </a:solidFill>
                <a:latin typeface="Arial" pitchFamily="34" charset="0"/>
                <a:ea typeface="중고딕" charset="-127"/>
                <a:cs typeface="Arial" pitchFamily="34" charset="0"/>
              </a:rPr>
              <a:t>Neurosci</a:t>
            </a:r>
            <a:r>
              <a:rPr lang="en-US" altLang="ko-KR" sz="1600" i="1" dirty="0">
                <a:solidFill>
                  <a:schemeClr val="bg1"/>
                </a:solidFill>
                <a:latin typeface="Arial" pitchFamily="34" charset="0"/>
                <a:ea typeface="중고딕" charset="-127"/>
                <a:cs typeface="Arial" pitchFamily="34" charset="0"/>
              </a:rPr>
              <a:t> Res. 2007</a:t>
            </a:r>
            <a:endParaRPr lang="ko-KR" altLang="en-US" sz="1600" dirty="0">
              <a:solidFill>
                <a:schemeClr val="bg1"/>
              </a:solidFill>
              <a:latin typeface="Arial" pitchFamily="34" charset="0"/>
              <a:ea typeface="굴림"/>
              <a:cs typeface="Arial" pitchFamily="34" charset="0"/>
            </a:endParaRPr>
          </a:p>
        </p:txBody>
      </p:sp>
      <p:sp>
        <p:nvSpPr>
          <p:cNvPr id="54" name="Rectangle 8"/>
          <p:cNvSpPr>
            <a:spLocks noChangeArrowheads="1"/>
          </p:cNvSpPr>
          <p:nvPr/>
        </p:nvSpPr>
        <p:spPr bwMode="auto">
          <a:xfrm>
            <a:off x="-36512" y="140439"/>
            <a:ext cx="9289032" cy="1200329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ctr" latinLnBrk="0"/>
            <a:r>
              <a:rPr lang="en-US" altLang="ko-KR" b="1" dirty="0">
                <a:solidFill>
                  <a:srgbClr val="92D050"/>
                </a:solidFill>
                <a:latin typeface="Arial" pitchFamily="34" charset="0"/>
                <a:ea typeface="굴림"/>
              </a:rPr>
              <a:t>BT-11</a:t>
            </a:r>
            <a:r>
              <a:rPr lang="en-US" altLang="ko-KR" b="1" dirty="0">
                <a:solidFill>
                  <a:srgbClr val="FFFF00"/>
                </a:solidFill>
                <a:latin typeface="Arial" pitchFamily="34" charset="0"/>
                <a:ea typeface="굴림"/>
              </a:rPr>
              <a:t> improved  stress-induced memory impairment </a:t>
            </a:r>
            <a:r>
              <a:rPr lang="en-US" altLang="ko-KR" b="1" dirty="0">
                <a:solidFill>
                  <a:schemeClr val="bg1"/>
                </a:solidFill>
                <a:latin typeface="Arial" pitchFamily="34" charset="0"/>
                <a:ea typeface="굴림"/>
              </a:rPr>
              <a:t>in Y-maze </a:t>
            </a:r>
          </a:p>
          <a:p>
            <a:pPr algn="ctr" latinLnBrk="0"/>
            <a:r>
              <a:rPr lang="en-US" altLang="ko-KR" b="1" dirty="0">
                <a:solidFill>
                  <a:schemeClr val="bg1"/>
                </a:solidFill>
                <a:latin typeface="Arial" pitchFamily="34" charset="0"/>
                <a:ea typeface="굴림"/>
              </a:rPr>
              <a:t>&amp; passive avoidance and </a:t>
            </a:r>
            <a:r>
              <a:rPr lang="en-US" altLang="ko-KR" b="1" dirty="0">
                <a:solidFill>
                  <a:srgbClr val="FFFF00"/>
                </a:solidFill>
                <a:latin typeface="Arial" pitchFamily="34" charset="0"/>
                <a:ea typeface="굴림"/>
              </a:rPr>
              <a:t>motor impairment  </a:t>
            </a:r>
            <a:r>
              <a:rPr lang="en-US" altLang="ko-KR" b="1" dirty="0">
                <a:solidFill>
                  <a:schemeClr val="bg1"/>
                </a:solidFill>
                <a:latin typeface="Arial" pitchFamily="34" charset="0"/>
                <a:ea typeface="굴림"/>
              </a:rPr>
              <a:t>in Rota-rod test </a:t>
            </a:r>
          </a:p>
          <a:p>
            <a:pPr algn="ctr" latinLnBrk="0"/>
            <a:r>
              <a:rPr lang="en-US" altLang="ko-KR" b="1" dirty="0">
                <a:solidFill>
                  <a:schemeClr val="bg1"/>
                </a:solidFill>
                <a:latin typeface="Arial" pitchFamily="34" charset="0"/>
                <a:ea typeface="굴림"/>
              </a:rPr>
              <a:t>and</a:t>
            </a:r>
            <a:r>
              <a:rPr lang="en-US" altLang="ko-KR" b="1" dirty="0">
                <a:solidFill>
                  <a:srgbClr val="FFFF00"/>
                </a:solidFill>
                <a:latin typeface="Arial" pitchFamily="34" charset="0"/>
                <a:ea typeface="굴림"/>
              </a:rPr>
              <a:t> </a:t>
            </a:r>
            <a:r>
              <a:rPr lang="en-US" altLang="ko-KR" b="1" dirty="0">
                <a:solidFill>
                  <a:srgbClr val="FF0000"/>
                </a:solidFill>
                <a:latin typeface="Arial" pitchFamily="34" charset="0"/>
                <a:ea typeface="굴림"/>
              </a:rPr>
              <a:t>decreased </a:t>
            </a:r>
            <a:r>
              <a:rPr lang="en-US" altLang="ko-KR" b="1" i="1" dirty="0">
                <a:solidFill>
                  <a:srgbClr val="FF0000"/>
                </a:solidFill>
                <a:latin typeface="Arial" pitchFamily="34" charset="0"/>
                <a:ea typeface="굴림"/>
                <a:cs typeface="Arial" pitchFamily="34" charset="0"/>
              </a:rPr>
              <a:t>serum </a:t>
            </a:r>
            <a:r>
              <a:rPr lang="en-US" altLang="ko-KR" b="1" i="1" dirty="0" err="1">
                <a:solidFill>
                  <a:srgbClr val="FF0000"/>
                </a:solidFill>
                <a:latin typeface="Arial" pitchFamily="34" charset="0"/>
                <a:ea typeface="굴림"/>
                <a:cs typeface="Arial" pitchFamily="34" charset="0"/>
              </a:rPr>
              <a:t>corticosterone</a:t>
            </a:r>
            <a:r>
              <a:rPr lang="en-US" altLang="ko-KR" b="1" i="1" dirty="0">
                <a:solidFill>
                  <a:srgbClr val="FF0000"/>
                </a:solidFill>
                <a:latin typeface="Arial" pitchFamily="34" charset="0"/>
                <a:ea typeface="굴림"/>
                <a:cs typeface="Arial" pitchFamily="34" charset="0"/>
              </a:rPr>
              <a:t> levels</a:t>
            </a:r>
            <a:r>
              <a:rPr lang="en-US" altLang="ko-KR" b="1" dirty="0">
                <a:solidFill>
                  <a:srgbClr val="FF0000"/>
                </a:solidFill>
                <a:latin typeface="Arial" pitchFamily="34" charset="0"/>
                <a:ea typeface="굴림"/>
              </a:rPr>
              <a:t> </a:t>
            </a:r>
          </a:p>
        </p:txBody>
      </p:sp>
      <p:sp>
        <p:nvSpPr>
          <p:cNvPr id="55" name="타원 54"/>
          <p:cNvSpPr/>
          <p:nvPr/>
        </p:nvSpPr>
        <p:spPr bwMode="auto">
          <a:xfrm>
            <a:off x="2123728" y="3501008"/>
            <a:ext cx="792088" cy="504056"/>
          </a:xfrm>
          <a:prstGeom prst="ellips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1" hangingPunct="1">
              <a:lnSpc>
                <a:spcPct val="14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20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굴림" pitchFamily="50" charset="-127"/>
            </a:endParaRPr>
          </a:p>
        </p:txBody>
      </p:sp>
      <p:sp>
        <p:nvSpPr>
          <p:cNvPr id="58" name="타원 57"/>
          <p:cNvSpPr/>
          <p:nvPr/>
        </p:nvSpPr>
        <p:spPr bwMode="auto">
          <a:xfrm>
            <a:off x="2267744" y="3356992"/>
            <a:ext cx="648072" cy="504056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1" hangingPunct="1">
              <a:lnSpc>
                <a:spcPct val="14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20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굴림" pitchFamily="50" charset="-127"/>
            </a:endParaRPr>
          </a:p>
        </p:txBody>
      </p:sp>
      <p:sp>
        <p:nvSpPr>
          <p:cNvPr id="59" name="타원 58"/>
          <p:cNvSpPr/>
          <p:nvPr/>
        </p:nvSpPr>
        <p:spPr bwMode="auto">
          <a:xfrm>
            <a:off x="5292080" y="3356992"/>
            <a:ext cx="648072" cy="504056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1" hangingPunct="1">
              <a:lnSpc>
                <a:spcPct val="14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20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굴림" pitchFamily="50" charset="-127"/>
            </a:endParaRPr>
          </a:p>
        </p:txBody>
      </p:sp>
      <p:sp>
        <p:nvSpPr>
          <p:cNvPr id="60" name="타원 59"/>
          <p:cNvSpPr/>
          <p:nvPr/>
        </p:nvSpPr>
        <p:spPr bwMode="auto">
          <a:xfrm>
            <a:off x="8244408" y="3356992"/>
            <a:ext cx="648072" cy="504056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1" hangingPunct="1">
              <a:lnSpc>
                <a:spcPct val="14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20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굴림" pitchFamily="50" charset="-127"/>
            </a:endParaRPr>
          </a:p>
        </p:txBody>
      </p:sp>
      <p:sp>
        <p:nvSpPr>
          <p:cNvPr id="61" name="타원 60"/>
          <p:cNvSpPr/>
          <p:nvPr/>
        </p:nvSpPr>
        <p:spPr bwMode="auto">
          <a:xfrm>
            <a:off x="7668344" y="6093296"/>
            <a:ext cx="648072" cy="504056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1" hangingPunct="1">
              <a:lnSpc>
                <a:spcPct val="14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20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굴림" pitchFamily="50" charset="-127"/>
            </a:endParaRPr>
          </a:p>
        </p:txBody>
      </p:sp>
      <p:sp>
        <p:nvSpPr>
          <p:cNvPr id="62" name="타원 61"/>
          <p:cNvSpPr/>
          <p:nvPr/>
        </p:nvSpPr>
        <p:spPr bwMode="auto">
          <a:xfrm>
            <a:off x="2699792" y="5949280"/>
            <a:ext cx="648072" cy="504056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1" hangingPunct="1">
              <a:lnSpc>
                <a:spcPct val="14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20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208772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모서리가 둥근 직사각형 1"/>
          <p:cNvSpPr/>
          <p:nvPr/>
        </p:nvSpPr>
        <p:spPr>
          <a:xfrm>
            <a:off x="971600" y="692696"/>
            <a:ext cx="7181985" cy="720080"/>
          </a:xfrm>
          <a:prstGeom prst="roundRect">
            <a:avLst/>
          </a:prstGeom>
          <a:solidFill>
            <a:schemeClr val="bg1">
              <a:alpha val="44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제목 1"/>
          <p:cNvSpPr txBox="1">
            <a:spLocks/>
          </p:cNvSpPr>
          <p:nvPr/>
        </p:nvSpPr>
        <p:spPr bwMode="auto">
          <a:xfrm>
            <a:off x="1248107" y="496310"/>
            <a:ext cx="6628970" cy="1112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defRPr/>
            </a:pPr>
            <a:r>
              <a:rPr kumimoji="0" lang="ko-KR" altLang="en-US" sz="3000" b="0" spc="-100" dirty="0">
                <a:ln w="3175" cmpd="sng">
                  <a:noFill/>
                  <a:prstDash val="solid"/>
                </a:ln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자가지방줄기세포의 예방 및 치료효과</a:t>
            </a:r>
            <a:endParaRPr kumimoji="0" lang="en-US" altLang="ko-KR" sz="3000" b="0" spc="-100" dirty="0">
              <a:ln w="3175" cmpd="sng">
                <a:noFill/>
                <a:prstDash val="solid"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395536" y="2060848"/>
            <a:ext cx="8280920" cy="41319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2500" dirty="0">
                <a:solidFill>
                  <a:schemeClr val="tx1"/>
                </a:solidFill>
                <a:latin typeface="+mn-ea"/>
                <a:ea typeface="+mn-ea"/>
                <a:cs typeface="Arial" pitchFamily="34" charset="0"/>
              </a:rPr>
              <a:t>세계 최초로 자가지방줄기세포의 예방 및 치료효과 확인함</a:t>
            </a:r>
            <a:endParaRPr lang="en-US" altLang="ko-KR" sz="2500" dirty="0">
              <a:solidFill>
                <a:schemeClr val="tx1"/>
              </a:solidFill>
              <a:latin typeface="+mn-ea"/>
              <a:ea typeface="+mn-ea"/>
              <a:cs typeface="Arial" pitchFamily="34" charset="0"/>
            </a:endParaRPr>
          </a:p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2500" dirty="0">
                <a:solidFill>
                  <a:schemeClr val="tx1"/>
                </a:solidFill>
                <a:latin typeface="+mn-ea"/>
                <a:ea typeface="+mn-ea"/>
                <a:cs typeface="Arial" pitchFamily="34" charset="0"/>
              </a:rPr>
              <a:t>자가지방줄기세포의 정맥내 투여는 </a:t>
            </a:r>
            <a:r>
              <a:rPr lang="ko-KR" altLang="en-US" sz="2500" dirty="0" err="1">
                <a:solidFill>
                  <a:schemeClr val="tx1"/>
                </a:solidFill>
                <a:latin typeface="+mn-ea"/>
                <a:ea typeface="+mn-ea"/>
                <a:cs typeface="Arial" pitchFamily="34" charset="0"/>
              </a:rPr>
              <a:t>윤리도덕적</a:t>
            </a:r>
            <a:r>
              <a:rPr lang="ko-KR" altLang="en-US" sz="2500" dirty="0">
                <a:solidFill>
                  <a:schemeClr val="tx1"/>
                </a:solidFill>
                <a:latin typeface="+mn-ea"/>
                <a:ea typeface="+mn-ea"/>
                <a:cs typeface="Arial" pitchFamily="34" charset="0"/>
              </a:rPr>
              <a:t> 문제</a:t>
            </a:r>
            <a:r>
              <a:rPr lang="en-US" altLang="ko-KR" sz="2500" dirty="0">
                <a:solidFill>
                  <a:schemeClr val="tx1"/>
                </a:solidFill>
                <a:latin typeface="+mn-ea"/>
                <a:ea typeface="+mn-ea"/>
                <a:cs typeface="Arial" pitchFamily="34" charset="0"/>
              </a:rPr>
              <a:t>, </a:t>
            </a:r>
            <a:r>
              <a:rPr lang="ko-KR" altLang="en-US" sz="2500" dirty="0">
                <a:solidFill>
                  <a:schemeClr val="tx1"/>
                </a:solidFill>
                <a:latin typeface="+mn-ea"/>
                <a:ea typeface="+mn-ea"/>
                <a:cs typeface="Arial" pitchFamily="34" charset="0"/>
              </a:rPr>
              <a:t>면역거부반응 문제</a:t>
            </a:r>
            <a:r>
              <a:rPr lang="en-US" altLang="ko-KR" sz="2500" dirty="0">
                <a:solidFill>
                  <a:schemeClr val="tx1"/>
                </a:solidFill>
                <a:latin typeface="+mn-ea"/>
                <a:ea typeface="+mn-ea"/>
                <a:cs typeface="Arial" pitchFamily="34" charset="0"/>
              </a:rPr>
              <a:t>, </a:t>
            </a:r>
            <a:r>
              <a:rPr lang="ko-KR" altLang="en-US" sz="2500" dirty="0">
                <a:solidFill>
                  <a:schemeClr val="tx1"/>
                </a:solidFill>
                <a:latin typeface="+mn-ea"/>
                <a:ea typeface="+mn-ea"/>
                <a:cs typeface="Arial" pitchFamily="34" charset="0"/>
              </a:rPr>
              <a:t>종양형성 문제등을 야기하지 않는 매우 안정되고 편리한 방법</a:t>
            </a:r>
            <a:endParaRPr lang="en-US" altLang="ko-KR" sz="2500" dirty="0">
              <a:solidFill>
                <a:schemeClr val="tx1"/>
              </a:solidFill>
              <a:latin typeface="+mn-ea"/>
              <a:ea typeface="+mn-ea"/>
              <a:cs typeface="Arial" pitchFamily="34" charset="0"/>
            </a:endParaRPr>
          </a:p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2500" dirty="0">
                <a:solidFill>
                  <a:schemeClr val="tx1"/>
                </a:solidFill>
                <a:latin typeface="+mn-ea"/>
                <a:ea typeface="+mn-ea"/>
                <a:cs typeface="Arial" pitchFamily="34" charset="0"/>
              </a:rPr>
              <a:t>현재 미국에서 </a:t>
            </a:r>
            <a:r>
              <a:rPr lang="ko-KR" altLang="en-US" sz="2500" dirty="0" err="1">
                <a:solidFill>
                  <a:schemeClr val="tx1"/>
                </a:solidFill>
                <a:latin typeface="+mn-ea"/>
                <a:ea typeface="+mn-ea"/>
                <a:cs typeface="Arial" pitchFamily="34" charset="0"/>
              </a:rPr>
              <a:t>임상시험중이고</a:t>
            </a:r>
            <a:r>
              <a:rPr lang="ko-KR" altLang="en-US" sz="2500" dirty="0">
                <a:solidFill>
                  <a:schemeClr val="tx1"/>
                </a:solidFill>
                <a:latin typeface="+mn-ea"/>
                <a:ea typeface="+mn-ea"/>
                <a:cs typeface="Arial" pitchFamily="34" charset="0"/>
              </a:rPr>
              <a:t> 일본에서는 치매 환자치료에</a:t>
            </a:r>
            <a:r>
              <a:rPr lang="en-US" altLang="ko-KR" sz="2500" dirty="0">
                <a:solidFill>
                  <a:schemeClr val="tx1"/>
                </a:solidFill>
                <a:latin typeface="+mn-ea"/>
                <a:ea typeface="+mn-ea"/>
                <a:cs typeface="Arial" pitchFamily="34" charset="0"/>
              </a:rPr>
              <a:t> </a:t>
            </a:r>
            <a:r>
              <a:rPr lang="ko-KR" altLang="en-US" sz="2500" dirty="0">
                <a:solidFill>
                  <a:schemeClr val="tx1"/>
                </a:solidFill>
                <a:latin typeface="+mn-ea"/>
                <a:ea typeface="+mn-ea"/>
                <a:cs typeface="Arial" pitchFamily="34" charset="0"/>
              </a:rPr>
              <a:t>적용 중</a:t>
            </a:r>
            <a:endParaRPr lang="en-US" altLang="ko-KR" sz="2500" dirty="0">
              <a:solidFill>
                <a:schemeClr val="tx1"/>
              </a:solidFill>
              <a:latin typeface="+mn-ea"/>
              <a:ea typeface="+mn-ea"/>
              <a:cs typeface="Arial" pitchFamily="34" charset="0"/>
            </a:endParaRPr>
          </a:p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2500" dirty="0">
                <a:solidFill>
                  <a:schemeClr val="tx1"/>
                </a:solidFill>
                <a:latin typeface="+mn-ea"/>
                <a:ea typeface="+mn-ea"/>
                <a:cs typeface="Arial" pitchFamily="34" charset="0"/>
              </a:rPr>
              <a:t>미래 </a:t>
            </a:r>
            <a:r>
              <a:rPr lang="en-US" altLang="ko-KR" sz="2500" dirty="0">
                <a:solidFill>
                  <a:schemeClr val="tx1"/>
                </a:solidFill>
                <a:latin typeface="+mn-ea"/>
                <a:ea typeface="+mn-ea"/>
                <a:cs typeface="Arial" pitchFamily="34" charset="0"/>
              </a:rPr>
              <a:t>500</a:t>
            </a:r>
            <a:r>
              <a:rPr lang="ko-KR" altLang="en-US" sz="2500" dirty="0">
                <a:solidFill>
                  <a:schemeClr val="tx1"/>
                </a:solidFill>
                <a:latin typeface="+mn-ea"/>
                <a:ea typeface="+mn-ea"/>
                <a:cs typeface="Arial" pitchFamily="34" charset="0"/>
              </a:rPr>
              <a:t>개 혁신신약후보물질로 선정</a:t>
            </a:r>
            <a:r>
              <a:rPr lang="en-US" altLang="ko-KR" sz="2500" dirty="0">
                <a:solidFill>
                  <a:schemeClr val="tx1"/>
                </a:solidFill>
                <a:latin typeface="+mn-ea"/>
                <a:ea typeface="+mn-ea"/>
                <a:cs typeface="Arial" pitchFamily="34" charset="0"/>
              </a:rPr>
              <a:t>                            </a:t>
            </a:r>
            <a:r>
              <a:rPr lang="en-US" altLang="ko-KR" dirty="0">
                <a:solidFill>
                  <a:schemeClr val="tx1"/>
                </a:solidFill>
                <a:latin typeface="+mn-ea"/>
                <a:ea typeface="+mn-ea"/>
                <a:cs typeface="Arial" pitchFamily="34" charset="0"/>
              </a:rPr>
              <a:t>(</a:t>
            </a:r>
            <a:r>
              <a:rPr lang="ko-KR" altLang="en-US" dirty="0">
                <a:solidFill>
                  <a:schemeClr val="tx1"/>
                </a:solidFill>
                <a:latin typeface="+mn-ea"/>
                <a:ea typeface="+mn-ea"/>
                <a:cs typeface="Arial" pitchFamily="34" charset="0"/>
              </a:rPr>
              <a:t>미국제약협회</a:t>
            </a:r>
            <a:r>
              <a:rPr lang="en-US" altLang="ko-KR" dirty="0">
                <a:solidFill>
                  <a:schemeClr val="tx1"/>
                </a:solidFill>
                <a:latin typeface="+mn-ea"/>
                <a:ea typeface="+mn-ea"/>
                <a:cs typeface="Arial" pitchFamily="34" charset="0"/>
              </a:rPr>
              <a:t>(</a:t>
            </a:r>
            <a:r>
              <a:rPr lang="en-US" altLang="ko-KR" dirty="0" err="1">
                <a:solidFill>
                  <a:schemeClr val="tx1"/>
                </a:solidFill>
                <a:latin typeface="+mn-ea"/>
                <a:ea typeface="+mn-ea"/>
                <a:cs typeface="Arial" pitchFamily="34" charset="0"/>
              </a:rPr>
              <a:t>phRMA</a:t>
            </a:r>
            <a:r>
              <a:rPr lang="en-US" altLang="ko-KR" dirty="0">
                <a:solidFill>
                  <a:schemeClr val="tx1"/>
                </a:solidFill>
                <a:latin typeface="+mn-ea"/>
                <a:ea typeface="+mn-ea"/>
                <a:cs typeface="Arial" pitchFamily="34" charset="0"/>
              </a:rPr>
              <a:t>),2018,04.24)</a:t>
            </a:r>
          </a:p>
        </p:txBody>
      </p:sp>
    </p:spTree>
    <p:extLst>
      <p:ext uri="{BB962C8B-B14F-4D97-AF65-F5344CB8AC3E}">
        <p14:creationId xmlns:p14="http://schemas.microsoft.com/office/powerpoint/2010/main" val="27024831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613" name="그룹 37"/>
          <p:cNvGrpSpPr>
            <a:grpSpLocks/>
          </p:cNvGrpSpPr>
          <p:nvPr/>
        </p:nvGrpSpPr>
        <p:grpSpPr bwMode="auto">
          <a:xfrm>
            <a:off x="107504" y="1634765"/>
            <a:ext cx="4647647" cy="1434195"/>
            <a:chOff x="217488" y="4149725"/>
            <a:chExt cx="6934200" cy="2370645"/>
          </a:xfrm>
        </p:grpSpPr>
        <p:grpSp>
          <p:nvGrpSpPr>
            <p:cNvPr id="68645" name="그룹 28"/>
            <p:cNvGrpSpPr>
              <a:grpSpLocks/>
            </p:cNvGrpSpPr>
            <p:nvPr/>
          </p:nvGrpSpPr>
          <p:grpSpPr bwMode="auto">
            <a:xfrm>
              <a:off x="217488" y="4205122"/>
              <a:ext cx="6934200" cy="2315248"/>
              <a:chOff x="709613" y="1714341"/>
              <a:chExt cx="7724775" cy="2215368"/>
            </a:xfrm>
          </p:grpSpPr>
          <p:sp>
            <p:nvSpPr>
              <p:cNvPr id="10" name="AutoShape 12"/>
              <p:cNvSpPr>
                <a:spLocks noChangeArrowheads="1"/>
              </p:cNvSpPr>
              <p:nvPr/>
            </p:nvSpPr>
            <p:spPr bwMode="auto">
              <a:xfrm>
                <a:off x="709613" y="1714341"/>
                <a:ext cx="7724775" cy="2215368"/>
              </a:xfrm>
              <a:prstGeom prst="roundRect">
                <a:avLst>
                  <a:gd name="adj" fmla="val 8000"/>
                </a:avLst>
              </a:prstGeom>
              <a:solidFill>
                <a:srgbClr val="DDDDDD"/>
              </a:solidFill>
              <a:ln w="28575">
                <a:solidFill>
                  <a:srgbClr val="77933C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pPr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ko-KR" altLang="en-US" sz="800" dirty="0">
                  <a:solidFill>
                    <a:prstClr val="black"/>
                  </a:solidFill>
                  <a:latin typeface="굴림" pitchFamily="50" charset="-127"/>
                  <a:ea typeface="굴림" pitchFamily="50" charset="-127"/>
                </a:endParaRPr>
              </a:p>
            </p:txBody>
          </p:sp>
          <p:cxnSp>
            <p:nvCxnSpPr>
              <p:cNvPr id="11" name="직선 연결선 10"/>
              <p:cNvCxnSpPr/>
              <p:nvPr/>
            </p:nvCxnSpPr>
            <p:spPr bwMode="auto">
              <a:xfrm flipV="1">
                <a:off x="1619530" y="2341298"/>
                <a:ext cx="6038193" cy="0"/>
              </a:xfrm>
              <a:prstGeom prst="line">
                <a:avLst/>
              </a:prstGeom>
              <a:ln w="76200">
                <a:solidFill>
                  <a:srgbClr val="002060"/>
                </a:solidFill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직선 화살표 연결선 11"/>
              <p:cNvCxnSpPr/>
              <p:nvPr/>
            </p:nvCxnSpPr>
            <p:spPr bwMode="auto">
              <a:xfrm rot="5400000" flipH="1" flipV="1">
                <a:off x="1473945" y="2715971"/>
                <a:ext cx="323532" cy="1904"/>
              </a:xfrm>
              <a:prstGeom prst="straightConnector1">
                <a:avLst/>
              </a:prstGeom>
              <a:ln w="38100">
                <a:solidFill>
                  <a:srgbClr val="0070C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직선 화살표 연결선 12"/>
              <p:cNvCxnSpPr/>
              <p:nvPr/>
            </p:nvCxnSpPr>
            <p:spPr bwMode="auto">
              <a:xfrm rot="5400000" flipH="1" flipV="1">
                <a:off x="6206274" y="2715971"/>
                <a:ext cx="323532" cy="1904"/>
              </a:xfrm>
              <a:prstGeom prst="straightConnector1">
                <a:avLst/>
              </a:prstGeom>
              <a:ln w="38100">
                <a:solidFill>
                  <a:srgbClr val="0070C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8652" name="TextBox 57"/>
              <p:cNvSpPr txBox="1">
                <a:spLocks noChangeArrowheads="1"/>
              </p:cNvSpPr>
              <p:nvPr/>
            </p:nvSpPr>
            <p:spPr bwMode="auto">
              <a:xfrm>
                <a:off x="1063310" y="2878064"/>
                <a:ext cx="1285693" cy="3407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algn="ctr" fontAlgn="base" latinLnBrk="0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en-US" altLang="ko-KR" sz="800" b="1">
                    <a:solidFill>
                      <a:srgbClr val="000000"/>
                    </a:solidFill>
                    <a:latin typeface="Times New Roman" pitchFamily="18" charset="0"/>
                    <a:ea typeface="맑은 고딕" pitchFamily="50" charset="-127"/>
                    <a:cs typeface="Arial" pitchFamily="34" charset="0"/>
                  </a:rPr>
                  <a:t>0 month-old</a:t>
                </a:r>
                <a:endParaRPr kumimoji="0" lang="ko-KR" altLang="en-US" sz="800" b="1">
                  <a:solidFill>
                    <a:srgbClr val="000000"/>
                  </a:solidFill>
                  <a:latin typeface="Times New Roman" pitchFamily="18" charset="0"/>
                  <a:ea typeface="맑은 고딕" pitchFamily="50" charset="-127"/>
                  <a:cs typeface="Arial" pitchFamily="34" charset="0"/>
                </a:endParaRPr>
              </a:p>
            </p:txBody>
          </p:sp>
          <p:sp>
            <p:nvSpPr>
              <p:cNvPr id="68653" name="TextBox 60"/>
              <p:cNvSpPr txBox="1">
                <a:spLocks noChangeArrowheads="1"/>
              </p:cNvSpPr>
              <p:nvPr/>
            </p:nvSpPr>
            <p:spPr bwMode="auto">
              <a:xfrm>
                <a:off x="5489849" y="2878066"/>
                <a:ext cx="1512062" cy="5354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algn="ctr" fontAlgn="base" latinLnBrk="0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en-US" altLang="ko-KR" sz="800" b="1">
                    <a:solidFill>
                      <a:srgbClr val="FF0000"/>
                    </a:solidFill>
                    <a:latin typeface="Times New Roman" pitchFamily="18" charset="0"/>
                    <a:ea typeface="맑은 고딕" pitchFamily="50" charset="-127"/>
                    <a:cs typeface="Arial" pitchFamily="34" charset="0"/>
                  </a:rPr>
                  <a:t>14 </a:t>
                </a:r>
                <a:r>
                  <a:rPr kumimoji="0" lang="en-US" altLang="ko-KR" sz="800" b="1">
                    <a:solidFill>
                      <a:srgbClr val="000000"/>
                    </a:solidFill>
                    <a:latin typeface="Times New Roman" pitchFamily="18" charset="0"/>
                    <a:ea typeface="맑은 고딕" pitchFamily="50" charset="-127"/>
                    <a:cs typeface="Arial" pitchFamily="34" charset="0"/>
                  </a:rPr>
                  <a:t>months of age</a:t>
                </a:r>
                <a:endParaRPr kumimoji="0" lang="ko-KR" altLang="en-US" sz="800" b="1">
                  <a:solidFill>
                    <a:srgbClr val="000000"/>
                  </a:solidFill>
                  <a:latin typeface="Times New Roman" pitchFamily="18" charset="0"/>
                  <a:ea typeface="맑은 고딕" pitchFamily="50" charset="-127"/>
                  <a:cs typeface="Arial" pitchFamily="34" charset="0"/>
                </a:endParaRPr>
              </a:p>
            </p:txBody>
          </p:sp>
          <p:cxnSp>
            <p:nvCxnSpPr>
              <p:cNvPr id="16" name="직선 화살표 연결선 15"/>
              <p:cNvCxnSpPr/>
              <p:nvPr/>
            </p:nvCxnSpPr>
            <p:spPr bwMode="auto">
              <a:xfrm rot="5400000" flipH="1" flipV="1">
                <a:off x="4339802" y="2716923"/>
                <a:ext cx="323532" cy="0"/>
              </a:xfrm>
              <a:prstGeom prst="straightConnector1">
                <a:avLst/>
              </a:prstGeom>
              <a:ln w="38100">
                <a:solidFill>
                  <a:srgbClr val="0070C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8655" name="TextBox 57"/>
              <p:cNvSpPr txBox="1">
                <a:spLocks noChangeArrowheads="1"/>
              </p:cNvSpPr>
              <p:nvPr/>
            </p:nvSpPr>
            <p:spPr bwMode="auto">
              <a:xfrm>
                <a:off x="3429554" y="3157566"/>
                <a:ext cx="2070904" cy="3407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algn="ctr" fontAlgn="base" latinLnBrk="0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en-US" altLang="ko-KR" sz="800" b="1">
                    <a:solidFill>
                      <a:srgbClr val="17375E"/>
                    </a:solidFill>
                    <a:latin typeface="Times New Roman" pitchFamily="18" charset="0"/>
                    <a:ea typeface="맑은 고딕" pitchFamily="50" charset="-127"/>
                    <a:cs typeface="Arial" pitchFamily="34" charset="0"/>
                  </a:rPr>
                  <a:t>Single </a:t>
                </a:r>
                <a:r>
                  <a:rPr kumimoji="0" lang="en-US" altLang="ko-KR" sz="800" b="1">
                    <a:solidFill>
                      <a:srgbClr val="FF0000"/>
                    </a:solidFill>
                    <a:latin typeface="Times New Roman" pitchFamily="18" charset="0"/>
                    <a:ea typeface="맑은 고딕" pitchFamily="50" charset="-127"/>
                    <a:cs typeface="Arial" pitchFamily="34" charset="0"/>
                  </a:rPr>
                  <a:t>hASC</a:t>
                </a:r>
                <a:r>
                  <a:rPr kumimoji="0" lang="en-US" altLang="ko-KR" sz="800" b="1">
                    <a:solidFill>
                      <a:srgbClr val="17375E"/>
                    </a:solidFill>
                    <a:latin typeface="Times New Roman" pitchFamily="18" charset="0"/>
                    <a:ea typeface="맑은 고딕" pitchFamily="50" charset="-127"/>
                    <a:cs typeface="Arial" pitchFamily="34" charset="0"/>
                  </a:rPr>
                  <a:t> injection</a:t>
                </a:r>
                <a:endParaRPr kumimoji="0" lang="ko-KR" altLang="en-US" sz="800" b="1">
                  <a:solidFill>
                    <a:srgbClr val="17375E"/>
                  </a:solidFill>
                  <a:latin typeface="Times New Roman" pitchFamily="18" charset="0"/>
                  <a:ea typeface="맑은 고딕" pitchFamily="50" charset="-127"/>
                  <a:cs typeface="Arial" pitchFamily="34" charset="0"/>
                </a:endParaRPr>
              </a:p>
            </p:txBody>
          </p:sp>
          <p:sp>
            <p:nvSpPr>
              <p:cNvPr id="68656" name="TextBox 60"/>
              <p:cNvSpPr txBox="1">
                <a:spLocks noChangeArrowheads="1"/>
              </p:cNvSpPr>
              <p:nvPr/>
            </p:nvSpPr>
            <p:spPr bwMode="auto">
              <a:xfrm>
                <a:off x="5500459" y="3242867"/>
                <a:ext cx="1642930" cy="5354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algn="ctr" fontAlgn="base" latinLnBrk="0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en-US" altLang="ko-KR" sz="800" b="1">
                    <a:solidFill>
                      <a:srgbClr val="FF0000"/>
                    </a:solidFill>
                    <a:latin typeface="Times New Roman" pitchFamily="18" charset="0"/>
                    <a:ea typeface="맑은 고딕" pitchFamily="50" charset="-127"/>
                    <a:cs typeface="Arial" pitchFamily="34" charset="0"/>
                  </a:rPr>
                  <a:t>Behavior</a:t>
                </a:r>
              </a:p>
              <a:p>
                <a:pPr algn="ctr" fontAlgn="base" latinLnBrk="0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en-US" altLang="ko-KR" sz="800" b="1">
                    <a:solidFill>
                      <a:srgbClr val="FF0000"/>
                    </a:solidFill>
                    <a:latin typeface="Times New Roman" pitchFamily="18" charset="0"/>
                    <a:ea typeface="맑은 고딕" pitchFamily="50" charset="-127"/>
                    <a:cs typeface="Arial" pitchFamily="34" charset="0"/>
                  </a:rPr>
                  <a:t> study</a:t>
                </a:r>
              </a:p>
            </p:txBody>
          </p:sp>
          <p:sp>
            <p:nvSpPr>
              <p:cNvPr id="68657" name="TextBox 60"/>
              <p:cNvSpPr txBox="1">
                <a:spLocks noChangeArrowheads="1"/>
              </p:cNvSpPr>
              <p:nvPr/>
            </p:nvSpPr>
            <p:spPr bwMode="auto">
              <a:xfrm>
                <a:off x="3463155" y="2871991"/>
                <a:ext cx="2097432" cy="3407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algn="ctr" fontAlgn="base" latinLnBrk="0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en-US" altLang="ko-KR" sz="800" b="1">
                    <a:solidFill>
                      <a:srgbClr val="FF0000"/>
                    </a:solidFill>
                    <a:latin typeface="Times New Roman" pitchFamily="18" charset="0"/>
                    <a:ea typeface="맑은 고딕" pitchFamily="50" charset="-127"/>
                    <a:cs typeface="Arial" pitchFamily="34" charset="0"/>
                  </a:rPr>
                  <a:t>11</a:t>
                </a:r>
                <a:r>
                  <a:rPr kumimoji="0" lang="en-US" altLang="ko-KR" sz="800" b="1">
                    <a:solidFill>
                      <a:srgbClr val="000000"/>
                    </a:solidFill>
                    <a:latin typeface="Times New Roman" pitchFamily="18" charset="0"/>
                    <a:ea typeface="맑은 고딕" pitchFamily="50" charset="-127"/>
                    <a:cs typeface="Arial" pitchFamily="34" charset="0"/>
                  </a:rPr>
                  <a:t> months of age</a:t>
                </a:r>
                <a:endParaRPr kumimoji="0" lang="ko-KR" altLang="en-US" sz="800" b="1">
                  <a:solidFill>
                    <a:srgbClr val="000000"/>
                  </a:solidFill>
                  <a:latin typeface="Times New Roman" pitchFamily="18" charset="0"/>
                  <a:ea typeface="맑은 고딕" pitchFamily="50" charset="-127"/>
                  <a:cs typeface="Arial" pitchFamily="34" charset="0"/>
                </a:endParaRPr>
              </a:p>
            </p:txBody>
          </p:sp>
          <p:cxnSp>
            <p:nvCxnSpPr>
              <p:cNvPr id="20" name="직선 화살표 연결선 19"/>
              <p:cNvCxnSpPr/>
              <p:nvPr/>
            </p:nvCxnSpPr>
            <p:spPr>
              <a:xfrm>
                <a:off x="4543447" y="2218831"/>
                <a:ext cx="1785569" cy="0"/>
              </a:xfrm>
              <a:prstGeom prst="straightConnector1">
                <a:avLst/>
              </a:prstGeom>
              <a:ln w="19050">
                <a:solidFill>
                  <a:schemeClr val="accent4">
                    <a:lumMod val="50000"/>
                  </a:schemeClr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8659" name="TextBox 60"/>
              <p:cNvSpPr txBox="1">
                <a:spLocks noChangeArrowheads="1"/>
              </p:cNvSpPr>
              <p:nvPr/>
            </p:nvSpPr>
            <p:spPr bwMode="auto">
              <a:xfrm>
                <a:off x="4614444" y="1921085"/>
                <a:ext cx="1757881" cy="3407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algn="ctr" fontAlgn="base" latinLnBrk="0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en-US" altLang="ko-KR" sz="800" b="1">
                    <a:solidFill>
                      <a:srgbClr val="000000"/>
                    </a:solidFill>
                    <a:latin typeface="Times New Roman" pitchFamily="18" charset="0"/>
                    <a:ea typeface="맑은 고딕" pitchFamily="50" charset="-127"/>
                    <a:cs typeface="Arial" pitchFamily="34" charset="0"/>
                  </a:rPr>
                  <a:t>3 months later</a:t>
                </a:r>
                <a:endParaRPr kumimoji="0" lang="ko-KR" altLang="en-US" sz="800" b="1">
                  <a:solidFill>
                    <a:srgbClr val="000000"/>
                  </a:solidFill>
                  <a:latin typeface="Times New Roman" pitchFamily="18" charset="0"/>
                  <a:ea typeface="맑은 고딕" pitchFamily="50" charset="-127"/>
                  <a:cs typeface="Arial" pitchFamily="34" charset="0"/>
                </a:endParaRPr>
              </a:p>
            </p:txBody>
          </p:sp>
          <p:cxnSp>
            <p:nvCxnSpPr>
              <p:cNvPr id="22" name="직선 화살표 연결선 21"/>
              <p:cNvCxnSpPr/>
              <p:nvPr/>
            </p:nvCxnSpPr>
            <p:spPr bwMode="auto">
              <a:xfrm rot="5400000" flipH="1" flipV="1">
                <a:off x="7479777" y="2719627"/>
                <a:ext cx="323532" cy="1903"/>
              </a:xfrm>
              <a:prstGeom prst="straightConnector1">
                <a:avLst/>
              </a:prstGeom>
              <a:ln w="38100">
                <a:solidFill>
                  <a:srgbClr val="0070C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8661" name="TextBox 60"/>
              <p:cNvSpPr txBox="1">
                <a:spLocks noChangeArrowheads="1"/>
              </p:cNvSpPr>
              <p:nvPr/>
            </p:nvSpPr>
            <p:spPr bwMode="auto">
              <a:xfrm>
                <a:off x="6842746" y="2837270"/>
                <a:ext cx="1584568" cy="3407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algn="ctr" fontAlgn="base" latinLnBrk="0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en-US" altLang="ko-KR" sz="800" b="1">
                    <a:solidFill>
                      <a:srgbClr val="FF0000"/>
                    </a:solidFill>
                    <a:latin typeface="Times New Roman" pitchFamily="18" charset="0"/>
                    <a:ea typeface="맑은 고딕" pitchFamily="50" charset="-127"/>
                    <a:cs typeface="Arial" pitchFamily="34" charset="0"/>
                  </a:rPr>
                  <a:t>15 </a:t>
                </a:r>
                <a:r>
                  <a:rPr kumimoji="0" lang="en-US" altLang="ko-KR" sz="800" b="1">
                    <a:solidFill>
                      <a:srgbClr val="000000"/>
                    </a:solidFill>
                    <a:latin typeface="Times New Roman" pitchFamily="18" charset="0"/>
                    <a:ea typeface="맑은 고딕" pitchFamily="50" charset="-127"/>
                    <a:cs typeface="Arial" pitchFamily="34" charset="0"/>
                  </a:rPr>
                  <a:t>months of age</a:t>
                </a:r>
                <a:endParaRPr kumimoji="0" lang="ko-KR" altLang="en-US" sz="800" b="1">
                  <a:solidFill>
                    <a:srgbClr val="000000"/>
                  </a:solidFill>
                  <a:latin typeface="Times New Roman" pitchFamily="18" charset="0"/>
                  <a:ea typeface="맑은 고딕" pitchFamily="50" charset="-127"/>
                  <a:cs typeface="Arial" pitchFamily="34" charset="0"/>
                </a:endParaRPr>
              </a:p>
            </p:txBody>
          </p:sp>
          <p:sp>
            <p:nvSpPr>
              <p:cNvPr id="68662" name="TextBox 60"/>
              <p:cNvSpPr txBox="1">
                <a:spLocks noChangeArrowheads="1"/>
              </p:cNvSpPr>
              <p:nvPr/>
            </p:nvSpPr>
            <p:spPr bwMode="auto">
              <a:xfrm>
                <a:off x="6773773" y="3194257"/>
                <a:ext cx="1660615" cy="7301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algn="ctr" fontAlgn="base" latinLnBrk="0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en-US" altLang="ko-KR" sz="800" b="1">
                    <a:solidFill>
                      <a:srgbClr val="FF0000"/>
                    </a:solidFill>
                    <a:latin typeface="Times New Roman" pitchFamily="18" charset="0"/>
                    <a:ea typeface="맑은 고딕" pitchFamily="50" charset="-127"/>
                    <a:cs typeface="Arial" pitchFamily="34" charset="0"/>
                  </a:rPr>
                  <a:t>Pathology</a:t>
                </a:r>
              </a:p>
              <a:p>
                <a:pPr algn="ctr" fontAlgn="base" latinLnBrk="0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en-US" altLang="ko-KR" sz="800" b="1">
                    <a:solidFill>
                      <a:srgbClr val="FF0000"/>
                    </a:solidFill>
                    <a:latin typeface="Times New Roman" pitchFamily="18" charset="0"/>
                    <a:ea typeface="맑은 고딕" pitchFamily="50" charset="-127"/>
                    <a:cs typeface="Arial" pitchFamily="34" charset="0"/>
                  </a:rPr>
                  <a:t>&amp; Molecular </a:t>
                </a:r>
              </a:p>
              <a:p>
                <a:pPr algn="ctr" fontAlgn="base" latinLnBrk="0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en-US" altLang="ko-KR" sz="800" b="1">
                    <a:solidFill>
                      <a:srgbClr val="FF0000"/>
                    </a:solidFill>
                    <a:latin typeface="Times New Roman" pitchFamily="18" charset="0"/>
                    <a:ea typeface="맑은 고딕" pitchFamily="50" charset="-127"/>
                    <a:cs typeface="Arial" pitchFamily="34" charset="0"/>
                  </a:rPr>
                  <a:t>study</a:t>
                </a:r>
                <a:endParaRPr kumimoji="0" lang="ko-KR" altLang="en-US" sz="800" b="1">
                  <a:solidFill>
                    <a:srgbClr val="FF0000"/>
                  </a:solidFill>
                  <a:latin typeface="Times New Roman" pitchFamily="18" charset="0"/>
                  <a:ea typeface="맑은 고딕" pitchFamily="50" charset="-127"/>
                  <a:cs typeface="Arial" pitchFamily="34" charset="0"/>
                </a:endParaRPr>
              </a:p>
            </p:txBody>
          </p:sp>
          <p:sp>
            <p:nvSpPr>
              <p:cNvPr id="68663" name="TextBox 27"/>
              <p:cNvSpPr txBox="1">
                <a:spLocks noChangeArrowheads="1"/>
              </p:cNvSpPr>
              <p:nvPr/>
            </p:nvSpPr>
            <p:spPr bwMode="auto">
              <a:xfrm>
                <a:off x="856398" y="1714501"/>
                <a:ext cx="1715437" cy="3407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fontAlgn="base" latinLnBrk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ko-KR" sz="800" b="1">
                    <a:solidFill>
                      <a:srgbClr val="E46C0A"/>
                    </a:solidFill>
                    <a:latin typeface="Times New Roman" pitchFamily="18" charset="0"/>
                  </a:rPr>
                  <a:t>Brain injection</a:t>
                </a:r>
                <a:endParaRPr lang="ko-KR" altLang="en-US" sz="800" b="1">
                  <a:solidFill>
                    <a:srgbClr val="E46C0A"/>
                  </a:solidFill>
                  <a:latin typeface="Times New Roman" pitchFamily="18" charset="0"/>
                </a:endParaRPr>
              </a:p>
            </p:txBody>
          </p:sp>
        </p:grpSp>
        <p:cxnSp>
          <p:nvCxnSpPr>
            <p:cNvPr id="8" name="직선 화살표 연결선 7"/>
            <p:cNvCxnSpPr/>
            <p:nvPr/>
          </p:nvCxnSpPr>
          <p:spPr bwMode="auto">
            <a:xfrm>
              <a:off x="3636743" y="4407611"/>
              <a:ext cx="2805805" cy="3821"/>
            </a:xfrm>
            <a:prstGeom prst="straightConnector1">
              <a:avLst/>
            </a:prstGeom>
            <a:ln w="19050">
              <a:solidFill>
                <a:schemeClr val="accent4">
                  <a:lumMod val="50000"/>
                </a:schemeClr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647" name="TextBox 60"/>
            <p:cNvSpPr txBox="1">
              <a:spLocks noChangeArrowheads="1"/>
            </p:cNvSpPr>
            <p:nvPr/>
          </p:nvSpPr>
          <p:spPr bwMode="auto">
            <a:xfrm>
              <a:off x="4356101" y="4149725"/>
              <a:ext cx="1577975" cy="3560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1" tIns="45712" rIns="91421" bIns="45712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altLang="ko-KR" sz="800" b="1">
                  <a:solidFill>
                    <a:srgbClr val="000000"/>
                  </a:solidFill>
                  <a:latin typeface="Times New Roman" pitchFamily="18" charset="0"/>
                  <a:ea typeface="맑은 고딕" pitchFamily="50" charset="-127"/>
                  <a:cs typeface="Arial" pitchFamily="34" charset="0"/>
                </a:rPr>
                <a:t>4 months later</a:t>
              </a:r>
              <a:endParaRPr kumimoji="0" lang="ko-KR" altLang="en-US" sz="800" b="1">
                <a:solidFill>
                  <a:srgbClr val="000000"/>
                </a:solidFill>
                <a:latin typeface="Times New Roman" pitchFamily="18" charset="0"/>
                <a:ea typeface="맑은 고딕" pitchFamily="50" charset="-127"/>
                <a:cs typeface="Arial" pitchFamily="34" charset="0"/>
              </a:endParaRPr>
            </a:p>
          </p:txBody>
        </p:sp>
      </p:grpSp>
      <p:grpSp>
        <p:nvGrpSpPr>
          <p:cNvPr id="68614" name="그룹 6"/>
          <p:cNvGrpSpPr>
            <a:grpSpLocks noChangeAspect="1"/>
          </p:cNvGrpSpPr>
          <p:nvPr/>
        </p:nvGrpSpPr>
        <p:grpSpPr bwMode="auto">
          <a:xfrm>
            <a:off x="107504" y="4370517"/>
            <a:ext cx="4647647" cy="1506755"/>
            <a:chOff x="714375" y="4214813"/>
            <a:chExt cx="7724775" cy="2215258"/>
          </a:xfrm>
        </p:grpSpPr>
        <p:sp>
          <p:nvSpPr>
            <p:cNvPr id="27" name="AutoShape 12"/>
            <p:cNvSpPr>
              <a:spLocks noChangeArrowheads="1"/>
            </p:cNvSpPr>
            <p:nvPr/>
          </p:nvSpPr>
          <p:spPr bwMode="auto">
            <a:xfrm>
              <a:off x="714375" y="4214813"/>
              <a:ext cx="7724775" cy="2215258"/>
            </a:xfrm>
            <a:prstGeom prst="roundRect">
              <a:avLst>
                <a:gd name="adj" fmla="val 8000"/>
              </a:avLst>
            </a:prstGeom>
            <a:solidFill>
              <a:srgbClr val="DDDDDD"/>
            </a:solidFill>
            <a:ln w="28575">
              <a:solidFill>
                <a:srgbClr val="77933C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800" dirty="0">
                <a:solidFill>
                  <a:prstClr val="black"/>
                </a:solidFill>
                <a:latin typeface="굴림" pitchFamily="50" charset="-127"/>
                <a:ea typeface="굴림" pitchFamily="50" charset="-127"/>
              </a:endParaRPr>
            </a:p>
          </p:txBody>
        </p:sp>
        <p:cxnSp>
          <p:nvCxnSpPr>
            <p:cNvPr id="28" name="직선 연결선 27"/>
            <p:cNvCxnSpPr/>
            <p:nvPr/>
          </p:nvCxnSpPr>
          <p:spPr bwMode="auto">
            <a:xfrm flipV="1">
              <a:off x="1626113" y="4842143"/>
              <a:ext cx="6034010" cy="0"/>
            </a:xfrm>
            <a:prstGeom prst="line">
              <a:avLst/>
            </a:prstGeom>
            <a:ln w="76200">
              <a:solidFill>
                <a:srgbClr val="002060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직선 화살표 연결선 28"/>
            <p:cNvCxnSpPr/>
            <p:nvPr/>
          </p:nvCxnSpPr>
          <p:spPr bwMode="auto">
            <a:xfrm rot="5400000" flipH="1" flipV="1">
              <a:off x="1476831" y="5217293"/>
              <a:ext cx="326140" cy="0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직선 화살표 연결선 29"/>
            <p:cNvCxnSpPr/>
            <p:nvPr/>
          </p:nvCxnSpPr>
          <p:spPr bwMode="auto">
            <a:xfrm rot="5400000" flipH="1" flipV="1">
              <a:off x="6212176" y="5216431"/>
              <a:ext cx="326140" cy="1724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619" name="TextBox 57"/>
            <p:cNvSpPr txBox="1">
              <a:spLocks noChangeArrowheads="1"/>
            </p:cNvSpPr>
            <p:nvPr/>
          </p:nvSpPr>
          <p:spPr bwMode="auto">
            <a:xfrm>
              <a:off x="1000125" y="5358060"/>
              <a:ext cx="1285875" cy="2418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altLang="ko-KR" sz="800" b="1">
                  <a:solidFill>
                    <a:srgbClr val="000000"/>
                  </a:solidFill>
                  <a:latin typeface="Times New Roman" pitchFamily="18" charset="0"/>
                  <a:ea typeface="맑은 고딕" pitchFamily="50" charset="-127"/>
                  <a:cs typeface="Arial" pitchFamily="34" charset="0"/>
                </a:rPr>
                <a:t>0 months of age</a:t>
              </a:r>
              <a:endParaRPr kumimoji="0" lang="ko-KR" altLang="en-US" sz="800" b="1">
                <a:solidFill>
                  <a:srgbClr val="000000"/>
                </a:solidFill>
                <a:latin typeface="Times New Roman" pitchFamily="18" charset="0"/>
                <a:ea typeface="맑은 고딕" pitchFamily="50" charset="-127"/>
                <a:cs typeface="Arial" pitchFamily="34" charset="0"/>
              </a:endParaRPr>
            </a:p>
          </p:txBody>
        </p:sp>
        <p:sp>
          <p:nvSpPr>
            <p:cNvPr id="68620" name="TextBox 60"/>
            <p:cNvSpPr txBox="1">
              <a:spLocks noChangeArrowheads="1"/>
            </p:cNvSpPr>
            <p:nvPr/>
          </p:nvSpPr>
          <p:spPr bwMode="auto">
            <a:xfrm>
              <a:off x="5651500" y="5373938"/>
              <a:ext cx="1428750" cy="2418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altLang="ko-KR" sz="800" b="1">
                  <a:solidFill>
                    <a:srgbClr val="FF0000"/>
                  </a:solidFill>
                  <a:latin typeface="Times New Roman" pitchFamily="18" charset="0"/>
                  <a:ea typeface="맑은 고딕" pitchFamily="50" charset="-127"/>
                  <a:cs typeface="Arial" pitchFamily="34" charset="0"/>
                </a:rPr>
                <a:t>13</a:t>
              </a:r>
              <a:r>
                <a:rPr kumimoji="0" lang="en-US" altLang="ko-KR" sz="800" b="1">
                  <a:solidFill>
                    <a:srgbClr val="000000"/>
                  </a:solidFill>
                  <a:latin typeface="Times New Roman" pitchFamily="18" charset="0"/>
                  <a:ea typeface="맑은 고딕" pitchFamily="50" charset="-127"/>
                  <a:cs typeface="Arial" pitchFamily="34" charset="0"/>
                </a:rPr>
                <a:t> months of age</a:t>
              </a:r>
              <a:endParaRPr kumimoji="0" lang="ko-KR" altLang="en-US" sz="800" b="1">
                <a:solidFill>
                  <a:srgbClr val="000000"/>
                </a:solidFill>
                <a:latin typeface="Times New Roman" pitchFamily="18" charset="0"/>
                <a:ea typeface="맑은 고딕" pitchFamily="50" charset="-127"/>
                <a:cs typeface="Arial" pitchFamily="34" charset="0"/>
              </a:endParaRPr>
            </a:p>
          </p:txBody>
        </p:sp>
        <p:sp>
          <p:nvSpPr>
            <p:cNvPr id="68622" name="TextBox 57"/>
            <p:cNvSpPr txBox="1">
              <a:spLocks noChangeArrowheads="1"/>
            </p:cNvSpPr>
            <p:nvPr/>
          </p:nvSpPr>
          <p:spPr bwMode="auto">
            <a:xfrm>
              <a:off x="2124075" y="5859817"/>
              <a:ext cx="1349375" cy="2418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altLang="ko-KR" sz="800" b="1">
                  <a:solidFill>
                    <a:srgbClr val="17375E"/>
                  </a:solidFill>
                  <a:latin typeface="Times New Roman" pitchFamily="18" charset="0"/>
                  <a:ea typeface="맑은 고딕" pitchFamily="50" charset="-127"/>
                  <a:cs typeface="Arial" pitchFamily="34" charset="0"/>
                </a:rPr>
                <a:t>1</a:t>
              </a:r>
              <a:r>
                <a:rPr kumimoji="0" lang="en-US" altLang="ko-KR" sz="800" b="1" baseline="30000">
                  <a:solidFill>
                    <a:srgbClr val="17375E"/>
                  </a:solidFill>
                  <a:latin typeface="Times New Roman" pitchFamily="18" charset="0"/>
                  <a:ea typeface="맑은 고딕" pitchFamily="50" charset="-127"/>
                  <a:cs typeface="Arial" pitchFamily="34" charset="0"/>
                </a:rPr>
                <a:t>st</a:t>
              </a:r>
              <a:r>
                <a:rPr kumimoji="0" lang="en-US" altLang="ko-KR" sz="800" b="1">
                  <a:solidFill>
                    <a:srgbClr val="17375E"/>
                  </a:solidFill>
                  <a:latin typeface="Times New Roman" pitchFamily="18" charset="0"/>
                  <a:ea typeface="맑은 고딕" pitchFamily="50" charset="-127"/>
                  <a:cs typeface="Arial" pitchFamily="34" charset="0"/>
                </a:rPr>
                <a:t> vein h</a:t>
              </a:r>
              <a:r>
                <a:rPr kumimoji="0" lang="en-US" altLang="ko-KR" sz="800" b="1">
                  <a:solidFill>
                    <a:srgbClr val="FF0000"/>
                  </a:solidFill>
                  <a:latin typeface="Times New Roman" pitchFamily="18" charset="0"/>
                  <a:ea typeface="맑은 고딕" pitchFamily="50" charset="-127"/>
                  <a:cs typeface="Arial" pitchFamily="34" charset="0"/>
                </a:rPr>
                <a:t>ASC</a:t>
              </a:r>
              <a:r>
                <a:rPr kumimoji="0" lang="en-US" altLang="ko-KR" sz="800" b="1">
                  <a:solidFill>
                    <a:srgbClr val="17375E"/>
                  </a:solidFill>
                  <a:latin typeface="Times New Roman" pitchFamily="18" charset="0"/>
                  <a:ea typeface="맑은 고딕" pitchFamily="50" charset="-127"/>
                  <a:cs typeface="Arial" pitchFamily="34" charset="0"/>
                </a:rPr>
                <a:t>  injection</a:t>
              </a:r>
              <a:endParaRPr kumimoji="0" lang="ko-KR" altLang="en-US" sz="800" b="1">
                <a:solidFill>
                  <a:srgbClr val="17375E"/>
                </a:solidFill>
                <a:latin typeface="Times New Roman" pitchFamily="18" charset="0"/>
                <a:ea typeface="맑은 고딕" pitchFamily="50" charset="-127"/>
                <a:cs typeface="Arial" pitchFamily="34" charset="0"/>
              </a:endParaRPr>
            </a:p>
          </p:txBody>
        </p:sp>
        <p:sp>
          <p:nvSpPr>
            <p:cNvPr id="68623" name="TextBox 60"/>
            <p:cNvSpPr txBox="1">
              <a:spLocks noChangeArrowheads="1"/>
            </p:cNvSpPr>
            <p:nvPr/>
          </p:nvSpPr>
          <p:spPr bwMode="auto">
            <a:xfrm>
              <a:off x="5505450" y="5931270"/>
              <a:ext cx="1643063" cy="3800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altLang="ko-KR" sz="800" b="1">
                  <a:solidFill>
                    <a:srgbClr val="17375E"/>
                  </a:solidFill>
                  <a:latin typeface="Times New Roman" pitchFamily="18" charset="0"/>
                  <a:ea typeface="맑은 고딕" pitchFamily="50" charset="-127"/>
                  <a:cs typeface="Arial" pitchFamily="34" charset="0"/>
                </a:rPr>
                <a:t>Behavior</a:t>
              </a:r>
            </a:p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altLang="ko-KR" sz="800" b="1">
                  <a:solidFill>
                    <a:srgbClr val="17375E"/>
                  </a:solidFill>
                  <a:latin typeface="Times New Roman" pitchFamily="18" charset="0"/>
                  <a:ea typeface="맑은 고딕" pitchFamily="50" charset="-127"/>
                  <a:cs typeface="Arial" pitchFamily="34" charset="0"/>
                </a:rPr>
                <a:t> study</a:t>
              </a:r>
            </a:p>
          </p:txBody>
        </p:sp>
        <p:sp>
          <p:nvSpPr>
            <p:cNvPr id="68624" name="TextBox 60"/>
            <p:cNvSpPr txBox="1">
              <a:spLocks noChangeArrowheads="1"/>
            </p:cNvSpPr>
            <p:nvPr/>
          </p:nvSpPr>
          <p:spPr bwMode="auto">
            <a:xfrm>
              <a:off x="2143125" y="5372351"/>
              <a:ext cx="1228725" cy="2418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altLang="ko-KR" sz="800" b="1">
                  <a:solidFill>
                    <a:srgbClr val="FF0000"/>
                  </a:solidFill>
                  <a:latin typeface="Times New Roman" pitchFamily="18" charset="0"/>
                  <a:ea typeface="맑은 고딕" pitchFamily="50" charset="-127"/>
                  <a:cs typeface="Arial" pitchFamily="34" charset="0"/>
                </a:rPr>
                <a:t>3</a:t>
              </a:r>
              <a:r>
                <a:rPr kumimoji="0" lang="en-US" altLang="ko-KR" sz="800" b="1">
                  <a:solidFill>
                    <a:srgbClr val="000000"/>
                  </a:solidFill>
                  <a:latin typeface="Times New Roman" pitchFamily="18" charset="0"/>
                  <a:ea typeface="맑은 고딕" pitchFamily="50" charset="-127"/>
                  <a:cs typeface="Arial" pitchFamily="34" charset="0"/>
                </a:rPr>
                <a:t> months of age</a:t>
              </a:r>
              <a:endParaRPr kumimoji="0" lang="ko-KR" altLang="en-US" sz="800" b="1">
                <a:solidFill>
                  <a:srgbClr val="000000"/>
                </a:solidFill>
                <a:latin typeface="Times New Roman" pitchFamily="18" charset="0"/>
                <a:ea typeface="맑은 고딕" pitchFamily="50" charset="-127"/>
                <a:cs typeface="Arial" pitchFamily="34" charset="0"/>
              </a:endParaRPr>
            </a:p>
          </p:txBody>
        </p:sp>
        <p:cxnSp>
          <p:nvCxnSpPr>
            <p:cNvPr id="37" name="직선 화살표 연결선 36"/>
            <p:cNvCxnSpPr/>
            <p:nvPr/>
          </p:nvCxnSpPr>
          <p:spPr>
            <a:xfrm>
              <a:off x="4544240" y="4708478"/>
              <a:ext cx="1785557" cy="1782"/>
            </a:xfrm>
            <a:prstGeom prst="straightConnector1">
              <a:avLst/>
            </a:prstGeom>
            <a:ln w="19050">
              <a:solidFill>
                <a:schemeClr val="accent4">
                  <a:lumMod val="50000"/>
                </a:schemeClr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626" name="TextBox 60"/>
            <p:cNvSpPr txBox="1">
              <a:spLocks noChangeArrowheads="1"/>
            </p:cNvSpPr>
            <p:nvPr/>
          </p:nvSpPr>
          <p:spPr bwMode="auto">
            <a:xfrm>
              <a:off x="4734872" y="4438698"/>
              <a:ext cx="1428750" cy="2418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altLang="ko-KR" sz="800" b="1">
                  <a:solidFill>
                    <a:srgbClr val="000000"/>
                  </a:solidFill>
                  <a:latin typeface="Times New Roman" pitchFamily="18" charset="0"/>
                  <a:ea typeface="맑은 고딕" pitchFamily="50" charset="-127"/>
                  <a:cs typeface="Arial" pitchFamily="34" charset="0"/>
                </a:rPr>
                <a:t>3 months later</a:t>
              </a:r>
              <a:endParaRPr kumimoji="0" lang="ko-KR" altLang="en-US" sz="800" b="1">
                <a:solidFill>
                  <a:srgbClr val="000000"/>
                </a:solidFill>
                <a:latin typeface="Times New Roman" pitchFamily="18" charset="0"/>
                <a:ea typeface="맑은 고딕" pitchFamily="50" charset="-127"/>
                <a:cs typeface="Arial" pitchFamily="34" charset="0"/>
              </a:endParaRPr>
            </a:p>
          </p:txBody>
        </p:sp>
        <p:cxnSp>
          <p:nvCxnSpPr>
            <p:cNvPr id="39" name="직선 화살표 연결선 38"/>
            <p:cNvCxnSpPr/>
            <p:nvPr/>
          </p:nvCxnSpPr>
          <p:spPr bwMode="auto">
            <a:xfrm rot="5400000" flipH="1" flipV="1">
              <a:off x="7485018" y="5220887"/>
              <a:ext cx="324358" cy="1724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628" name="TextBox 60"/>
            <p:cNvSpPr txBox="1">
              <a:spLocks noChangeArrowheads="1"/>
            </p:cNvSpPr>
            <p:nvPr/>
          </p:nvSpPr>
          <p:spPr bwMode="auto">
            <a:xfrm>
              <a:off x="6934200" y="5383465"/>
              <a:ext cx="1428750" cy="2418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altLang="ko-KR" sz="800" b="1">
                  <a:solidFill>
                    <a:srgbClr val="FF0000"/>
                  </a:solidFill>
                  <a:latin typeface="Times New Roman" pitchFamily="18" charset="0"/>
                  <a:ea typeface="맑은 고딕" pitchFamily="50" charset="-127"/>
                  <a:cs typeface="Arial" pitchFamily="34" charset="0"/>
                </a:rPr>
                <a:t>14</a:t>
              </a:r>
              <a:r>
                <a:rPr kumimoji="0" lang="en-US" altLang="ko-KR" sz="800" b="1">
                  <a:solidFill>
                    <a:srgbClr val="000000"/>
                  </a:solidFill>
                  <a:latin typeface="Times New Roman" pitchFamily="18" charset="0"/>
                  <a:ea typeface="맑은 고딕" pitchFamily="50" charset="-127"/>
                  <a:cs typeface="Arial" pitchFamily="34" charset="0"/>
                </a:rPr>
                <a:t> months of age</a:t>
              </a:r>
              <a:endParaRPr kumimoji="0" lang="ko-KR" altLang="en-US" sz="800" b="1">
                <a:solidFill>
                  <a:srgbClr val="000000"/>
                </a:solidFill>
                <a:latin typeface="Times New Roman" pitchFamily="18" charset="0"/>
                <a:ea typeface="맑은 고딕" pitchFamily="50" charset="-127"/>
                <a:cs typeface="Arial" pitchFamily="34" charset="0"/>
              </a:endParaRPr>
            </a:p>
          </p:txBody>
        </p:sp>
        <p:sp>
          <p:nvSpPr>
            <p:cNvPr id="68629" name="TextBox 60"/>
            <p:cNvSpPr txBox="1">
              <a:spLocks noChangeArrowheads="1"/>
            </p:cNvSpPr>
            <p:nvPr/>
          </p:nvSpPr>
          <p:spPr bwMode="auto">
            <a:xfrm>
              <a:off x="6778625" y="5788365"/>
              <a:ext cx="1643063" cy="5182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altLang="ko-KR" sz="800" b="1">
                  <a:solidFill>
                    <a:srgbClr val="17375E"/>
                  </a:solidFill>
                  <a:latin typeface="Times New Roman" pitchFamily="18" charset="0"/>
                  <a:ea typeface="맑은 고딕" pitchFamily="50" charset="-127"/>
                  <a:cs typeface="Arial" pitchFamily="34" charset="0"/>
                </a:rPr>
                <a:t>Pathology</a:t>
              </a:r>
            </a:p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altLang="ko-KR" sz="800" b="1">
                  <a:solidFill>
                    <a:srgbClr val="17375E"/>
                  </a:solidFill>
                  <a:latin typeface="Times New Roman" pitchFamily="18" charset="0"/>
                  <a:ea typeface="맑은 고딕" pitchFamily="50" charset="-127"/>
                  <a:cs typeface="Arial" pitchFamily="34" charset="0"/>
                </a:rPr>
                <a:t>&amp; Molecular </a:t>
              </a:r>
            </a:p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altLang="ko-KR" sz="800" b="1">
                  <a:solidFill>
                    <a:srgbClr val="17375E"/>
                  </a:solidFill>
                  <a:latin typeface="Times New Roman" pitchFamily="18" charset="0"/>
                  <a:ea typeface="맑은 고딕" pitchFamily="50" charset="-127"/>
                  <a:cs typeface="Arial" pitchFamily="34" charset="0"/>
                </a:rPr>
                <a:t>study</a:t>
              </a:r>
              <a:endParaRPr kumimoji="0" lang="ko-KR" altLang="en-US" sz="800" b="1">
                <a:solidFill>
                  <a:srgbClr val="17375E"/>
                </a:solidFill>
                <a:latin typeface="Times New Roman" pitchFamily="18" charset="0"/>
                <a:ea typeface="맑은 고딕" pitchFamily="50" charset="-127"/>
                <a:cs typeface="Arial" pitchFamily="34" charset="0"/>
              </a:endParaRPr>
            </a:p>
          </p:txBody>
        </p:sp>
        <p:sp>
          <p:nvSpPr>
            <p:cNvPr id="68630" name="TextBox 22"/>
            <p:cNvSpPr txBox="1">
              <a:spLocks noChangeArrowheads="1"/>
            </p:cNvSpPr>
            <p:nvPr/>
          </p:nvSpPr>
          <p:spPr bwMode="auto">
            <a:xfrm>
              <a:off x="862013" y="4286265"/>
              <a:ext cx="1995487" cy="2418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fontAlgn="base" latinLnBrk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sz="800" b="1">
                  <a:solidFill>
                    <a:srgbClr val="E46C0A"/>
                  </a:solidFill>
                  <a:latin typeface="Times New Roman" pitchFamily="18" charset="0"/>
                  <a:cs typeface="Arial" pitchFamily="34" charset="0"/>
                </a:rPr>
                <a:t>Tail vein injection</a:t>
              </a:r>
              <a:endParaRPr lang="ko-KR" altLang="en-US" sz="800" b="1">
                <a:solidFill>
                  <a:srgbClr val="E46C0A"/>
                </a:solidFill>
                <a:latin typeface="Times New Roman" pitchFamily="18" charset="0"/>
                <a:cs typeface="Arial" pitchFamily="34" charset="0"/>
              </a:endParaRPr>
            </a:p>
          </p:txBody>
        </p:sp>
        <p:cxnSp>
          <p:nvCxnSpPr>
            <p:cNvPr id="51" name="직선 화살표 연결선 50"/>
            <p:cNvCxnSpPr/>
            <p:nvPr/>
          </p:nvCxnSpPr>
          <p:spPr bwMode="auto">
            <a:xfrm rot="5400000" flipH="1" flipV="1">
              <a:off x="4143556" y="5220886"/>
              <a:ext cx="324358" cy="1724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640" name="TextBox 57"/>
            <p:cNvSpPr txBox="1">
              <a:spLocks noChangeArrowheads="1"/>
            </p:cNvSpPr>
            <p:nvPr/>
          </p:nvSpPr>
          <p:spPr bwMode="auto">
            <a:xfrm>
              <a:off x="4000500" y="5858230"/>
              <a:ext cx="1000125" cy="3800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altLang="ko-KR" sz="800" b="1">
                  <a:solidFill>
                    <a:srgbClr val="17375E"/>
                  </a:solidFill>
                  <a:latin typeface="Times New Roman" pitchFamily="18" charset="0"/>
                  <a:ea typeface="맑은 고딕" pitchFamily="50" charset="-127"/>
                  <a:cs typeface="Arial" pitchFamily="34" charset="0"/>
                </a:rPr>
                <a:t>13</a:t>
              </a:r>
              <a:r>
                <a:rPr kumimoji="0" lang="en-US" altLang="ko-KR" sz="800" b="1" baseline="30000">
                  <a:solidFill>
                    <a:srgbClr val="17375E"/>
                  </a:solidFill>
                  <a:latin typeface="Times New Roman" pitchFamily="18" charset="0"/>
                  <a:ea typeface="맑은 고딕" pitchFamily="50" charset="-127"/>
                  <a:cs typeface="Arial" pitchFamily="34" charset="0"/>
                </a:rPr>
                <a:t>th</a:t>
              </a:r>
              <a:r>
                <a:rPr kumimoji="0" lang="en-US" altLang="ko-KR" sz="800" b="1">
                  <a:solidFill>
                    <a:srgbClr val="17375E"/>
                  </a:solidFill>
                  <a:latin typeface="Times New Roman" pitchFamily="18" charset="0"/>
                  <a:ea typeface="맑은 고딕" pitchFamily="50" charset="-127"/>
                  <a:cs typeface="Arial" pitchFamily="34" charset="0"/>
                </a:rPr>
                <a:t> vein</a:t>
              </a:r>
            </a:p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altLang="ko-KR" sz="800" b="1">
                  <a:solidFill>
                    <a:srgbClr val="17375E"/>
                  </a:solidFill>
                  <a:latin typeface="Times New Roman" pitchFamily="18" charset="0"/>
                  <a:ea typeface="맑은 고딕" pitchFamily="50" charset="-127"/>
                  <a:cs typeface="Arial" pitchFamily="34" charset="0"/>
                </a:rPr>
                <a:t> injection</a:t>
              </a:r>
              <a:endParaRPr kumimoji="0" lang="ko-KR" altLang="en-US" sz="800" b="1">
                <a:solidFill>
                  <a:srgbClr val="17375E"/>
                </a:solidFill>
                <a:latin typeface="Times New Roman" pitchFamily="18" charset="0"/>
                <a:ea typeface="맑은 고딕" pitchFamily="50" charset="-127"/>
                <a:cs typeface="Arial" pitchFamily="34" charset="0"/>
              </a:endParaRPr>
            </a:p>
          </p:txBody>
        </p:sp>
        <p:cxnSp>
          <p:nvCxnSpPr>
            <p:cNvPr id="53" name="직선 화살표 연결선 52"/>
            <p:cNvCxnSpPr/>
            <p:nvPr/>
          </p:nvCxnSpPr>
          <p:spPr bwMode="auto">
            <a:xfrm rot="5400000" flipH="1" flipV="1">
              <a:off x="2709170" y="5233363"/>
              <a:ext cx="324358" cy="1723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직선 화살표 연결선 54"/>
            <p:cNvCxnSpPr/>
            <p:nvPr/>
          </p:nvCxnSpPr>
          <p:spPr bwMode="auto">
            <a:xfrm rot="5400000" flipH="1" flipV="1">
              <a:off x="2411002" y="5233363"/>
              <a:ext cx="324358" cy="1724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644" name="TextBox 60"/>
            <p:cNvSpPr txBox="1">
              <a:spLocks noChangeArrowheads="1"/>
            </p:cNvSpPr>
            <p:nvPr/>
          </p:nvSpPr>
          <p:spPr bwMode="auto">
            <a:xfrm>
              <a:off x="3857625" y="5386641"/>
              <a:ext cx="1357313" cy="2418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altLang="ko-KR" sz="800" b="1">
                  <a:solidFill>
                    <a:srgbClr val="FF0000"/>
                  </a:solidFill>
                  <a:latin typeface="Times New Roman" pitchFamily="18" charset="0"/>
                  <a:ea typeface="맑은 고딕" pitchFamily="50" charset="-127"/>
                  <a:cs typeface="Arial" pitchFamily="34" charset="0"/>
                </a:rPr>
                <a:t>10</a:t>
              </a:r>
              <a:r>
                <a:rPr kumimoji="0" lang="en-US" altLang="ko-KR" sz="800" b="1">
                  <a:solidFill>
                    <a:srgbClr val="000000"/>
                  </a:solidFill>
                  <a:latin typeface="Times New Roman" pitchFamily="18" charset="0"/>
                  <a:ea typeface="맑은 고딕" pitchFamily="50" charset="-127"/>
                  <a:cs typeface="Arial" pitchFamily="34" charset="0"/>
                </a:rPr>
                <a:t> months of age</a:t>
              </a:r>
              <a:endParaRPr kumimoji="0" lang="ko-KR" altLang="en-US" sz="800" b="1">
                <a:solidFill>
                  <a:srgbClr val="000000"/>
                </a:solidFill>
                <a:latin typeface="Times New Roman" pitchFamily="18" charset="0"/>
                <a:ea typeface="맑은 고딕" pitchFamily="50" charset="-127"/>
                <a:cs typeface="Arial" pitchFamily="34" charset="0"/>
              </a:endParaRPr>
            </a:p>
          </p:txBody>
        </p:sp>
      </p:grpSp>
      <p:sp>
        <p:nvSpPr>
          <p:cNvPr id="56" name="TextBox 8"/>
          <p:cNvSpPr txBox="1">
            <a:spLocks noChangeArrowheads="1"/>
          </p:cNvSpPr>
          <p:nvPr/>
        </p:nvSpPr>
        <p:spPr bwMode="auto">
          <a:xfrm>
            <a:off x="4788024" y="2204864"/>
            <a:ext cx="464311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1400" b="1" dirty="0">
                <a:solidFill>
                  <a:srgbClr val="000000"/>
                </a:solidFill>
                <a:latin typeface="Calibri" pitchFamily="34" charset="0"/>
                <a:ea typeface="맑은 고딕" pitchFamily="50" charset="-127"/>
              </a:rPr>
              <a:t>Organ images at 5 or 12 days after IV ASC-</a:t>
            </a:r>
            <a:r>
              <a:rPr lang="en-US" altLang="ko-KR" sz="1400" b="1" dirty="0" err="1">
                <a:solidFill>
                  <a:srgbClr val="000000"/>
                </a:solidFill>
                <a:latin typeface="Calibri" pitchFamily="34" charset="0"/>
                <a:ea typeface="맑은 고딕" pitchFamily="50" charset="-127"/>
              </a:rPr>
              <a:t>Nano</a:t>
            </a:r>
            <a:r>
              <a:rPr lang="en-US" altLang="ko-KR" sz="1400" b="1" dirty="0">
                <a:solidFill>
                  <a:srgbClr val="000000"/>
                </a:solidFill>
                <a:latin typeface="Calibri" pitchFamily="34" charset="0"/>
                <a:ea typeface="맑은 고딕" pitchFamily="50" charset="-127"/>
              </a:rPr>
              <a:t> injection </a:t>
            </a:r>
          </a:p>
        </p:txBody>
      </p:sp>
      <p:sp>
        <p:nvSpPr>
          <p:cNvPr id="57" name="직사각형 71"/>
          <p:cNvSpPr>
            <a:spLocks noChangeArrowheads="1"/>
          </p:cNvSpPr>
          <p:nvPr/>
        </p:nvSpPr>
        <p:spPr bwMode="auto">
          <a:xfrm>
            <a:off x="4949825" y="2568402"/>
            <a:ext cx="42306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1000">
                <a:solidFill>
                  <a:srgbClr val="000000"/>
                </a:solidFill>
                <a:latin typeface="Calibri" pitchFamily="34" charset="0"/>
                <a:ea typeface="맑은 고딕" pitchFamily="50" charset="-127"/>
              </a:rPr>
              <a:t>Labeled hASCs with </a:t>
            </a:r>
            <a:r>
              <a:rPr lang="en-US" altLang="ko-KR" sz="1000" b="1">
                <a:solidFill>
                  <a:srgbClr val="FF0000"/>
                </a:solidFill>
                <a:latin typeface="Calibri" pitchFamily="34" charset="0"/>
                <a:ea typeface="맑은 고딕" pitchFamily="50" charset="-127"/>
              </a:rPr>
              <a:t>NEO-LIVE</a:t>
            </a:r>
            <a:r>
              <a:rPr lang="en-US" altLang="ko-KR" sz="1000" b="1" baseline="30000">
                <a:solidFill>
                  <a:srgbClr val="FF0000"/>
                </a:solidFill>
                <a:latin typeface="Calibri" pitchFamily="34" charset="0"/>
                <a:ea typeface="맑은 고딕" pitchFamily="50" charset="-127"/>
              </a:rPr>
              <a:t>TM</a:t>
            </a:r>
            <a:r>
              <a:rPr lang="en-US" altLang="ko-KR" sz="1000" b="1">
                <a:solidFill>
                  <a:srgbClr val="FF0000"/>
                </a:solidFill>
                <a:latin typeface="Calibri" pitchFamily="34" charset="0"/>
                <a:ea typeface="맑은 고딕" pitchFamily="50" charset="-127"/>
              </a:rPr>
              <a:t>-Magnoxide 675 </a:t>
            </a:r>
            <a:r>
              <a:rPr lang="en-US" altLang="ko-KR" sz="1000">
                <a:solidFill>
                  <a:srgbClr val="000000"/>
                </a:solidFill>
                <a:latin typeface="Calibri" pitchFamily="34" charset="0"/>
                <a:ea typeface="맑은 고딕" pitchFamily="50" charset="-127"/>
              </a:rPr>
              <a:t>were visualized using maestro.</a:t>
            </a:r>
            <a:endParaRPr lang="ko-KR" altLang="en-US" sz="1000">
              <a:solidFill>
                <a:srgbClr val="000000"/>
              </a:solidFill>
              <a:latin typeface="Calibri" pitchFamily="34" charset="0"/>
              <a:ea typeface="맑은 고딕" pitchFamily="50" charset="-127"/>
            </a:endParaRPr>
          </a:p>
        </p:txBody>
      </p:sp>
      <p:grpSp>
        <p:nvGrpSpPr>
          <p:cNvPr id="58" name="그룹 3"/>
          <p:cNvGrpSpPr>
            <a:grpSpLocks/>
          </p:cNvGrpSpPr>
          <p:nvPr/>
        </p:nvGrpSpPr>
        <p:grpSpPr bwMode="auto">
          <a:xfrm>
            <a:off x="4899471" y="3142208"/>
            <a:ext cx="4137025" cy="2159000"/>
            <a:chOff x="9079397" y="827420"/>
            <a:chExt cx="6365811" cy="3234183"/>
          </a:xfrm>
        </p:grpSpPr>
        <p:sp>
          <p:nvSpPr>
            <p:cNvPr id="59" name="직사각형 64"/>
            <p:cNvSpPr>
              <a:spLocks noChangeArrowheads="1"/>
            </p:cNvSpPr>
            <p:nvPr/>
          </p:nvSpPr>
          <p:spPr bwMode="auto">
            <a:xfrm>
              <a:off x="9501786" y="878125"/>
              <a:ext cx="5943422" cy="599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sz="1000" b="1">
                  <a:solidFill>
                    <a:srgbClr val="000000"/>
                  </a:solidFill>
                </a:rPr>
                <a:t>WT-Sham     WT-hASC      Tg-Nano      Tg-hASC-1</a:t>
              </a:r>
              <a:r>
                <a:rPr lang="en-US" altLang="ko-KR" sz="1000" b="1">
                  <a:solidFill>
                    <a:srgbClr val="FF0000"/>
                  </a:solidFill>
                </a:rPr>
                <a:t>(5days)</a:t>
              </a:r>
              <a:r>
                <a:rPr lang="en-US" altLang="ko-KR" sz="1000" b="1">
                  <a:solidFill>
                    <a:srgbClr val="000000"/>
                  </a:solidFill>
                </a:rPr>
                <a:t>   Tg-hASC-2 </a:t>
              </a:r>
              <a:r>
                <a:rPr lang="en-US" altLang="ko-KR" sz="1000" b="1">
                  <a:solidFill>
                    <a:srgbClr val="0070C0"/>
                  </a:solidFill>
                </a:rPr>
                <a:t>(7days)</a:t>
              </a:r>
              <a:endParaRPr lang="ko-KR" altLang="en-US" sz="1000" b="1">
                <a:solidFill>
                  <a:srgbClr val="0070C0"/>
                </a:solidFill>
              </a:endParaRPr>
            </a:p>
          </p:txBody>
        </p:sp>
        <p:grpSp>
          <p:nvGrpSpPr>
            <p:cNvPr id="60" name="그룹 65"/>
            <p:cNvGrpSpPr>
              <a:grpSpLocks/>
            </p:cNvGrpSpPr>
            <p:nvPr/>
          </p:nvGrpSpPr>
          <p:grpSpPr bwMode="auto">
            <a:xfrm>
              <a:off x="9295852" y="1170136"/>
              <a:ext cx="4277148" cy="2474888"/>
              <a:chOff x="189745" y="1108978"/>
              <a:chExt cx="4277148" cy="2474888"/>
            </a:xfrm>
          </p:grpSpPr>
          <p:pic>
            <p:nvPicPr>
              <p:cNvPr id="65" name="그림 67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9745" y="1109108"/>
                <a:ext cx="3312369" cy="24747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6" name="그림 68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87"/>
              <a:stretch>
                <a:fillRect/>
              </a:stretch>
            </p:blipFill>
            <p:spPr bwMode="auto">
              <a:xfrm>
                <a:off x="1331640" y="1108978"/>
                <a:ext cx="3135253" cy="2473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61" name="TextBox 6"/>
            <p:cNvSpPr txBox="1">
              <a:spLocks noChangeArrowheads="1"/>
            </p:cNvSpPr>
            <p:nvPr/>
          </p:nvSpPr>
          <p:spPr bwMode="auto">
            <a:xfrm>
              <a:off x="9079397" y="827420"/>
              <a:ext cx="427144" cy="3688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altLang="ko-KR" sz="1000">
                  <a:solidFill>
                    <a:srgbClr val="000000"/>
                  </a:solidFill>
                  <a:latin typeface="Times New Roman" pitchFamily="18" charset="0"/>
                  <a:ea typeface="맑은 고딕" pitchFamily="50" charset="-127"/>
                  <a:cs typeface="Times New Roman" pitchFamily="18" charset="0"/>
                </a:rPr>
                <a:t>A</a:t>
              </a:r>
              <a:endParaRPr kumimoji="0" lang="ko-KR" altLang="en-US" sz="1000">
                <a:solidFill>
                  <a:srgbClr val="000000"/>
                </a:solidFill>
                <a:latin typeface="Times New Roman" pitchFamily="18" charset="0"/>
                <a:ea typeface="맑은 고딕" pitchFamily="50" charset="-127"/>
                <a:cs typeface="Times New Roman" pitchFamily="18" charset="0"/>
              </a:endParaRPr>
            </a:p>
          </p:txBody>
        </p:sp>
        <p:pic>
          <p:nvPicPr>
            <p:cNvPr id="62" name="그림 7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532"/>
            <a:stretch>
              <a:fillRect/>
            </a:stretch>
          </p:blipFill>
          <p:spPr bwMode="auto">
            <a:xfrm>
              <a:off x="12470896" y="1171824"/>
              <a:ext cx="1174112" cy="2473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3" name="그림 7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088"/>
            <a:stretch>
              <a:fillRect/>
            </a:stretch>
          </p:blipFill>
          <p:spPr bwMode="auto">
            <a:xfrm>
              <a:off x="13641449" y="1171824"/>
              <a:ext cx="1155687" cy="2473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4" name="Picture 2" descr="그림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228" t="94934" r="33583"/>
            <a:stretch>
              <a:fillRect/>
            </a:stretch>
          </p:blipFill>
          <p:spPr bwMode="auto">
            <a:xfrm flipV="1">
              <a:off x="12749866" y="3789040"/>
              <a:ext cx="2088232" cy="27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67" name="직선 화살표 연결선 66"/>
          <p:cNvCxnSpPr/>
          <p:nvPr/>
        </p:nvCxnSpPr>
        <p:spPr bwMode="auto">
          <a:xfrm rot="5400000" flipH="1" flipV="1">
            <a:off x="1659126" y="5075303"/>
            <a:ext cx="220619" cy="1037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화살표 연결선 67"/>
          <p:cNvCxnSpPr/>
          <p:nvPr/>
        </p:nvCxnSpPr>
        <p:spPr bwMode="auto">
          <a:xfrm rot="5400000" flipH="1" flipV="1">
            <a:off x="1479732" y="5075303"/>
            <a:ext cx="220619" cy="1037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화살표 연결선 68"/>
          <p:cNvCxnSpPr/>
          <p:nvPr/>
        </p:nvCxnSpPr>
        <p:spPr bwMode="auto">
          <a:xfrm rot="5400000" flipH="1" flipV="1">
            <a:off x="2012899" y="5063373"/>
            <a:ext cx="220619" cy="1037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직선 화살표 연결선 69"/>
          <p:cNvCxnSpPr/>
          <p:nvPr/>
        </p:nvCxnSpPr>
        <p:spPr bwMode="auto">
          <a:xfrm rot="5400000" flipH="1" flipV="1">
            <a:off x="1833505" y="5063373"/>
            <a:ext cx="220619" cy="1037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화살표 연결선 71"/>
          <p:cNvCxnSpPr/>
          <p:nvPr/>
        </p:nvCxnSpPr>
        <p:spPr bwMode="auto">
          <a:xfrm rot="5400000" flipH="1" flipV="1">
            <a:off x="2321536" y="5075258"/>
            <a:ext cx="220619" cy="1037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8"/>
          <p:cNvSpPr txBox="1">
            <a:spLocks noChangeArrowheads="1"/>
          </p:cNvSpPr>
          <p:nvPr/>
        </p:nvSpPr>
        <p:spPr bwMode="auto">
          <a:xfrm>
            <a:off x="62697" y="980728"/>
            <a:ext cx="544540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2400" b="1" dirty="0">
                <a:solidFill>
                  <a:srgbClr val="000000"/>
                </a:solidFill>
                <a:latin typeface="Calibri" pitchFamily="34" charset="0"/>
                <a:ea typeface="맑은 고딕" pitchFamily="50" charset="-127"/>
              </a:rPr>
              <a:t>To investigate </a:t>
            </a:r>
            <a:r>
              <a:rPr lang="en-US" altLang="ko-KR" sz="2400" b="1" dirty="0">
                <a:solidFill>
                  <a:srgbClr val="FF0000"/>
                </a:solidFill>
                <a:latin typeface="Calibri" pitchFamily="34" charset="0"/>
                <a:ea typeface="맑은 고딕" pitchFamily="50" charset="-127"/>
              </a:rPr>
              <a:t>therapeutic effect </a:t>
            </a:r>
            <a:r>
              <a:rPr lang="en-US" altLang="ko-KR" sz="2400" b="1" dirty="0">
                <a:solidFill>
                  <a:srgbClr val="000000"/>
                </a:solidFill>
                <a:latin typeface="Calibri" pitchFamily="34" charset="0"/>
                <a:ea typeface="맑은 고딕" pitchFamily="50" charset="-127"/>
              </a:rPr>
              <a:t>of ASC</a:t>
            </a:r>
          </a:p>
        </p:txBody>
      </p:sp>
      <p:sp>
        <p:nvSpPr>
          <p:cNvPr id="73" name="TextBox 8"/>
          <p:cNvSpPr txBox="1">
            <a:spLocks noChangeArrowheads="1"/>
          </p:cNvSpPr>
          <p:nvPr/>
        </p:nvSpPr>
        <p:spPr bwMode="auto">
          <a:xfrm>
            <a:off x="-36512" y="3707702"/>
            <a:ext cx="544540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2400" b="1" dirty="0">
                <a:solidFill>
                  <a:srgbClr val="000000"/>
                </a:solidFill>
                <a:latin typeface="Calibri" pitchFamily="34" charset="0"/>
                <a:ea typeface="맑은 고딕" pitchFamily="50" charset="-127"/>
              </a:rPr>
              <a:t>To investigate </a:t>
            </a:r>
            <a:r>
              <a:rPr lang="en-US" altLang="ko-KR" sz="2400" b="1" dirty="0">
                <a:solidFill>
                  <a:srgbClr val="FF0000"/>
                </a:solidFill>
                <a:latin typeface="Calibri" pitchFamily="34" charset="0"/>
                <a:ea typeface="맑은 고딕" pitchFamily="50" charset="-127"/>
              </a:rPr>
              <a:t>preventive effect </a:t>
            </a:r>
            <a:r>
              <a:rPr lang="en-US" altLang="ko-KR" sz="2400" b="1" dirty="0">
                <a:solidFill>
                  <a:srgbClr val="000000"/>
                </a:solidFill>
                <a:latin typeface="Calibri" pitchFamily="34" charset="0"/>
                <a:ea typeface="맑은 고딕" pitchFamily="50" charset="-127"/>
              </a:rPr>
              <a:t>of ASC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8316416" y="161332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</a:rPr>
              <a:t>NRI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087901" y="6300028"/>
            <a:ext cx="18085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err="1">
                <a:solidFill>
                  <a:schemeClr val="accent2"/>
                </a:solidFill>
              </a:rPr>
              <a:t>Plos</a:t>
            </a:r>
            <a:r>
              <a:rPr lang="en-US" altLang="ko-KR" b="1" dirty="0">
                <a:solidFill>
                  <a:schemeClr val="accent2"/>
                </a:solidFill>
              </a:rPr>
              <a:t> one, 2012</a:t>
            </a:r>
            <a:endParaRPr lang="ko-KR" altLang="en-US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56148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435816" y="1916832"/>
            <a:ext cx="8330229" cy="2418210"/>
            <a:chOff x="-285200" y="-1531625"/>
            <a:chExt cx="8136903" cy="2418210"/>
          </a:xfrm>
        </p:grpSpPr>
        <p:sp>
          <p:nvSpPr>
            <p:cNvPr id="3" name="모서리가 둥근 직사각형 2"/>
            <p:cNvSpPr/>
            <p:nvPr/>
          </p:nvSpPr>
          <p:spPr>
            <a:xfrm>
              <a:off x="-148705" y="-1531625"/>
              <a:ext cx="7863911" cy="2418210"/>
            </a:xfrm>
            <a:prstGeom prst="roundRect">
              <a:avLst/>
            </a:prstGeom>
            <a:solidFill>
              <a:schemeClr val="bg1">
                <a:lumMod val="95000"/>
                <a:alpha val="50000"/>
              </a:schemeClr>
            </a:solidFill>
            <a:ln w="28575">
              <a:solidFill>
                <a:srgbClr val="00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</a:pPr>
              <a:endParaRPr lang="ko-KR" altLang="en-US" sz="1800" b="0">
                <a:solidFill>
                  <a:prstClr val="white"/>
                </a:solidFill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-285200" y="-1138128"/>
              <a:ext cx="8136903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</a:pPr>
              <a:r>
                <a:rPr lang="ko-KR" altLang="en-US" sz="5000" b="0" dirty="0">
                  <a:solidFill>
                    <a:srgbClr val="0000FF"/>
                  </a:solidFill>
                  <a:latin typeface="HY헤드라인M" pitchFamily="18" charset="-127"/>
                  <a:ea typeface="HY헤드라인M" pitchFamily="18" charset="-127"/>
                </a:rPr>
                <a:t>치매예방 </a:t>
              </a:r>
              <a:endParaRPr lang="en-US" altLang="ko-KR" sz="5000" b="0" dirty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>
                <a:lnSpc>
                  <a:spcPct val="100000"/>
                </a:lnSpc>
                <a:spcBef>
                  <a:spcPct val="0"/>
                </a:spcBef>
              </a:pPr>
              <a:r>
                <a:rPr lang="en-US" altLang="ko-KR" sz="5000" b="0" dirty="0">
                  <a:solidFill>
                    <a:srgbClr val="0000FF"/>
                  </a:solidFill>
                  <a:latin typeface="HY헤드라인M" pitchFamily="18" charset="-127"/>
                  <a:ea typeface="HY헤드라인M" pitchFamily="18" charset="-127"/>
                </a:rPr>
                <a:t>7</a:t>
              </a:r>
              <a:r>
                <a:rPr lang="ko-KR" altLang="en-US" sz="5000" b="0" dirty="0">
                  <a:solidFill>
                    <a:srgbClr val="0000FF"/>
                  </a:solidFill>
                  <a:latin typeface="HY헤드라인M" pitchFamily="18" charset="-127"/>
                  <a:ea typeface="HY헤드라인M" pitchFamily="18" charset="-127"/>
                </a:rPr>
                <a:t>가지 비책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513325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AutoShape 26"/>
          <p:cNvSpPr>
            <a:spLocks noChangeArrowheads="1"/>
          </p:cNvSpPr>
          <p:nvPr/>
        </p:nvSpPr>
        <p:spPr bwMode="auto">
          <a:xfrm>
            <a:off x="226907" y="290778"/>
            <a:ext cx="8753351" cy="1389078"/>
          </a:xfrm>
          <a:prstGeom prst="roundRect">
            <a:avLst>
              <a:gd name="adj" fmla="val 16667"/>
            </a:avLst>
          </a:prstGeom>
          <a:solidFill>
            <a:srgbClr val="EAEAEA"/>
          </a:solidFill>
          <a:ln w="28575" algn="ctr">
            <a:noFill/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lnSpc>
                <a:spcPct val="80000"/>
              </a:lnSpc>
            </a:pPr>
            <a:endParaRPr lang="ko-KR" altLang="en-US" sz="1400">
              <a:solidFill>
                <a:srgbClr val="000000"/>
              </a:solidFill>
              <a:latin typeface="굴림" charset="-127"/>
            </a:endParaRPr>
          </a:p>
        </p:txBody>
      </p:sp>
      <p:sp>
        <p:nvSpPr>
          <p:cNvPr id="56" name="Text Box 43"/>
          <p:cNvSpPr txBox="1">
            <a:spLocks noChangeArrowheads="1"/>
          </p:cNvSpPr>
          <p:nvPr/>
        </p:nvSpPr>
        <p:spPr bwMode="auto">
          <a:xfrm>
            <a:off x="259503" y="520422"/>
            <a:ext cx="8640589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14350" indent="-514350">
              <a:lnSpc>
                <a:spcPct val="110000"/>
              </a:lnSpc>
              <a:buAutoNum type="arabicPeriod"/>
            </a:pPr>
            <a:r>
              <a:rPr lang="ko-KR" altLang="en-US" sz="3000" dirty="0">
                <a:solidFill>
                  <a:srgbClr val="000099"/>
                </a:solidFill>
                <a:latin typeface="HY강B" pitchFamily="18" charset="-127"/>
                <a:ea typeface="HY강B" pitchFamily="18" charset="-127"/>
              </a:rPr>
              <a:t>배워라</a:t>
            </a:r>
            <a:r>
              <a:rPr lang="en-US" altLang="ko-KR" sz="3000" dirty="0">
                <a:solidFill>
                  <a:srgbClr val="000099"/>
                </a:solidFill>
                <a:latin typeface="HY강B" pitchFamily="18" charset="-127"/>
                <a:ea typeface="HY강B" pitchFamily="18" charset="-127"/>
              </a:rPr>
              <a:t>: </a:t>
            </a:r>
            <a:r>
              <a:rPr lang="ko-KR" altLang="en-US" sz="3000" dirty="0">
                <a:solidFill>
                  <a:srgbClr val="000099"/>
                </a:solidFill>
                <a:latin typeface="HY강B" pitchFamily="18" charset="-127"/>
                <a:ea typeface="HY강B" pitchFamily="18" charset="-127"/>
              </a:rPr>
              <a:t>뇌세포는 신선한 자극을 멈추면 </a:t>
            </a:r>
            <a:r>
              <a:rPr lang="ko-KR" altLang="en-US" sz="3000" dirty="0" err="1">
                <a:solidFill>
                  <a:srgbClr val="000099"/>
                </a:solidFill>
                <a:latin typeface="HY강B" pitchFamily="18" charset="-127"/>
                <a:ea typeface="HY강B" pitchFamily="18" charset="-127"/>
              </a:rPr>
              <a:t>죽는다뇌의</a:t>
            </a:r>
            <a:r>
              <a:rPr lang="ko-KR" altLang="en-US" sz="3000" dirty="0">
                <a:solidFill>
                  <a:srgbClr val="000099"/>
                </a:solidFill>
                <a:latin typeface="HY강B" pitchFamily="18" charset="-127"/>
                <a:ea typeface="HY강B" pitchFamily="18" charset="-127"/>
              </a:rPr>
              <a:t> 호기심을 채우고 </a:t>
            </a:r>
            <a:r>
              <a:rPr lang="ko-KR" altLang="en-US" sz="3000" u="sng" dirty="0">
                <a:solidFill>
                  <a:srgbClr val="FF0000"/>
                </a:solidFill>
                <a:latin typeface="HY강B" pitchFamily="18" charset="-127"/>
                <a:ea typeface="HY강B" pitchFamily="18" charset="-127"/>
              </a:rPr>
              <a:t>뇌도 운동</a:t>
            </a:r>
            <a:r>
              <a:rPr lang="ko-KR" altLang="en-US" sz="3000" dirty="0">
                <a:solidFill>
                  <a:srgbClr val="000099"/>
                </a:solidFill>
                <a:latin typeface="HY강B" pitchFamily="18" charset="-127"/>
                <a:ea typeface="HY강B" pitchFamily="18" charset="-127"/>
              </a:rPr>
              <a:t>시켜라</a:t>
            </a:r>
          </a:p>
        </p:txBody>
      </p:sp>
      <p:sp>
        <p:nvSpPr>
          <p:cNvPr id="17" name="모서리가 둥근 직사각형 16"/>
          <p:cNvSpPr/>
          <p:nvPr/>
        </p:nvSpPr>
        <p:spPr>
          <a:xfrm>
            <a:off x="274476" y="1910413"/>
            <a:ext cx="8705782" cy="2556284"/>
          </a:xfrm>
          <a:prstGeom prst="roundRect">
            <a:avLst/>
          </a:prstGeom>
          <a:solidFill>
            <a:schemeClr val="bg1">
              <a:lumMod val="95000"/>
              <a:alpha val="50000"/>
            </a:schemeClr>
          </a:solidFill>
          <a:ln w="28575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0000"/>
              </a:lnSpc>
              <a:spcBef>
                <a:spcPct val="0"/>
              </a:spcBef>
            </a:pPr>
            <a:endParaRPr lang="ko-KR" altLang="en-US" sz="1800" b="0">
              <a:solidFill>
                <a:prstClr val="white"/>
              </a:solidFill>
            </a:endParaRPr>
          </a:p>
        </p:txBody>
      </p:sp>
      <p:sp>
        <p:nvSpPr>
          <p:cNvPr id="19" name="텍스트 개체 틀 11"/>
          <p:cNvSpPr txBox="1">
            <a:spLocks/>
          </p:cNvSpPr>
          <p:nvPr/>
        </p:nvSpPr>
        <p:spPr>
          <a:xfrm>
            <a:off x="467544" y="2201421"/>
            <a:ext cx="8781145" cy="3167063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algn="ctr" rtl="0" fontAlgn="base" latinLnBrk="1">
              <a:lnSpc>
                <a:spcPct val="140000"/>
              </a:lnSpc>
              <a:spcBef>
                <a:spcPct val="50000"/>
              </a:spcBef>
              <a:spcAft>
                <a:spcPct val="0"/>
              </a:spcAft>
              <a:defRPr kumimoji="1" sz="2000" b="1" kern="1200">
                <a:solidFill>
                  <a:schemeClr val="bg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lnSpc>
                <a:spcPct val="140000"/>
              </a:lnSpc>
              <a:spcBef>
                <a:spcPct val="50000"/>
              </a:spcBef>
              <a:spcAft>
                <a:spcPct val="0"/>
              </a:spcAft>
              <a:defRPr kumimoji="1" sz="2000" b="1" kern="1200">
                <a:solidFill>
                  <a:schemeClr val="bg1"/>
                </a:solidFill>
                <a:latin typeface="Arial" charset="0"/>
                <a:ea typeface="굴림" charset="-127"/>
                <a:cs typeface="+mn-cs"/>
              </a:defRPr>
            </a:lvl2pPr>
            <a:lvl3pPr marL="914400" algn="ctr" rtl="0" fontAlgn="base" latinLnBrk="1">
              <a:lnSpc>
                <a:spcPct val="140000"/>
              </a:lnSpc>
              <a:spcBef>
                <a:spcPct val="50000"/>
              </a:spcBef>
              <a:spcAft>
                <a:spcPct val="0"/>
              </a:spcAft>
              <a:defRPr kumimoji="1" sz="2000" b="1" kern="1200">
                <a:solidFill>
                  <a:schemeClr val="bg1"/>
                </a:solidFill>
                <a:latin typeface="Arial" charset="0"/>
                <a:ea typeface="굴림" charset="-127"/>
                <a:cs typeface="+mn-cs"/>
              </a:defRPr>
            </a:lvl3pPr>
            <a:lvl4pPr marL="1371600" algn="ctr" rtl="0" fontAlgn="base" latinLnBrk="1">
              <a:lnSpc>
                <a:spcPct val="140000"/>
              </a:lnSpc>
              <a:spcBef>
                <a:spcPct val="50000"/>
              </a:spcBef>
              <a:spcAft>
                <a:spcPct val="0"/>
              </a:spcAft>
              <a:defRPr kumimoji="1" sz="2000" b="1" kern="1200">
                <a:solidFill>
                  <a:schemeClr val="bg1"/>
                </a:solidFill>
                <a:latin typeface="Arial" charset="0"/>
                <a:ea typeface="굴림" charset="-127"/>
                <a:cs typeface="+mn-cs"/>
              </a:defRPr>
            </a:lvl4pPr>
            <a:lvl5pPr marL="1828800" algn="ctr" rtl="0" fontAlgn="base" latinLnBrk="1">
              <a:lnSpc>
                <a:spcPct val="140000"/>
              </a:lnSpc>
              <a:spcBef>
                <a:spcPct val="50000"/>
              </a:spcBef>
              <a:spcAft>
                <a:spcPct val="0"/>
              </a:spcAft>
              <a:defRPr kumimoji="1" sz="2000" b="1" kern="1200">
                <a:solidFill>
                  <a:schemeClr val="bg1"/>
                </a:solidFill>
                <a:latin typeface="Arial" charset="0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sz="2000" b="1" kern="1200">
                <a:solidFill>
                  <a:schemeClr val="bg1"/>
                </a:solidFill>
                <a:latin typeface="Arial" charset="0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sz="2000" b="1" kern="1200">
                <a:solidFill>
                  <a:schemeClr val="bg1"/>
                </a:solidFill>
                <a:latin typeface="Arial" charset="0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sz="2000" b="1" kern="1200">
                <a:solidFill>
                  <a:schemeClr val="bg1"/>
                </a:solidFill>
                <a:latin typeface="Arial" charset="0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sz="2000" b="1" kern="1200">
                <a:solidFill>
                  <a:schemeClr val="bg1"/>
                </a:solidFill>
                <a:latin typeface="Arial" charset="0"/>
                <a:ea typeface="굴림" charset="-127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ko-KR" altLang="en-US" sz="33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책 읽고</a:t>
            </a:r>
            <a:r>
              <a:rPr lang="en-US" altLang="ko-KR" sz="30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</a:t>
            </a:r>
            <a:r>
              <a:rPr lang="ko-KR" altLang="en-US" sz="3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30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30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완전한 사람</a:t>
            </a:r>
            <a:r>
              <a:rPr lang="en-US" altLang="ko-KR" sz="30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), </a:t>
            </a:r>
            <a:r>
              <a:rPr lang="ko-KR" altLang="en-US" sz="30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노래하고 감상하고</a:t>
            </a:r>
            <a:r>
              <a:rPr lang="ko-KR" altLang="en-US" sz="30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30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30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음악</a:t>
            </a:r>
            <a:r>
              <a:rPr lang="en-US" altLang="ko-KR" sz="30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  <a:p>
            <a:pPr algn="l">
              <a:lnSpc>
                <a:spcPct val="100000"/>
              </a:lnSpc>
            </a:pPr>
            <a:r>
              <a:rPr lang="ko-KR" altLang="en-US" sz="33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쓰고</a:t>
            </a:r>
            <a:r>
              <a:rPr lang="en-US" altLang="ko-KR" sz="30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</a:t>
            </a:r>
            <a:r>
              <a:rPr lang="ko-KR" altLang="en-US" sz="3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30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30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정확한 사람</a:t>
            </a:r>
            <a:r>
              <a:rPr lang="en-US" altLang="ko-KR" sz="30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 </a:t>
            </a:r>
            <a:r>
              <a:rPr lang="ko-KR" altLang="en-US" sz="3000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그림그리고</a:t>
            </a:r>
            <a:r>
              <a:rPr lang="en-US" altLang="ko-KR" sz="30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30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감상하고</a:t>
            </a:r>
            <a:r>
              <a:rPr lang="en-US" altLang="ko-KR" sz="30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30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미술</a:t>
            </a:r>
            <a:r>
              <a:rPr lang="en-US" altLang="ko-KR" sz="30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  <a:p>
            <a:pPr algn="l">
              <a:lnSpc>
                <a:spcPct val="100000"/>
              </a:lnSpc>
            </a:pPr>
            <a:r>
              <a:rPr lang="ko-KR" altLang="en-US" sz="33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말하라</a:t>
            </a:r>
            <a:r>
              <a:rPr lang="ko-KR" altLang="en-US" sz="3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30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30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유연한 사람</a:t>
            </a:r>
            <a:r>
              <a:rPr lang="en-US" altLang="ko-KR" sz="30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</p:txBody>
      </p:sp>
      <p:pic>
        <p:nvPicPr>
          <p:cNvPr id="7" name="Picture 3" descr="C:\Documents and Settings\LAB619MAIN\바탕 화면\Prof. Suh Documents\Yoo-Hun Suh\Scanned_Figures\신경해부학\461.jpg"/>
          <p:cNvPicPr>
            <a:picLocks noChangeAspect="1" noChangeArrowheads="1"/>
          </p:cNvPicPr>
          <p:nvPr/>
        </p:nvPicPr>
        <p:blipFill rotWithShape="1">
          <a:blip r:embed="rId2" cstate="print">
            <a:lum bright="-30000" contrast="40000"/>
          </a:blip>
          <a:srcRect l="10695" t="6322" r="19895" b="17520"/>
          <a:stretch/>
        </p:blipFill>
        <p:spPr bwMode="auto">
          <a:xfrm>
            <a:off x="73118" y="4804687"/>
            <a:ext cx="2122982" cy="1709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텍스트 개체 틀 12"/>
          <p:cNvSpPr txBox="1">
            <a:spLocks/>
          </p:cNvSpPr>
          <p:nvPr/>
        </p:nvSpPr>
        <p:spPr>
          <a:xfrm>
            <a:off x="2196100" y="4647025"/>
            <a:ext cx="7777162" cy="2024931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algn="ctr" rtl="0" fontAlgn="base" latinLnBrk="1">
              <a:lnSpc>
                <a:spcPct val="140000"/>
              </a:lnSpc>
              <a:spcBef>
                <a:spcPct val="50000"/>
              </a:spcBef>
              <a:spcAft>
                <a:spcPct val="0"/>
              </a:spcAft>
              <a:defRPr kumimoji="1" sz="2000" b="1" kern="1200">
                <a:solidFill>
                  <a:schemeClr val="bg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lnSpc>
                <a:spcPct val="140000"/>
              </a:lnSpc>
              <a:spcBef>
                <a:spcPct val="50000"/>
              </a:spcBef>
              <a:spcAft>
                <a:spcPct val="0"/>
              </a:spcAft>
              <a:defRPr kumimoji="1" sz="2000" b="1" kern="1200">
                <a:solidFill>
                  <a:schemeClr val="bg1"/>
                </a:solidFill>
                <a:latin typeface="Arial" charset="0"/>
                <a:ea typeface="굴림" charset="-127"/>
                <a:cs typeface="+mn-cs"/>
              </a:defRPr>
            </a:lvl2pPr>
            <a:lvl3pPr marL="914400" algn="ctr" rtl="0" fontAlgn="base" latinLnBrk="1">
              <a:lnSpc>
                <a:spcPct val="140000"/>
              </a:lnSpc>
              <a:spcBef>
                <a:spcPct val="50000"/>
              </a:spcBef>
              <a:spcAft>
                <a:spcPct val="0"/>
              </a:spcAft>
              <a:defRPr kumimoji="1" sz="2000" b="1" kern="1200">
                <a:solidFill>
                  <a:schemeClr val="bg1"/>
                </a:solidFill>
                <a:latin typeface="Arial" charset="0"/>
                <a:ea typeface="굴림" charset="-127"/>
                <a:cs typeface="+mn-cs"/>
              </a:defRPr>
            </a:lvl3pPr>
            <a:lvl4pPr marL="1371600" algn="ctr" rtl="0" fontAlgn="base" latinLnBrk="1">
              <a:lnSpc>
                <a:spcPct val="140000"/>
              </a:lnSpc>
              <a:spcBef>
                <a:spcPct val="50000"/>
              </a:spcBef>
              <a:spcAft>
                <a:spcPct val="0"/>
              </a:spcAft>
              <a:defRPr kumimoji="1" sz="2000" b="1" kern="1200">
                <a:solidFill>
                  <a:schemeClr val="bg1"/>
                </a:solidFill>
                <a:latin typeface="Arial" charset="0"/>
                <a:ea typeface="굴림" charset="-127"/>
                <a:cs typeface="+mn-cs"/>
              </a:defRPr>
            </a:lvl4pPr>
            <a:lvl5pPr marL="1828800" algn="ctr" rtl="0" fontAlgn="base" latinLnBrk="1">
              <a:lnSpc>
                <a:spcPct val="140000"/>
              </a:lnSpc>
              <a:spcBef>
                <a:spcPct val="50000"/>
              </a:spcBef>
              <a:spcAft>
                <a:spcPct val="0"/>
              </a:spcAft>
              <a:defRPr kumimoji="1" sz="2000" b="1" kern="1200">
                <a:solidFill>
                  <a:schemeClr val="bg1"/>
                </a:solidFill>
                <a:latin typeface="Arial" charset="0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sz="2000" b="1" kern="1200">
                <a:solidFill>
                  <a:schemeClr val="bg1"/>
                </a:solidFill>
                <a:latin typeface="Arial" charset="0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sz="2000" b="1" kern="1200">
                <a:solidFill>
                  <a:schemeClr val="bg1"/>
                </a:solidFill>
                <a:latin typeface="Arial" charset="0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sz="2000" b="1" kern="1200">
                <a:solidFill>
                  <a:schemeClr val="bg1"/>
                </a:solidFill>
                <a:latin typeface="Arial" charset="0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sz="2000" b="1" kern="1200">
                <a:solidFill>
                  <a:schemeClr val="bg1"/>
                </a:solidFill>
                <a:latin typeface="Arial" charset="0"/>
                <a:ea typeface="굴림" charset="-127"/>
                <a:cs typeface="+mn-cs"/>
              </a:defRPr>
            </a:lvl9pPr>
          </a:lstStyle>
          <a:p>
            <a:pPr algn="l"/>
            <a:r>
              <a:rPr lang="ko-KR" altLang="en-US" dirty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수동적</a:t>
            </a:r>
            <a:r>
              <a:rPr lang="ko-KR" altLang="en-US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여가활동</a:t>
            </a:r>
            <a:r>
              <a:rPr lang="en-US" altLang="ko-KR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(TV </a:t>
            </a:r>
            <a:r>
              <a:rPr lang="ko-KR" altLang="en-US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시청 등</a:t>
            </a:r>
            <a:r>
              <a:rPr lang="en-US" altLang="ko-KR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) → </a:t>
            </a:r>
            <a:r>
              <a:rPr lang="ko-KR" altLang="en-US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치매발생 </a:t>
            </a:r>
            <a:r>
              <a:rPr lang="en-US" altLang="ko-KR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10%↑</a:t>
            </a:r>
          </a:p>
          <a:p>
            <a:pPr algn="l"/>
            <a:r>
              <a:rPr lang="ko-KR" altLang="en-US" dirty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적극적</a:t>
            </a:r>
            <a:r>
              <a:rPr lang="ko-KR" altLang="en-US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여가활동</a:t>
            </a:r>
            <a:r>
              <a:rPr lang="en-US" altLang="ko-KR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일주일에 두 번 이상</a:t>
            </a:r>
            <a:r>
              <a:rPr lang="en-US" altLang="ko-KR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) → </a:t>
            </a:r>
            <a:r>
              <a:rPr lang="ko-KR" altLang="en-US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치매 위험 </a:t>
            </a:r>
            <a:r>
              <a:rPr lang="en-US" altLang="ko-KR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50%↓</a:t>
            </a:r>
          </a:p>
          <a:p>
            <a:pPr algn="l"/>
            <a:r>
              <a:rPr lang="en-US" altLang="ko-KR" sz="16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2</a:t>
            </a:r>
            <a:r>
              <a:rPr lang="ko-KR" altLang="en-US" sz="1600" b="0" dirty="0" err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개국어사용</a:t>
            </a:r>
            <a:r>
              <a:rPr lang="ko-KR" altLang="en-US" sz="16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6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6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젊은이 뇌처럼 효율적 과제수행</a:t>
            </a:r>
            <a:r>
              <a:rPr lang="en-US" altLang="ko-KR" sz="16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6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치매 </a:t>
            </a:r>
            <a:r>
              <a:rPr lang="en-US" altLang="ko-KR" sz="16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50% ↓, 2013</a:t>
            </a:r>
            <a:r>
              <a:rPr lang="ko-KR" altLang="en-US" sz="1600" b="0" dirty="0" err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켄터키대</a:t>
            </a:r>
            <a:r>
              <a:rPr lang="en-US" altLang="ko-KR" sz="16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  <a:p>
            <a:pPr algn="l"/>
            <a:r>
              <a:rPr lang="ko-KR" altLang="en-US" sz="16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아울러 </a:t>
            </a:r>
            <a:r>
              <a:rPr lang="ko-KR" altLang="en-US" sz="1600" b="0" dirty="0" err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악기배움</a:t>
            </a:r>
            <a:r>
              <a:rPr lang="ko-KR" altLang="en-US" sz="16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6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6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치매</a:t>
            </a:r>
            <a:r>
              <a:rPr lang="en-US" altLang="ko-KR" sz="16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73% ↓, 2015</a:t>
            </a:r>
            <a:r>
              <a:rPr lang="ko-KR" altLang="en-US" sz="1600" b="0" dirty="0" err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미연구팀</a:t>
            </a:r>
            <a:r>
              <a:rPr lang="en-US" altLang="ko-KR" sz="16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1600" b="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905075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3.synapse강화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332656"/>
            <a:ext cx="9181020" cy="61206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그룹 17"/>
          <p:cNvGrpSpPr/>
          <p:nvPr/>
        </p:nvGrpSpPr>
        <p:grpSpPr>
          <a:xfrm>
            <a:off x="611829" y="1054199"/>
            <a:ext cx="7870825" cy="5522912"/>
            <a:chOff x="611560" y="404664"/>
            <a:chExt cx="7870825" cy="5522912"/>
          </a:xfrm>
        </p:grpSpPr>
        <p:pic>
          <p:nvPicPr>
            <p:cNvPr id="3" name="Picture 3" descr="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11560" y="404664"/>
              <a:ext cx="7870825" cy="55229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직사각형 5"/>
            <p:cNvSpPr/>
            <p:nvPr/>
          </p:nvSpPr>
          <p:spPr>
            <a:xfrm>
              <a:off x="2267744" y="2060848"/>
              <a:ext cx="720080" cy="6480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2207121" y="2924944"/>
              <a:ext cx="720080" cy="6480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2267744" y="4221088"/>
              <a:ext cx="720080" cy="6480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3059832" y="4725144"/>
              <a:ext cx="1152128" cy="4320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4546972" y="4701897"/>
              <a:ext cx="1152128" cy="383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5771108" y="4153487"/>
              <a:ext cx="673100" cy="78768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6136040" y="3044779"/>
              <a:ext cx="673100" cy="78768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5813844" y="2157397"/>
              <a:ext cx="918396" cy="5663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3491880" y="1268761"/>
              <a:ext cx="918396" cy="5040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4663838" y="1268761"/>
              <a:ext cx="918396" cy="5040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683567" y="453462"/>
              <a:ext cx="1523553" cy="4552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6670032" y="500033"/>
              <a:ext cx="1523553" cy="4552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9" name="모서리가 둥근 직사각형 18"/>
          <p:cNvSpPr/>
          <p:nvPr/>
        </p:nvSpPr>
        <p:spPr>
          <a:xfrm>
            <a:off x="708356" y="470921"/>
            <a:ext cx="936104" cy="484370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0" name="모서리가 둥근 직사각형 19"/>
          <p:cNvSpPr/>
          <p:nvPr/>
        </p:nvSpPr>
        <p:spPr>
          <a:xfrm>
            <a:off x="7435727" y="468040"/>
            <a:ext cx="936104" cy="484370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모서리가 둥근 직사각형 28"/>
          <p:cNvSpPr>
            <a:spLocks noChangeArrowheads="1"/>
          </p:cNvSpPr>
          <p:nvPr/>
        </p:nvSpPr>
        <p:spPr bwMode="auto">
          <a:xfrm flipH="1">
            <a:off x="7184113" y="422064"/>
            <a:ext cx="1461827" cy="507870"/>
          </a:xfrm>
          <a:prstGeom prst="roundRect">
            <a:avLst>
              <a:gd name="adj" fmla="val 16667"/>
            </a:avLst>
          </a:prstGeom>
          <a:noFill/>
          <a:ln w="28575" algn="ctr">
            <a:noFill/>
            <a:round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40000"/>
              </a:lnSpc>
              <a:spcBef>
                <a:spcPct val="50000"/>
              </a:spcBef>
            </a:pPr>
            <a:r>
              <a:rPr lang="ko-KR" altLang="en-US" sz="20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우뇌</a:t>
            </a:r>
          </a:p>
        </p:txBody>
      </p:sp>
      <p:sp>
        <p:nvSpPr>
          <p:cNvPr id="4" name="모서리가 둥근 직사각형 26"/>
          <p:cNvSpPr>
            <a:spLocks noChangeArrowheads="1"/>
          </p:cNvSpPr>
          <p:nvPr/>
        </p:nvSpPr>
        <p:spPr bwMode="auto">
          <a:xfrm flipH="1">
            <a:off x="759155" y="427320"/>
            <a:ext cx="885305" cy="507870"/>
          </a:xfrm>
          <a:prstGeom prst="roundRect">
            <a:avLst>
              <a:gd name="adj" fmla="val 16667"/>
            </a:avLst>
          </a:prstGeom>
          <a:noFill/>
          <a:ln w="28575" algn="ctr">
            <a:noFill/>
            <a:round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40000"/>
              </a:lnSpc>
              <a:spcBef>
                <a:spcPct val="50000"/>
              </a:spcBef>
            </a:pPr>
            <a:r>
              <a:rPr lang="ko-KR" altLang="en-US" sz="20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좌뇌</a:t>
            </a:r>
          </a:p>
        </p:txBody>
      </p:sp>
      <p:sp>
        <p:nvSpPr>
          <p:cNvPr id="21" name="모서리가 둥근 직사각형 26"/>
          <p:cNvSpPr>
            <a:spLocks noChangeArrowheads="1"/>
          </p:cNvSpPr>
          <p:nvPr/>
        </p:nvSpPr>
        <p:spPr bwMode="auto">
          <a:xfrm flipH="1">
            <a:off x="2323416" y="2555623"/>
            <a:ext cx="885305" cy="507870"/>
          </a:xfrm>
          <a:prstGeom prst="roundRect">
            <a:avLst>
              <a:gd name="adj" fmla="val 16667"/>
            </a:avLst>
          </a:prstGeom>
          <a:noFill/>
          <a:ln w="28575" algn="ctr">
            <a:noFill/>
            <a:round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40000"/>
              </a:lnSpc>
              <a:spcBef>
                <a:spcPct val="50000"/>
              </a:spcBef>
            </a:pPr>
            <a:r>
              <a:rPr lang="ko-KR" altLang="en-US" sz="20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언어</a:t>
            </a:r>
          </a:p>
        </p:txBody>
      </p:sp>
      <p:sp>
        <p:nvSpPr>
          <p:cNvPr id="22" name="모서리가 둥근 직사각형 26"/>
          <p:cNvSpPr>
            <a:spLocks noChangeArrowheads="1"/>
          </p:cNvSpPr>
          <p:nvPr/>
        </p:nvSpPr>
        <p:spPr bwMode="auto">
          <a:xfrm flipH="1">
            <a:off x="2801774" y="1486087"/>
            <a:ext cx="2035763" cy="1055608"/>
          </a:xfrm>
          <a:prstGeom prst="roundRect">
            <a:avLst>
              <a:gd name="adj" fmla="val 16667"/>
            </a:avLst>
          </a:prstGeom>
          <a:noFill/>
          <a:ln w="28575" algn="ctr">
            <a:noFill/>
            <a:round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20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오른손 </a:t>
            </a:r>
            <a:endParaRPr lang="en-US" altLang="ko-KR" sz="20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spcBef>
                <a:spcPts val="0"/>
              </a:spcBef>
            </a:pPr>
            <a:r>
              <a:rPr lang="ko-KR" altLang="en-US" sz="20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사용</a:t>
            </a:r>
          </a:p>
        </p:txBody>
      </p:sp>
      <p:sp>
        <p:nvSpPr>
          <p:cNvPr id="23" name="모서리가 둥근 직사각형 26"/>
          <p:cNvSpPr>
            <a:spLocks noChangeArrowheads="1"/>
          </p:cNvSpPr>
          <p:nvPr/>
        </p:nvSpPr>
        <p:spPr bwMode="auto">
          <a:xfrm flipH="1">
            <a:off x="4144676" y="1640625"/>
            <a:ext cx="2035763" cy="507870"/>
          </a:xfrm>
          <a:prstGeom prst="roundRect">
            <a:avLst>
              <a:gd name="adj" fmla="val 16667"/>
            </a:avLst>
          </a:prstGeom>
          <a:noFill/>
          <a:ln w="28575" algn="ctr">
            <a:noFill/>
            <a:round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20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왼손 사용</a:t>
            </a:r>
          </a:p>
        </p:txBody>
      </p:sp>
      <p:sp>
        <p:nvSpPr>
          <p:cNvPr id="24" name="모서리가 둥근 직사각형 26"/>
          <p:cNvSpPr>
            <a:spLocks noChangeArrowheads="1"/>
          </p:cNvSpPr>
          <p:nvPr/>
        </p:nvSpPr>
        <p:spPr bwMode="auto">
          <a:xfrm flipH="1">
            <a:off x="5004930" y="2180081"/>
            <a:ext cx="2035763" cy="507870"/>
          </a:xfrm>
          <a:prstGeom prst="roundRect">
            <a:avLst>
              <a:gd name="adj" fmla="val 16667"/>
            </a:avLst>
          </a:prstGeom>
          <a:noFill/>
          <a:ln w="28575" algn="ctr">
            <a:noFill/>
            <a:round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2000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감정훈련</a:t>
            </a:r>
            <a:endParaRPr lang="ko-KR" altLang="en-US" sz="20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5" name="모서리가 둥근 직사각형 26"/>
          <p:cNvSpPr>
            <a:spLocks noChangeArrowheads="1"/>
          </p:cNvSpPr>
          <p:nvPr/>
        </p:nvSpPr>
        <p:spPr bwMode="auto">
          <a:xfrm flipH="1">
            <a:off x="5800785" y="2621894"/>
            <a:ext cx="2681869" cy="507870"/>
          </a:xfrm>
          <a:prstGeom prst="roundRect">
            <a:avLst>
              <a:gd name="adj" fmla="val 16667"/>
            </a:avLst>
          </a:prstGeom>
          <a:noFill/>
          <a:ln w="28575" algn="ctr">
            <a:noFill/>
            <a:round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2000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음악듣고</a:t>
            </a:r>
            <a:r>
              <a:rPr lang="ko-KR" altLang="en-US" sz="20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2000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그림그리기</a:t>
            </a:r>
            <a:endParaRPr lang="ko-KR" altLang="en-US" sz="20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6" name="모서리가 둥근 직사각형 26"/>
          <p:cNvSpPr>
            <a:spLocks noChangeArrowheads="1"/>
          </p:cNvSpPr>
          <p:nvPr/>
        </p:nvSpPr>
        <p:spPr bwMode="auto">
          <a:xfrm flipH="1">
            <a:off x="5128298" y="3151222"/>
            <a:ext cx="2681869" cy="817245"/>
          </a:xfrm>
          <a:prstGeom prst="roundRect">
            <a:avLst>
              <a:gd name="adj" fmla="val 16667"/>
            </a:avLst>
          </a:prstGeom>
          <a:noFill/>
          <a:ln w="28575" algn="ctr">
            <a:noFill/>
            <a:round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ko-KR" altLang="en-US" sz="15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이미지 패턴</a:t>
            </a:r>
            <a:endParaRPr lang="en-US" altLang="ko-KR" sz="15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spcBef>
                <a:spcPts val="0"/>
              </a:spcBef>
            </a:pPr>
            <a:r>
              <a:rPr lang="ko-KR" altLang="en-US" sz="1500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인식훈련</a:t>
            </a:r>
            <a:endParaRPr lang="en-US" altLang="ko-KR" sz="15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7" name="모서리가 둥근 직사각형 26"/>
          <p:cNvSpPr>
            <a:spLocks noChangeArrowheads="1"/>
          </p:cNvSpPr>
          <p:nvPr/>
        </p:nvSpPr>
        <p:spPr bwMode="auto">
          <a:xfrm flipH="1">
            <a:off x="6107927" y="4295152"/>
            <a:ext cx="2681869" cy="507870"/>
          </a:xfrm>
          <a:prstGeom prst="roundRect">
            <a:avLst>
              <a:gd name="adj" fmla="val 16667"/>
            </a:avLst>
          </a:prstGeom>
          <a:noFill/>
          <a:ln w="28575" algn="ctr">
            <a:noFill/>
            <a:round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ko-KR" altLang="en-US" sz="2000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이완훈련</a:t>
            </a:r>
            <a:endParaRPr lang="en-US" altLang="ko-KR" sz="20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8" name="모서리가 둥근 직사각형 27"/>
          <p:cNvSpPr>
            <a:spLocks noChangeArrowheads="1"/>
          </p:cNvSpPr>
          <p:nvPr/>
        </p:nvSpPr>
        <p:spPr bwMode="auto">
          <a:xfrm flipH="1">
            <a:off x="4975762" y="4652444"/>
            <a:ext cx="2681869" cy="406494"/>
          </a:xfrm>
          <a:prstGeom prst="roundRect">
            <a:avLst>
              <a:gd name="adj" fmla="val 16667"/>
            </a:avLst>
          </a:prstGeom>
          <a:noFill/>
          <a:ln w="28575" algn="ctr">
            <a:noFill/>
            <a:round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ko-KR" altLang="en-US" sz="15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자기긍정하기</a:t>
            </a:r>
            <a:endParaRPr lang="en-US" altLang="ko-KR" sz="15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9" name="모서리가 둥근 직사각형 28"/>
          <p:cNvSpPr>
            <a:spLocks noChangeArrowheads="1"/>
          </p:cNvSpPr>
          <p:nvPr/>
        </p:nvSpPr>
        <p:spPr bwMode="auto">
          <a:xfrm flipH="1">
            <a:off x="5771377" y="5733587"/>
            <a:ext cx="2681869" cy="507870"/>
          </a:xfrm>
          <a:prstGeom prst="roundRect">
            <a:avLst>
              <a:gd name="adj" fmla="val 16667"/>
            </a:avLst>
          </a:prstGeom>
          <a:noFill/>
          <a:ln w="28575" algn="ctr">
            <a:noFill/>
            <a:round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ko-KR" altLang="en-US" sz="2000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오감자극</a:t>
            </a:r>
            <a:endParaRPr lang="en-US" altLang="ko-KR" sz="20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0" name="모서리가 둥근 직사각형 29"/>
          <p:cNvSpPr>
            <a:spLocks noChangeArrowheads="1"/>
          </p:cNvSpPr>
          <p:nvPr/>
        </p:nvSpPr>
        <p:spPr bwMode="auto">
          <a:xfrm flipH="1">
            <a:off x="3929179" y="5099767"/>
            <a:ext cx="2681869" cy="817245"/>
          </a:xfrm>
          <a:prstGeom prst="roundRect">
            <a:avLst>
              <a:gd name="adj" fmla="val 16667"/>
            </a:avLst>
          </a:prstGeom>
          <a:noFill/>
          <a:ln w="28575" algn="ctr">
            <a:noFill/>
            <a:round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ko-KR" altLang="en-US" sz="15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상상</a:t>
            </a:r>
            <a:r>
              <a:rPr lang="en-US" altLang="ko-KR" sz="15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</a:t>
            </a:r>
            <a:r>
              <a:rPr lang="ko-KR" altLang="en-US" sz="1500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환상하기</a:t>
            </a:r>
            <a:endParaRPr lang="en-US" altLang="ko-KR" sz="15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spcBef>
                <a:spcPts val="0"/>
              </a:spcBef>
            </a:pPr>
            <a:r>
              <a:rPr lang="ko-KR" altLang="en-US" sz="15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자유연상하기</a:t>
            </a:r>
            <a:endParaRPr lang="en-US" altLang="ko-KR" sz="15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1" name="모서리가 둥근 직사각형 26"/>
          <p:cNvSpPr>
            <a:spLocks noChangeArrowheads="1"/>
          </p:cNvSpPr>
          <p:nvPr/>
        </p:nvSpPr>
        <p:spPr bwMode="auto">
          <a:xfrm flipH="1">
            <a:off x="3208036" y="5133985"/>
            <a:ext cx="885305" cy="507870"/>
          </a:xfrm>
          <a:prstGeom prst="roundRect">
            <a:avLst>
              <a:gd name="adj" fmla="val 16667"/>
            </a:avLst>
          </a:prstGeom>
          <a:noFill/>
          <a:ln w="28575" algn="ctr">
            <a:noFill/>
            <a:round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40000"/>
              </a:lnSpc>
              <a:spcBef>
                <a:spcPct val="50000"/>
              </a:spcBef>
            </a:pPr>
            <a:r>
              <a:rPr lang="ko-KR" altLang="en-US" sz="20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논리</a:t>
            </a:r>
          </a:p>
        </p:txBody>
      </p:sp>
      <p:sp>
        <p:nvSpPr>
          <p:cNvPr id="32" name="모서리가 둥근 직사각형 26"/>
          <p:cNvSpPr>
            <a:spLocks noChangeArrowheads="1"/>
          </p:cNvSpPr>
          <p:nvPr/>
        </p:nvSpPr>
        <p:spPr bwMode="auto">
          <a:xfrm flipH="1">
            <a:off x="2323416" y="4516084"/>
            <a:ext cx="885305" cy="507870"/>
          </a:xfrm>
          <a:prstGeom prst="roundRect">
            <a:avLst>
              <a:gd name="adj" fmla="val 16667"/>
            </a:avLst>
          </a:prstGeom>
          <a:noFill/>
          <a:ln w="28575" algn="ctr">
            <a:noFill/>
            <a:round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40000"/>
              </a:lnSpc>
              <a:spcBef>
                <a:spcPct val="50000"/>
              </a:spcBef>
            </a:pPr>
            <a:r>
              <a:rPr lang="ko-KR" altLang="en-US" sz="20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계산</a:t>
            </a:r>
          </a:p>
        </p:txBody>
      </p:sp>
      <p:sp>
        <p:nvSpPr>
          <p:cNvPr id="33" name="모서리가 둥근 직사각형 26"/>
          <p:cNvSpPr>
            <a:spLocks noChangeArrowheads="1"/>
          </p:cNvSpPr>
          <p:nvPr/>
        </p:nvSpPr>
        <p:spPr bwMode="auto">
          <a:xfrm flipH="1">
            <a:off x="2149533" y="3533124"/>
            <a:ext cx="885305" cy="507870"/>
          </a:xfrm>
          <a:prstGeom prst="roundRect">
            <a:avLst>
              <a:gd name="adj" fmla="val 16667"/>
            </a:avLst>
          </a:prstGeom>
          <a:noFill/>
          <a:ln w="28575" algn="ctr">
            <a:noFill/>
            <a:round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40000"/>
              </a:lnSpc>
              <a:spcBef>
                <a:spcPct val="50000"/>
              </a:spcBef>
            </a:pPr>
            <a:r>
              <a:rPr lang="ko-KR" altLang="en-US" sz="20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분석</a:t>
            </a:r>
          </a:p>
        </p:txBody>
      </p:sp>
      <p:sp>
        <p:nvSpPr>
          <p:cNvPr id="34" name="슬라이드 번호 개체 틀 3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030DBC-F04A-4CBD-95A8-59CFFE4048F3}" type="slidenum">
              <a:rPr lang="ko-KR" altLang="en-US" smtClean="0"/>
              <a:pPr>
                <a:defRPr/>
              </a:pPr>
              <a:t>27</a:t>
            </a:fld>
            <a:endParaRPr lang="ko-KR" alt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338647" y="-38894"/>
            <a:ext cx="8545233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양쪽 뇌를 사용하라</a:t>
            </a:r>
            <a:endParaRPr lang="en-US" altLang="ko-KR" sz="4000" dirty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821740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98005" y="3609555"/>
            <a:ext cx="2250388" cy="459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altLang="ko-KR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(</a:t>
            </a:r>
            <a:r>
              <a: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이미지 </a:t>
            </a:r>
            <a:r>
              <a:rPr lang="ko-KR" altLang="en-US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파악능력</a:t>
            </a:r>
            <a:r>
              <a:rPr lang="en-US" altLang="ko-KR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 </a:t>
            </a:r>
            <a:endParaRPr lang="ko-KR" altLang="en-US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569799" y="652179"/>
            <a:ext cx="19960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altLang="ko-KR" sz="28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• </a:t>
            </a:r>
            <a:r>
              <a:rPr lang="ko-KR" altLang="en-US" sz="28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왼손 사용</a:t>
            </a:r>
            <a:endParaRPr lang="en-US" altLang="ko-KR" sz="28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559024" y="1247265"/>
            <a:ext cx="27895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altLang="ko-KR" sz="28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• </a:t>
            </a:r>
            <a:r>
              <a:rPr lang="ko-KR" altLang="en-US" sz="28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상상</a:t>
            </a:r>
            <a:r>
              <a:rPr lang="en-US" altLang="ko-KR" sz="28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2800" dirty="0" err="1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공상훈련</a:t>
            </a:r>
            <a:endParaRPr lang="en-US" altLang="ko-KR" sz="28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211108" y="1317019"/>
            <a:ext cx="5436096" cy="471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(</a:t>
            </a:r>
            <a:r>
              <a:rPr lang="ko-KR" altLang="en-US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불끄고</a:t>
            </a:r>
            <a:r>
              <a: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집안 다니기</a:t>
            </a:r>
            <a:r>
              <a:rPr lang="en-US" altLang="ko-KR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TV</a:t>
            </a:r>
            <a:r>
              <a: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볼륨 줄이고 </a:t>
            </a:r>
            <a:r>
              <a:rPr lang="ko-KR" altLang="en-US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내용파악</a:t>
            </a:r>
            <a:r>
              <a:rPr lang="en-US" altLang="ko-KR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598882" y="1854350"/>
            <a:ext cx="28039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altLang="ko-KR" sz="28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• </a:t>
            </a:r>
            <a:r>
              <a:rPr lang="ko-KR" altLang="en-US" sz="28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요리</a:t>
            </a:r>
            <a:r>
              <a:rPr lang="en-US" altLang="ko-KR" sz="28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-</a:t>
            </a:r>
            <a:r>
              <a:rPr lang="ko-KR" altLang="en-US" sz="2800" dirty="0" err="1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오감충족</a:t>
            </a:r>
            <a:endParaRPr lang="en-US" altLang="ko-KR" sz="28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221953" y="1959978"/>
            <a:ext cx="601436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Bef>
                <a:spcPts val="1200"/>
              </a:spcBef>
            </a:pPr>
            <a:r>
              <a:rPr lang="en-US" altLang="ko-KR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(</a:t>
            </a:r>
            <a:r>
              <a:rPr lang="ko-KR" altLang="en-US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손끝자극</a:t>
            </a:r>
            <a:r>
              <a: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: </a:t>
            </a:r>
            <a:r>
              <a: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촉각</a:t>
            </a:r>
            <a:r>
              <a:rPr lang="en-US" altLang="ko-KR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근사한 요리 </a:t>
            </a:r>
            <a:r>
              <a:rPr lang="en-US" altLang="ko-KR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: </a:t>
            </a:r>
            <a:r>
              <a: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시각</a:t>
            </a:r>
            <a:r>
              <a:rPr lang="en-US" altLang="ko-KR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냄새 </a:t>
            </a:r>
            <a:r>
              <a:rPr lang="en-US" altLang="ko-KR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: </a:t>
            </a:r>
            <a:r>
              <a: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후각</a:t>
            </a:r>
            <a:r>
              <a:rPr lang="en-US" altLang="ko-KR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</a:p>
          <a:p>
            <a:pPr algn="l">
              <a:spcBef>
                <a:spcPts val="1200"/>
              </a:spcBef>
            </a:pPr>
            <a:r>
              <a: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맛 </a:t>
            </a:r>
            <a:r>
              <a:rPr lang="en-US" altLang="ko-KR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: </a:t>
            </a:r>
            <a:r>
              <a: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미각</a:t>
            </a:r>
            <a:r>
              <a:rPr lang="en-US" altLang="ko-KR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대화</a:t>
            </a:r>
            <a:r>
              <a:rPr lang="en-US" altLang="ko-KR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&amp;</a:t>
            </a:r>
            <a:r>
              <a:rPr lang="ko-KR" altLang="en-US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먹는소리</a:t>
            </a:r>
            <a:r>
              <a: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: </a:t>
            </a:r>
            <a:r>
              <a: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청각</a:t>
            </a:r>
            <a:r>
              <a:rPr lang="en-US" altLang="ko-KR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172582" y="2891599"/>
            <a:ext cx="4786553" cy="6955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altLang="ko-KR" sz="28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• </a:t>
            </a:r>
            <a:r>
              <a:rPr lang="ko-KR" altLang="en-US" sz="28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음악</a:t>
            </a:r>
            <a:r>
              <a:rPr lang="en-US" altLang="ko-KR" sz="28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28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미술 감상 </a:t>
            </a:r>
            <a:r>
              <a:rPr lang="en-US" altLang="ko-KR" sz="28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28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치료</a:t>
            </a:r>
            <a:r>
              <a:rPr lang="en-US" altLang="ko-KR" sz="28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 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4400066" y="3003777"/>
            <a:ext cx="2930610" cy="471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(</a:t>
            </a:r>
            <a:r>
              <a: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그림 거꾸로 놓고 감상</a:t>
            </a:r>
            <a:r>
              <a:rPr lang="en-US" altLang="ko-KR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623047" y="3520679"/>
            <a:ext cx="11576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altLang="ko-KR" sz="28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•</a:t>
            </a:r>
            <a:r>
              <a:rPr lang="ko-KR" altLang="en-US" sz="28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쇼핑</a:t>
            </a:r>
            <a:endParaRPr lang="en-US" altLang="ko-KR" sz="28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3153855" y="91076"/>
            <a:ext cx="2711516" cy="736932"/>
          </a:xfrm>
          <a:prstGeom prst="roundRect">
            <a:avLst/>
          </a:prstGeom>
          <a:solidFill>
            <a:schemeClr val="bg1">
              <a:alpha val="74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모서리가 둥근 직사각형 26"/>
          <p:cNvSpPr>
            <a:spLocks noChangeArrowheads="1"/>
          </p:cNvSpPr>
          <p:nvPr/>
        </p:nvSpPr>
        <p:spPr bwMode="auto">
          <a:xfrm flipH="1">
            <a:off x="3203848" y="56492"/>
            <a:ext cx="2529096" cy="710833"/>
          </a:xfrm>
          <a:prstGeom prst="roundRect">
            <a:avLst>
              <a:gd name="adj" fmla="val 16667"/>
            </a:avLst>
          </a:prstGeom>
          <a:noFill/>
          <a:ln w="28575" algn="ctr">
            <a:noFill/>
            <a:round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40000"/>
              </a:lnSpc>
              <a:spcBef>
                <a:spcPct val="50000"/>
              </a:spcBef>
            </a:pPr>
            <a:r>
              <a:rPr lang="ko-KR" altLang="en-US" sz="30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우뇌 </a:t>
            </a:r>
            <a:r>
              <a:rPr lang="ko-KR" altLang="en-US" sz="3000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자극법</a:t>
            </a:r>
            <a:endParaRPr lang="ko-KR" altLang="en-US" sz="30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4" name="슬라이드 번호 개체 틀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030DBC-F04A-4CBD-95A8-59CFFE4048F3}" type="slidenum">
              <a:rPr lang="ko-KR" altLang="en-US" smtClean="0"/>
              <a:pPr>
                <a:defRPr/>
              </a:pPr>
              <a:t>28</a:t>
            </a:fld>
            <a:endParaRPr lang="ko-KR" altLang="en-US" dirty="0"/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24" y="4361391"/>
            <a:ext cx="3074499" cy="207593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095172" y="6437323"/>
            <a:ext cx="1322798" cy="4585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700" b="1" dirty="0">
                <a:solidFill>
                  <a:schemeClr val="tx1"/>
                </a:solidFill>
              </a:rPr>
              <a:t>이중섭</a:t>
            </a:r>
            <a:r>
              <a:rPr lang="en-US" altLang="ko-KR" sz="1700" b="1" dirty="0">
                <a:solidFill>
                  <a:schemeClr val="tx1"/>
                </a:solidFill>
              </a:rPr>
              <a:t>-</a:t>
            </a:r>
            <a:r>
              <a:rPr lang="ko-KR" altLang="en-US" sz="1700" b="1" dirty="0">
                <a:solidFill>
                  <a:schemeClr val="tx1"/>
                </a:solidFill>
              </a:rPr>
              <a:t>황소</a:t>
            </a:r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8570" y="4361232"/>
            <a:ext cx="2954812" cy="1995118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184562" y="6429364"/>
            <a:ext cx="1535998" cy="4585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700" b="1" dirty="0">
                <a:solidFill>
                  <a:schemeClr val="tx1"/>
                </a:solidFill>
              </a:rPr>
              <a:t>정선</a:t>
            </a:r>
            <a:r>
              <a:rPr lang="en-US" altLang="ko-KR" sz="1700" b="1" dirty="0">
                <a:solidFill>
                  <a:schemeClr val="tx1"/>
                </a:solidFill>
              </a:rPr>
              <a:t>-</a:t>
            </a:r>
            <a:r>
              <a:rPr lang="ko-KR" altLang="en-US" sz="1700" b="1" dirty="0" err="1">
                <a:solidFill>
                  <a:schemeClr val="tx1"/>
                </a:solidFill>
              </a:rPr>
              <a:t>고산상매</a:t>
            </a:r>
            <a:endParaRPr lang="ko-KR" altLang="en-US" sz="1700" b="1" dirty="0">
              <a:solidFill>
                <a:schemeClr val="tx1"/>
              </a:solidFill>
            </a:endParaRPr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1"/>
          <a:stretch/>
        </p:blipFill>
        <p:spPr>
          <a:xfrm>
            <a:off x="6439855" y="3444839"/>
            <a:ext cx="2485485" cy="3325047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7379244" y="6356350"/>
            <a:ext cx="1585690" cy="4585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700" b="1" dirty="0">
                <a:solidFill>
                  <a:schemeClr val="tx1"/>
                </a:solidFill>
              </a:rPr>
              <a:t>菊史 </a:t>
            </a:r>
            <a:r>
              <a:rPr lang="ko-KR" altLang="en-US" sz="1700" b="1" dirty="0" err="1">
                <a:solidFill>
                  <a:schemeClr val="tx1"/>
                </a:solidFill>
              </a:rPr>
              <a:t>서유헌</a:t>
            </a:r>
            <a:r>
              <a:rPr lang="ko-KR" altLang="en-US" sz="1700" b="1" dirty="0">
                <a:solidFill>
                  <a:schemeClr val="tx1"/>
                </a:solidFill>
              </a:rPr>
              <a:t> 作</a:t>
            </a:r>
          </a:p>
        </p:txBody>
      </p:sp>
    </p:spTree>
    <p:extLst>
      <p:ext uri="{BB962C8B-B14F-4D97-AF65-F5344CB8AC3E}">
        <p14:creationId xmlns:p14="http://schemas.microsoft.com/office/powerpoint/2010/main" val="30924005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6"/>
          <p:cNvSpPr>
            <a:spLocks noChangeArrowheads="1"/>
          </p:cNvSpPr>
          <p:nvPr/>
        </p:nvSpPr>
        <p:spPr bwMode="auto">
          <a:xfrm>
            <a:off x="107505" y="191235"/>
            <a:ext cx="7453460" cy="1055608"/>
          </a:xfrm>
          <a:prstGeom prst="roundRect">
            <a:avLst>
              <a:gd name="adj" fmla="val 16667"/>
            </a:avLst>
          </a:prstGeom>
          <a:solidFill>
            <a:srgbClr val="EAEAEA"/>
          </a:solidFill>
          <a:ln w="28575" algn="ctr">
            <a:noFill/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lnSpc>
                <a:spcPct val="80000"/>
              </a:lnSpc>
            </a:pPr>
            <a:endParaRPr lang="ko-KR" altLang="en-US" sz="7000">
              <a:solidFill>
                <a:srgbClr val="000000"/>
              </a:solidFill>
              <a:latin typeface="굴림" charset="-127"/>
            </a:endParaRPr>
          </a:p>
        </p:txBody>
      </p:sp>
      <p:sp>
        <p:nvSpPr>
          <p:cNvPr id="4" name="Text Box 43"/>
          <p:cNvSpPr txBox="1">
            <a:spLocks noChangeArrowheads="1"/>
          </p:cNvSpPr>
          <p:nvPr/>
        </p:nvSpPr>
        <p:spPr bwMode="auto">
          <a:xfrm>
            <a:off x="-36512" y="188640"/>
            <a:ext cx="7488832" cy="106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lnSpc>
                <a:spcPct val="80000"/>
              </a:lnSpc>
            </a:pPr>
            <a:r>
              <a:rPr lang="en-US" altLang="ko-KR" sz="3000">
                <a:solidFill>
                  <a:srgbClr val="000066"/>
                </a:solidFill>
                <a:latin typeface="HY강B" pitchFamily="18" charset="-127"/>
                <a:ea typeface="HY강B" pitchFamily="18" charset="-127"/>
              </a:rPr>
              <a:t>2. </a:t>
            </a:r>
            <a:r>
              <a:rPr lang="ko-KR" altLang="en-US" sz="3000">
                <a:solidFill>
                  <a:srgbClr val="000066"/>
                </a:solidFill>
                <a:latin typeface="HY강B" pitchFamily="18" charset="-127"/>
                <a:ea typeface="HY강B" pitchFamily="18" charset="-127"/>
              </a:rPr>
              <a:t>다스려라</a:t>
            </a:r>
            <a:r>
              <a:rPr lang="en-US" altLang="ko-KR" sz="3000">
                <a:solidFill>
                  <a:srgbClr val="000066"/>
                </a:solidFill>
                <a:latin typeface="HY강B" pitchFamily="18" charset="-127"/>
                <a:ea typeface="HY강B" pitchFamily="18" charset="-127"/>
              </a:rPr>
              <a:t>: </a:t>
            </a:r>
            <a:r>
              <a:rPr lang="ko-KR" altLang="en-US" sz="3000">
                <a:solidFill>
                  <a:srgbClr val="000066"/>
                </a:solidFill>
                <a:latin typeface="HY강B" pitchFamily="18" charset="-127"/>
                <a:ea typeface="HY강B" pitchFamily="18" charset="-127"/>
              </a:rPr>
              <a:t>감정뇌</a:t>
            </a:r>
            <a:r>
              <a:rPr lang="en-US" altLang="ko-KR" sz="3000">
                <a:solidFill>
                  <a:srgbClr val="000066"/>
                </a:solidFill>
                <a:latin typeface="HY강B" pitchFamily="18" charset="-127"/>
                <a:ea typeface="HY강B" pitchFamily="18" charset="-127"/>
              </a:rPr>
              <a:t>-</a:t>
            </a:r>
            <a:r>
              <a:rPr lang="ko-KR" altLang="en-US" sz="3000">
                <a:solidFill>
                  <a:srgbClr val="000066"/>
                </a:solidFill>
                <a:latin typeface="HY강B" pitchFamily="18" charset="-127"/>
                <a:ea typeface="HY강B" pitchFamily="18" charset="-127"/>
              </a:rPr>
              <a:t>긍정적</a:t>
            </a:r>
            <a:r>
              <a:rPr lang="en-US" altLang="ko-KR" sz="3000">
                <a:solidFill>
                  <a:srgbClr val="000066"/>
                </a:solidFill>
                <a:latin typeface="HY강B" pitchFamily="18" charset="-127"/>
                <a:ea typeface="HY강B" pitchFamily="18" charset="-127"/>
              </a:rPr>
              <a:t>, </a:t>
            </a:r>
            <a:r>
              <a:rPr lang="ko-KR" altLang="en-US" sz="3000">
                <a:solidFill>
                  <a:srgbClr val="000066"/>
                </a:solidFill>
                <a:latin typeface="HY강B" pitchFamily="18" charset="-127"/>
                <a:ea typeface="HY강B" pitchFamily="18" charset="-127"/>
              </a:rPr>
              <a:t>낙관적 사고</a:t>
            </a:r>
            <a:r>
              <a:rPr lang="en-US" altLang="ko-KR" sz="3000">
                <a:solidFill>
                  <a:srgbClr val="000066"/>
                </a:solidFill>
                <a:latin typeface="HY강B" pitchFamily="18" charset="-127"/>
                <a:ea typeface="HY강B" pitchFamily="18" charset="-127"/>
              </a:rPr>
              <a:t> </a:t>
            </a:r>
          </a:p>
          <a:p>
            <a:pPr marL="457200" indent="-457200">
              <a:lnSpc>
                <a:spcPct val="80000"/>
              </a:lnSpc>
            </a:pPr>
            <a:r>
              <a:rPr lang="en-US" altLang="ko-KR" sz="3000">
                <a:solidFill>
                  <a:srgbClr val="000066"/>
                </a:solidFill>
                <a:latin typeface="HY강B" pitchFamily="18" charset="-127"/>
                <a:ea typeface="HY강B" pitchFamily="18" charset="-127"/>
              </a:rPr>
              <a:t>/ </a:t>
            </a:r>
            <a:r>
              <a:rPr lang="ko-KR" altLang="en-US" sz="3000">
                <a:solidFill>
                  <a:srgbClr val="000066"/>
                </a:solidFill>
                <a:latin typeface="HY강B" pitchFamily="18" charset="-127"/>
                <a:ea typeface="HY강B" pitchFamily="18" charset="-127"/>
              </a:rPr>
              <a:t>부정적 사고 없애기</a:t>
            </a:r>
          </a:p>
        </p:txBody>
      </p:sp>
      <p:sp>
        <p:nvSpPr>
          <p:cNvPr id="5" name="TextBox 25"/>
          <p:cNvSpPr txBox="1">
            <a:spLocks noChangeArrowheads="1"/>
          </p:cNvSpPr>
          <p:nvPr/>
        </p:nvSpPr>
        <p:spPr bwMode="auto">
          <a:xfrm>
            <a:off x="3457129" y="4620679"/>
            <a:ext cx="5529263" cy="210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0" lang="en-US" altLang="ko-KR" sz="24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60</a:t>
            </a:r>
            <a:r>
              <a:rPr kumimoji="0" lang="ko-KR" altLang="en-US" sz="24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세 이상 </a:t>
            </a:r>
            <a:r>
              <a:rPr kumimoji="0" lang="en-US" altLang="ko-KR" sz="24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1000</a:t>
            </a:r>
            <a:r>
              <a:rPr kumimoji="0" lang="ko-KR" altLang="en-US" sz="24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명 </a:t>
            </a:r>
            <a:r>
              <a:rPr kumimoji="0" lang="en-US" altLang="ko-KR" sz="24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25</a:t>
            </a:r>
            <a:r>
              <a:rPr kumimoji="0" lang="ko-KR" altLang="en-US" sz="24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년간 조사</a:t>
            </a:r>
            <a:r>
              <a:rPr kumimoji="0" lang="en-US" altLang="ko-KR" sz="24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(UCLA)</a:t>
            </a:r>
          </a:p>
          <a:p>
            <a:pPr algn="l">
              <a:lnSpc>
                <a:spcPct val="120000"/>
              </a:lnSpc>
            </a:pPr>
            <a:r>
              <a:rPr kumimoji="0" lang="en-US" altLang="ko-KR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• </a:t>
            </a:r>
            <a:r>
              <a:rPr kumimoji="0" lang="ko-KR" altLang="en-US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운동</a:t>
            </a:r>
            <a:r>
              <a:rPr kumimoji="0" lang="en-US" altLang="ko-KR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담배 조절 </a:t>
            </a:r>
            <a:r>
              <a:rPr kumimoji="0" lang="en-US" altLang="ko-KR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→ 2~4</a:t>
            </a:r>
            <a:r>
              <a:rPr kumimoji="0" lang="ko-KR" altLang="en-US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년 수명 연장</a:t>
            </a:r>
          </a:p>
          <a:p>
            <a:pPr algn="l">
              <a:lnSpc>
                <a:spcPct val="120000"/>
              </a:lnSpc>
            </a:pPr>
            <a:r>
              <a:rPr kumimoji="0" lang="ko-KR" altLang="en-US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• </a:t>
            </a:r>
            <a:r>
              <a:rPr kumimoji="0" lang="ko-KR" altLang="en-US" dirty="0" err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지혈증</a:t>
            </a:r>
            <a:r>
              <a:rPr kumimoji="0" lang="en-US" altLang="ko-KR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고혈압 조절 </a:t>
            </a:r>
            <a:r>
              <a:rPr kumimoji="0" lang="en-US" altLang="ko-KR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→ 4~5</a:t>
            </a:r>
            <a:r>
              <a:rPr kumimoji="0" lang="ko-KR" altLang="en-US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년 수명 연장</a:t>
            </a:r>
          </a:p>
          <a:p>
            <a:pPr algn="l">
              <a:lnSpc>
                <a:spcPct val="120000"/>
              </a:lnSpc>
            </a:pPr>
            <a:r>
              <a:rPr kumimoji="0" lang="ko-KR" altLang="en-US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• </a:t>
            </a:r>
            <a:r>
              <a:rPr kumimoji="0" lang="ko-KR" altLang="en-US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낙관</a:t>
            </a:r>
            <a:r>
              <a:rPr kumimoji="0" lang="en-US" altLang="ko-KR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긍정적 사고</a:t>
            </a:r>
            <a:r>
              <a:rPr kumimoji="0" lang="ko-KR" altLang="en-US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→ </a:t>
            </a:r>
            <a:r>
              <a:rPr kumimoji="0" lang="en-US" altLang="ko-KR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8</a:t>
            </a:r>
            <a:r>
              <a:rPr kumimoji="0" lang="ko-KR" altLang="en-US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년 수명 연장</a:t>
            </a:r>
          </a:p>
        </p:txBody>
      </p:sp>
      <p:grpSp>
        <p:nvGrpSpPr>
          <p:cNvPr id="6" name="그룹 5"/>
          <p:cNvGrpSpPr/>
          <p:nvPr/>
        </p:nvGrpSpPr>
        <p:grpSpPr>
          <a:xfrm>
            <a:off x="447304" y="3486192"/>
            <a:ext cx="2987824" cy="3240360"/>
            <a:chOff x="467544" y="1412776"/>
            <a:chExt cx="2987824" cy="3240360"/>
          </a:xfrm>
        </p:grpSpPr>
        <p:grpSp>
          <p:nvGrpSpPr>
            <p:cNvPr id="7" name="그룹 27"/>
            <p:cNvGrpSpPr>
              <a:grpSpLocks/>
            </p:cNvGrpSpPr>
            <p:nvPr/>
          </p:nvGrpSpPr>
          <p:grpSpPr bwMode="auto">
            <a:xfrm>
              <a:off x="467544" y="1412776"/>
              <a:ext cx="2987824" cy="3240360"/>
              <a:chOff x="939800" y="1916832"/>
              <a:chExt cx="3602038" cy="3643312"/>
            </a:xfrm>
          </p:grpSpPr>
          <p:grpSp>
            <p:nvGrpSpPr>
              <p:cNvPr id="10" name="Group 20"/>
              <p:cNvGrpSpPr>
                <a:grpSpLocks/>
              </p:cNvGrpSpPr>
              <p:nvPr/>
            </p:nvGrpSpPr>
            <p:grpSpPr bwMode="auto">
              <a:xfrm>
                <a:off x="939800" y="1916832"/>
                <a:ext cx="3602038" cy="3643312"/>
                <a:chOff x="3502" y="799"/>
                <a:chExt cx="2078" cy="2115"/>
              </a:xfrm>
            </p:grpSpPr>
            <p:pic>
              <p:nvPicPr>
                <p:cNvPr id="20" name="Picture 16"/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3502" y="799"/>
                  <a:ext cx="2078" cy="211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1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3811" y="2172"/>
                  <a:ext cx="499" cy="132"/>
                </a:xfrm>
                <a:prstGeom prst="rect">
                  <a:avLst/>
                </a:prstGeom>
                <a:noFill/>
                <a:ln w="28575" algn="ctr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>
                    <a:lnSpc>
                      <a:spcPct val="80000"/>
                    </a:lnSpc>
                    <a:spcBef>
                      <a:spcPct val="50000"/>
                    </a:spcBef>
                  </a:pPr>
                  <a:r>
                    <a:rPr lang="ko-KR" altLang="en-US" sz="1100" b="1">
                      <a:solidFill>
                        <a:srgbClr val="FF0000"/>
                      </a:solidFill>
                    </a:rPr>
                    <a:t>해마</a:t>
                  </a:r>
                </a:p>
              </p:txBody>
            </p:sp>
          </p:grpSp>
          <p:sp>
            <p:nvSpPr>
              <p:cNvPr id="11" name="타원 14"/>
              <p:cNvSpPr>
                <a:spLocks noChangeArrowheads="1"/>
              </p:cNvSpPr>
              <p:nvPr/>
            </p:nvSpPr>
            <p:spPr bwMode="auto">
              <a:xfrm>
                <a:off x="2069800" y="2558811"/>
                <a:ext cx="1041194" cy="393623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 w="28575" algn="ctr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>
                  <a:lnSpc>
                    <a:spcPct val="80000"/>
                  </a:lnSpc>
                  <a:spcBef>
                    <a:spcPct val="50000"/>
                  </a:spcBef>
                </a:pPr>
                <a:endParaRPr lang="ko-KR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2" name="타원 15"/>
              <p:cNvSpPr>
                <a:spLocks noChangeArrowheads="1"/>
              </p:cNvSpPr>
              <p:nvPr/>
            </p:nvSpPr>
            <p:spPr bwMode="auto">
              <a:xfrm>
                <a:off x="1460665" y="4021857"/>
                <a:ext cx="928689" cy="500063"/>
              </a:xfrm>
              <a:prstGeom prst="ellipse">
                <a:avLst/>
              </a:prstGeom>
              <a:solidFill>
                <a:schemeClr val="folHlink">
                  <a:alpha val="30196"/>
                </a:schemeClr>
              </a:solidFill>
              <a:ln w="28575" algn="ctr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>
                  <a:lnSpc>
                    <a:spcPct val="80000"/>
                  </a:lnSpc>
                  <a:spcBef>
                    <a:spcPct val="50000"/>
                  </a:spcBef>
                </a:pPr>
                <a:endParaRPr lang="ko-KR" altLang="en-US" dirty="0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13" name="직선 화살표 연결선 24"/>
              <p:cNvCxnSpPr>
                <a:cxnSpLocks noChangeShapeType="1"/>
              </p:cNvCxnSpPr>
              <p:nvPr/>
            </p:nvCxnSpPr>
            <p:spPr bwMode="auto">
              <a:xfrm flipH="1" flipV="1">
                <a:off x="1672512" y="2636045"/>
                <a:ext cx="470800" cy="149221"/>
              </a:xfrm>
              <a:prstGeom prst="straightConnector1">
                <a:avLst/>
              </a:prstGeom>
              <a:noFill/>
              <a:ln w="28575" algn="ctr">
                <a:solidFill>
                  <a:srgbClr val="0070C0"/>
                </a:solidFill>
                <a:round/>
                <a:headEnd/>
                <a:tailEnd type="arrow" w="med" len="med"/>
              </a:ln>
            </p:spPr>
          </p:cxnSp>
          <p:cxnSp>
            <p:nvCxnSpPr>
              <p:cNvPr id="15" name="직선 화살표 연결선 32"/>
              <p:cNvCxnSpPr>
                <a:cxnSpLocks noChangeShapeType="1"/>
              </p:cNvCxnSpPr>
              <p:nvPr/>
            </p:nvCxnSpPr>
            <p:spPr bwMode="auto">
              <a:xfrm rot="10800000">
                <a:off x="1747838" y="3022600"/>
                <a:ext cx="428625" cy="142875"/>
              </a:xfrm>
              <a:prstGeom prst="straightConnector1">
                <a:avLst/>
              </a:prstGeom>
              <a:noFill/>
              <a:ln w="28575" algn="ctr">
                <a:solidFill>
                  <a:srgbClr val="0070C0"/>
                </a:solidFill>
                <a:round/>
                <a:headEnd/>
                <a:tailEnd type="arrow" w="med" len="med"/>
              </a:ln>
            </p:spPr>
          </p:cxnSp>
          <p:sp>
            <p:nvSpPr>
              <p:cNvPr id="16" name="타원 16"/>
              <p:cNvSpPr>
                <a:spLocks noChangeArrowheads="1"/>
              </p:cNvSpPr>
              <p:nvPr/>
            </p:nvSpPr>
            <p:spPr bwMode="auto">
              <a:xfrm>
                <a:off x="2849639" y="4021857"/>
                <a:ext cx="861415" cy="428625"/>
              </a:xfrm>
              <a:prstGeom prst="ellipse">
                <a:avLst/>
              </a:prstGeom>
              <a:solidFill>
                <a:schemeClr val="folHlink">
                  <a:alpha val="30196"/>
                </a:schemeClr>
              </a:solidFill>
              <a:ln w="28575" algn="ctr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>
                  <a:lnSpc>
                    <a:spcPct val="80000"/>
                  </a:lnSpc>
                  <a:spcBef>
                    <a:spcPct val="50000"/>
                  </a:spcBef>
                </a:pPr>
                <a:endParaRPr lang="ko-KR" altLang="en-US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17" name="직선 화살표 연결선 32"/>
              <p:cNvCxnSpPr>
                <a:cxnSpLocks noChangeShapeType="1"/>
              </p:cNvCxnSpPr>
              <p:nvPr/>
            </p:nvCxnSpPr>
            <p:spPr bwMode="auto">
              <a:xfrm flipV="1">
                <a:off x="2415585" y="4264744"/>
                <a:ext cx="434054" cy="44450"/>
              </a:xfrm>
              <a:prstGeom prst="straightConnector1">
                <a:avLst/>
              </a:prstGeom>
              <a:noFill/>
              <a:ln w="57150" algn="ctr">
                <a:solidFill>
                  <a:srgbClr val="FF7C80"/>
                </a:solidFill>
                <a:round/>
                <a:headEnd/>
                <a:tailEnd type="arrow" w="med" len="med"/>
              </a:ln>
            </p:spPr>
          </p:cxnSp>
          <p:sp>
            <p:nvSpPr>
              <p:cNvPr id="18" name="TextBox 17"/>
              <p:cNvSpPr txBox="1"/>
              <p:nvPr/>
            </p:nvSpPr>
            <p:spPr>
              <a:xfrm>
                <a:off x="2012609" y="2049745"/>
                <a:ext cx="1000673" cy="24915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  <a:spcBef>
                    <a:spcPct val="50000"/>
                  </a:spcBef>
                  <a:defRPr/>
                </a:pPr>
                <a:r>
                  <a:rPr lang="ko-KR" altLang="en-US" sz="1050" b="1" dirty="0">
                    <a:solidFill>
                      <a:srgbClr val="FF0000"/>
                    </a:solidFill>
                    <a:latin typeface="굴림" pitchFamily="50" charset="-127"/>
                    <a:ea typeface="굴림" pitchFamily="50" charset="-127"/>
                  </a:rPr>
                  <a:t>공부의 뇌</a:t>
                </a: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1923852" y="2590686"/>
                <a:ext cx="1242195" cy="3215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  <a:spcBef>
                    <a:spcPct val="50000"/>
                  </a:spcBef>
                  <a:defRPr/>
                </a:pPr>
                <a:r>
                  <a:rPr lang="ko-KR" altLang="en-US" sz="1500" b="0" dirty="0" err="1">
                    <a:solidFill>
                      <a:srgbClr val="FF0066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감정뇌</a:t>
                </a:r>
                <a:endParaRPr lang="ko-KR" altLang="en-US" sz="1500" b="0" dirty="0">
                  <a:solidFill>
                    <a:srgbClr val="FF0066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cxnSp>
            <p:nvCxnSpPr>
              <p:cNvPr id="14" name="직선 화살표 연결선 13"/>
              <p:cNvCxnSpPr>
                <a:cxnSpLocks noChangeShapeType="1"/>
              </p:cNvCxnSpPr>
              <p:nvPr/>
            </p:nvCxnSpPr>
            <p:spPr bwMode="auto">
              <a:xfrm flipV="1">
                <a:off x="2526796" y="2298902"/>
                <a:ext cx="1" cy="242886"/>
              </a:xfrm>
              <a:prstGeom prst="straightConnector1">
                <a:avLst/>
              </a:prstGeom>
              <a:noFill/>
              <a:ln w="28575" algn="ctr">
                <a:solidFill>
                  <a:srgbClr val="0070C0"/>
                </a:solidFill>
                <a:round/>
                <a:headEnd/>
                <a:tailEnd type="arrow" w="med" len="med"/>
              </a:ln>
            </p:spPr>
          </p:cxnSp>
        </p:grpSp>
        <p:cxnSp>
          <p:nvCxnSpPr>
            <p:cNvPr id="8" name="구부러진 연결선 7"/>
            <p:cNvCxnSpPr/>
            <p:nvPr/>
          </p:nvCxnSpPr>
          <p:spPr bwMode="auto">
            <a:xfrm flipH="1">
              <a:off x="874865" y="1826731"/>
              <a:ext cx="438404" cy="1663039"/>
            </a:xfrm>
            <a:prstGeom prst="curvedConnector3">
              <a:avLst>
                <a:gd name="adj1" fmla="val 186820"/>
              </a:avLst>
            </a:prstGeom>
            <a:noFill/>
            <a:ln w="508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9" name="구부러진 연결선 8"/>
            <p:cNvCxnSpPr>
              <a:stCxn id="16" idx="6"/>
              <a:endCxn id="18" idx="3"/>
            </p:cNvCxnSpPr>
            <p:nvPr/>
          </p:nvCxnSpPr>
          <p:spPr bwMode="auto">
            <a:xfrm flipH="1" flipV="1">
              <a:off x="2187459" y="1633787"/>
              <a:ext cx="578789" cy="1841807"/>
            </a:xfrm>
            <a:prstGeom prst="curvedConnector3">
              <a:avLst>
                <a:gd name="adj1" fmla="val -39496"/>
              </a:avLst>
            </a:prstGeom>
            <a:noFill/>
            <a:ln w="508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22" name="TextBox 1"/>
          <p:cNvSpPr txBox="1">
            <a:spLocks noChangeArrowheads="1"/>
          </p:cNvSpPr>
          <p:nvPr/>
        </p:nvSpPr>
        <p:spPr bwMode="auto">
          <a:xfrm>
            <a:off x="-185414" y="1621035"/>
            <a:ext cx="296779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0" dirty="0">
                <a:solidFill>
                  <a:schemeClr val="tx1"/>
                </a:solidFill>
                <a:latin typeface="Verdana"/>
                <a:ea typeface="HY헤드라인M" pitchFamily="18" charset="-127"/>
                <a:cs typeface="Verdana"/>
              </a:rPr>
              <a:t> </a:t>
            </a:r>
            <a:r>
              <a:rPr lang="ko-KR" altLang="en-US" sz="3000" b="0" dirty="0">
                <a:solidFill>
                  <a:srgbClr val="FF0000"/>
                </a:solidFill>
                <a:latin typeface="Verdana"/>
                <a:ea typeface="HY헤드라인M" pitchFamily="18" charset="-127"/>
                <a:cs typeface="Verdana"/>
              </a:rPr>
              <a:t>감정의 뇌</a:t>
            </a:r>
            <a:endParaRPr lang="en-US" altLang="ko-KR" sz="3000" b="0" dirty="0">
              <a:solidFill>
                <a:srgbClr val="FF0000"/>
              </a:solidFill>
              <a:latin typeface="Verdana"/>
              <a:ea typeface="HY헤드라인M" pitchFamily="18" charset="-127"/>
              <a:cs typeface="Verdana"/>
            </a:endParaRPr>
          </a:p>
          <a:p>
            <a:pPr>
              <a:lnSpc>
                <a:spcPct val="100000"/>
              </a:lnSpc>
            </a:pPr>
            <a:r>
              <a:rPr lang="en-US" altLang="ko-KR" b="0" dirty="0">
                <a:solidFill>
                  <a:schemeClr val="tx1"/>
                </a:solidFill>
                <a:latin typeface="Verdana"/>
                <a:ea typeface="HY헤드라인M" pitchFamily="18" charset="-127"/>
                <a:cs typeface="Verdana"/>
              </a:rPr>
              <a:t>(</a:t>
            </a:r>
            <a:r>
              <a:rPr lang="ko-KR" altLang="en-US" b="0" dirty="0" err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변연계</a:t>
            </a:r>
            <a:r>
              <a:rPr lang="en-US" altLang="ko-KR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r>
              <a:rPr lang="ko-KR" altLang="en-US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과잉자극</a:t>
            </a:r>
            <a:endParaRPr lang="en-US" altLang="ko-KR" b="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3" name="오른쪽 화살표 22"/>
          <p:cNvSpPr/>
          <p:nvPr/>
        </p:nvSpPr>
        <p:spPr bwMode="auto">
          <a:xfrm>
            <a:off x="2550991" y="1845286"/>
            <a:ext cx="576064" cy="360040"/>
          </a:xfrm>
          <a:prstGeom prst="rightArrow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1" hangingPunct="1">
              <a:lnSpc>
                <a:spcPct val="14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20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굴림" pitchFamily="50" charset="-127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3672533" y="2736629"/>
            <a:ext cx="5299676" cy="1772491"/>
            <a:chOff x="3707904" y="2448597"/>
            <a:chExt cx="5299676" cy="1772491"/>
          </a:xfrm>
        </p:grpSpPr>
        <p:sp>
          <p:nvSpPr>
            <p:cNvPr id="25" name="모서리가 둥근 직사각형 24"/>
            <p:cNvSpPr/>
            <p:nvPr/>
          </p:nvSpPr>
          <p:spPr>
            <a:xfrm>
              <a:off x="3707904" y="2448597"/>
              <a:ext cx="5277675" cy="1772491"/>
            </a:xfrm>
            <a:prstGeom prst="roundRect">
              <a:avLst/>
            </a:prstGeom>
            <a:solidFill>
              <a:schemeClr val="bg1">
                <a:lumMod val="95000"/>
                <a:alpha val="50000"/>
              </a:schemeClr>
            </a:solidFill>
            <a:ln w="28575">
              <a:solidFill>
                <a:srgbClr val="00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TextBox 26"/>
            <p:cNvSpPr txBox="1">
              <a:spLocks noChangeArrowheads="1"/>
            </p:cNvSpPr>
            <p:nvPr/>
          </p:nvSpPr>
          <p:spPr bwMode="auto">
            <a:xfrm>
              <a:off x="4048505" y="3126840"/>
              <a:ext cx="3188693" cy="5355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kumimoji="0" lang="ko-KR" altLang="en-US" sz="2400" dirty="0">
                  <a:solidFill>
                    <a:srgbClr val="000066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경도 인지장애 </a:t>
              </a:r>
              <a:r>
                <a:rPr kumimoji="0" lang="en-US" altLang="ko-KR" sz="2400" dirty="0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40%</a:t>
              </a:r>
              <a:r>
                <a:rPr kumimoji="0" lang="en-US" altLang="ko-KR" sz="2400" dirty="0">
                  <a:solidFill>
                    <a:srgbClr val="D60093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kumimoji="0" lang="ko-KR" altLang="en-US" sz="2400" dirty="0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↑</a:t>
              </a:r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3974611" y="3597150"/>
              <a:ext cx="5032969" cy="4590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kumimoji="0"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kumimoji="0" lang="ko-KR" altLang="en-US" dirty="0" err="1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치매전</a:t>
              </a:r>
              <a:r>
                <a:rPr kumimoji="0"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단계 </a:t>
              </a:r>
              <a:r>
                <a:rPr kumimoji="0"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kumimoji="0"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매년 </a:t>
              </a:r>
              <a:r>
                <a:rPr kumimoji="0"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10-15% </a:t>
              </a:r>
              <a:r>
                <a:rPr kumimoji="0"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치매로 이행</a:t>
              </a:r>
              <a:r>
                <a:rPr kumimoji="0"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 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4057292" y="2557219"/>
              <a:ext cx="2108270" cy="6093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0" lang="ko-KR" altLang="en-US" sz="2400" dirty="0">
                  <a:solidFill>
                    <a:srgbClr val="000066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치매</a:t>
              </a:r>
              <a:r>
                <a:rPr kumimoji="0" lang="ko-KR" altLang="en-US" sz="2400" dirty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kumimoji="0" lang="en-US" altLang="ko-KR" sz="2400" dirty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kumimoji="0" lang="en-US" altLang="ko-KR" sz="2400" dirty="0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2.7</a:t>
              </a:r>
              <a:r>
                <a:rPr kumimoji="0" lang="ko-KR" altLang="en-US" sz="2400" dirty="0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배 ↑</a:t>
              </a:r>
              <a:endParaRPr lang="ko-KR" altLang="en-US" sz="240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29" name="TextBox 1"/>
          <p:cNvSpPr txBox="1">
            <a:spLocks noChangeArrowheads="1"/>
          </p:cNvSpPr>
          <p:nvPr/>
        </p:nvSpPr>
        <p:spPr bwMode="auto">
          <a:xfrm>
            <a:off x="3269458" y="1597602"/>
            <a:ext cx="3384375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자동적 부정적 사고 </a:t>
            </a:r>
            <a:r>
              <a:rPr lang="ko-KR" altLang="en-US" b="0" dirty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발생</a:t>
            </a:r>
            <a:endParaRPr lang="en-US" altLang="ko-KR" b="0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00000"/>
              </a:lnSpc>
            </a:pPr>
            <a:r>
              <a:rPr lang="ko-KR" altLang="en-US" b="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우울증</a:t>
            </a:r>
            <a:endParaRPr lang="en-US" altLang="ko-KR" b="0" dirty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0" name="오른쪽 화살표 29"/>
          <p:cNvSpPr/>
          <p:nvPr/>
        </p:nvSpPr>
        <p:spPr bwMode="auto">
          <a:xfrm>
            <a:off x="6511431" y="1840399"/>
            <a:ext cx="576064" cy="360040"/>
          </a:xfrm>
          <a:prstGeom prst="rightArrow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1" hangingPunct="1">
              <a:lnSpc>
                <a:spcPct val="14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20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굴림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6992004" y="1683704"/>
            <a:ext cx="19490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치매발생</a:t>
            </a:r>
            <a:endParaRPr lang="ko-KR" altLang="en-US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2" name="아래쪽 화살표 31"/>
          <p:cNvSpPr/>
          <p:nvPr/>
        </p:nvSpPr>
        <p:spPr>
          <a:xfrm>
            <a:off x="4860032" y="2459376"/>
            <a:ext cx="432048" cy="465568"/>
          </a:xfrm>
          <a:prstGeom prst="downArrow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1957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모서리가 둥근 직사각형 12"/>
          <p:cNvSpPr/>
          <p:nvPr/>
        </p:nvSpPr>
        <p:spPr>
          <a:xfrm>
            <a:off x="251880" y="3068960"/>
            <a:ext cx="8809982" cy="2490423"/>
          </a:xfrm>
          <a:prstGeom prst="roundRect">
            <a:avLst/>
          </a:prstGeom>
          <a:solidFill>
            <a:schemeClr val="bg1">
              <a:lumMod val="95000"/>
              <a:alpha val="50000"/>
            </a:schemeClr>
          </a:solidFill>
          <a:ln w="28575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0000"/>
              </a:lnSpc>
              <a:spcBef>
                <a:spcPct val="0"/>
              </a:spcBef>
            </a:pPr>
            <a:endParaRPr lang="ko-KR" altLang="en-US" sz="1800" b="0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8687" y="1071493"/>
            <a:ext cx="8893175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defRPr/>
            </a:pPr>
            <a:r>
              <a:rPr lang="ko-KR" altLang="en-US" sz="18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운동      </a:t>
            </a:r>
            <a:endParaRPr lang="en-US" altLang="ko-KR" sz="1800" b="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defRPr/>
            </a:pPr>
            <a:r>
              <a:rPr lang="ko-KR" altLang="en-US" sz="18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심장박동 ↑</a:t>
            </a:r>
            <a:r>
              <a:rPr lang="en-US" altLang="ko-KR" sz="18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8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800" b="0" dirty="0" err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뇌혈류</a:t>
            </a:r>
            <a:r>
              <a:rPr lang="ko-KR" altLang="en-US" sz="18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↑</a:t>
            </a:r>
            <a:r>
              <a:rPr lang="en-US" altLang="ko-KR" sz="18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8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자연항우울제</a:t>
            </a:r>
            <a:r>
              <a:rPr lang="en-US" altLang="ko-KR" sz="18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, BDNF(</a:t>
            </a:r>
            <a:r>
              <a:rPr lang="ko-KR" altLang="en-US" sz="18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뇌 성장 인자</a:t>
            </a:r>
            <a:r>
              <a:rPr lang="en-US" altLang="ko-KR" sz="18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) : 13%</a:t>
            </a:r>
            <a:r>
              <a:rPr lang="ko-KR" altLang="en-US" sz="18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↑</a:t>
            </a:r>
            <a:r>
              <a:rPr lang="en-US" altLang="ko-KR" sz="18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, 30</a:t>
            </a:r>
            <a:r>
              <a:rPr lang="ko-KR" altLang="en-US" sz="18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분 운동</a:t>
            </a:r>
            <a:r>
              <a:rPr lang="en-US" altLang="ko-KR" sz="18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800" b="0" dirty="0" err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해마크기</a:t>
            </a:r>
            <a:r>
              <a:rPr lang="ko-KR" altLang="en-US" sz="18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8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2%</a:t>
            </a:r>
            <a:r>
              <a:rPr lang="ko-KR" altLang="en-US" sz="18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↑</a:t>
            </a:r>
            <a:r>
              <a:rPr lang="en-US" altLang="ko-KR" sz="18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8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에어로빅 </a:t>
            </a:r>
            <a:r>
              <a:rPr lang="en-US" altLang="ko-KR" sz="18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3</a:t>
            </a:r>
            <a:r>
              <a:rPr lang="ko-KR" altLang="en-US" sz="18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번</a:t>
            </a:r>
            <a:r>
              <a:rPr lang="en-US" altLang="ko-KR" sz="18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/</a:t>
            </a:r>
            <a:r>
              <a:rPr lang="ko-KR" altLang="en-US" sz="18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주</a:t>
            </a:r>
            <a:r>
              <a:rPr lang="en-US" altLang="ko-KR" sz="18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, 40</a:t>
            </a:r>
            <a:r>
              <a:rPr lang="ko-KR" altLang="en-US" sz="18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분</a:t>
            </a:r>
            <a:r>
              <a:rPr lang="en-US" altLang="ko-KR" sz="18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, 1</a:t>
            </a:r>
            <a:r>
              <a:rPr lang="ko-KR" altLang="en-US" sz="18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년</a:t>
            </a:r>
            <a:r>
              <a:rPr lang="en-US" altLang="ko-KR" sz="18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), Telomerase </a:t>
            </a:r>
            <a:r>
              <a:rPr lang="en-US" altLang="ko-KR" sz="1800" b="0" dirty="0">
                <a:solidFill>
                  <a:schemeClr val="tx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↑ , </a:t>
            </a:r>
            <a:r>
              <a:rPr lang="ko-KR" altLang="en-US" sz="1800" b="0" dirty="0">
                <a:solidFill>
                  <a:schemeClr val="tx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손상 </a:t>
            </a:r>
            <a:r>
              <a:rPr lang="en-US" altLang="ko-KR" sz="1800" b="0" dirty="0">
                <a:solidFill>
                  <a:schemeClr val="tx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DNA </a:t>
            </a:r>
            <a:r>
              <a:rPr lang="ko-KR" altLang="en-US" sz="1800" b="0" dirty="0">
                <a:solidFill>
                  <a:schemeClr val="tx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복구↑</a:t>
            </a:r>
            <a:endParaRPr lang="en-US" altLang="ko-KR" sz="1800" b="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" name="AutoShape 26"/>
          <p:cNvSpPr>
            <a:spLocks noChangeArrowheads="1"/>
          </p:cNvSpPr>
          <p:nvPr/>
        </p:nvSpPr>
        <p:spPr bwMode="auto">
          <a:xfrm>
            <a:off x="1154433" y="172913"/>
            <a:ext cx="6713129" cy="578374"/>
          </a:xfrm>
          <a:prstGeom prst="roundRect">
            <a:avLst>
              <a:gd name="adj" fmla="val 16667"/>
            </a:avLst>
          </a:prstGeom>
          <a:solidFill>
            <a:srgbClr val="EAEAEA"/>
          </a:solidFill>
          <a:ln w="28575" algn="ctr">
            <a:noFill/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lnSpc>
                <a:spcPct val="80000"/>
              </a:lnSpc>
            </a:pPr>
            <a:endParaRPr lang="ko-KR" altLang="en-US" sz="1400">
              <a:solidFill>
                <a:srgbClr val="000000"/>
              </a:solidFill>
              <a:latin typeface="굴림" charset="-127"/>
            </a:endParaRPr>
          </a:p>
        </p:txBody>
      </p:sp>
      <p:sp>
        <p:nvSpPr>
          <p:cNvPr id="5" name="Text Box 43"/>
          <p:cNvSpPr txBox="1">
            <a:spLocks noChangeArrowheads="1"/>
          </p:cNvSpPr>
          <p:nvPr/>
        </p:nvSpPr>
        <p:spPr bwMode="auto">
          <a:xfrm>
            <a:off x="1075621" y="189557"/>
            <a:ext cx="6870752" cy="538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lnSpc>
                <a:spcPct val="110000"/>
              </a:lnSpc>
            </a:pPr>
            <a:r>
              <a:rPr lang="en-US" altLang="ko-KR" sz="3000" dirty="0">
                <a:solidFill>
                  <a:srgbClr val="000066"/>
                </a:solidFill>
                <a:latin typeface="HY강B" pitchFamily="18" charset="-127"/>
                <a:ea typeface="HY강B" pitchFamily="18" charset="-127"/>
              </a:rPr>
              <a:t>3. </a:t>
            </a:r>
            <a:r>
              <a:rPr lang="ko-KR" altLang="en-US" sz="3000" dirty="0">
                <a:solidFill>
                  <a:srgbClr val="000066"/>
                </a:solidFill>
                <a:latin typeface="HY강B" pitchFamily="18" charset="-127"/>
                <a:ea typeface="HY강B" pitchFamily="18" charset="-127"/>
              </a:rPr>
              <a:t>움직여라 </a:t>
            </a:r>
            <a:r>
              <a:rPr lang="en-US" altLang="ko-KR" sz="3000" dirty="0">
                <a:solidFill>
                  <a:srgbClr val="000066"/>
                </a:solidFill>
                <a:latin typeface="HY강B" pitchFamily="18" charset="-127"/>
                <a:ea typeface="HY강B" pitchFamily="18" charset="-127"/>
              </a:rPr>
              <a:t>: </a:t>
            </a:r>
            <a:r>
              <a:rPr lang="ko-KR" altLang="en-US" sz="3000" dirty="0">
                <a:solidFill>
                  <a:srgbClr val="000066"/>
                </a:solidFill>
                <a:latin typeface="HY강B" pitchFamily="18" charset="-127"/>
                <a:ea typeface="HY강B" pitchFamily="18" charset="-127"/>
              </a:rPr>
              <a:t>상전보다 머슴이 되라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1880" y="2852936"/>
            <a:ext cx="8928712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altLang="ko-KR" sz="1700" b="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defRPr/>
            </a:pPr>
            <a:r>
              <a:rPr lang="en-US" altLang="ko-KR" sz="1700" b="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700" b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걷기 운동 </a:t>
            </a:r>
            <a:r>
              <a:rPr lang="en-US" altLang="ko-KR" sz="17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lang="en-US" altLang="ko-KR" sz="1700" b="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75</a:t>
            </a:r>
            <a:r>
              <a:rPr lang="ko-KR" altLang="en-US" sz="1700" b="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분</a:t>
            </a:r>
            <a:r>
              <a:rPr lang="en-US" altLang="ko-KR" sz="1700" b="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/</a:t>
            </a:r>
            <a:r>
              <a:rPr lang="ko-KR" altLang="en-US" sz="1700" b="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주 </a:t>
            </a:r>
            <a:r>
              <a:rPr lang="ko-KR" altLang="en-US" sz="17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→ </a:t>
            </a:r>
            <a:r>
              <a:rPr lang="ko-KR" altLang="en-US" sz="1700" b="0" dirty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수명</a:t>
            </a:r>
            <a:r>
              <a:rPr lang="en-US" altLang="ko-KR" sz="1700" b="0" dirty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 1.8</a:t>
            </a:r>
            <a:r>
              <a:rPr lang="ko-KR" altLang="en-US" sz="1700" b="0" dirty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년  </a:t>
            </a:r>
            <a:r>
              <a:rPr lang="en-US" altLang="ko-KR" sz="1700" b="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2.5~5</a:t>
            </a:r>
            <a:r>
              <a:rPr lang="ko-KR" altLang="en-US" sz="1700" b="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시간</a:t>
            </a:r>
            <a:r>
              <a:rPr lang="en-US" altLang="ko-KR" sz="1700" b="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/</a:t>
            </a:r>
            <a:r>
              <a:rPr lang="ko-KR" altLang="en-US" sz="1700" b="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주  </a:t>
            </a:r>
            <a:r>
              <a:rPr lang="ko-KR" altLang="en-US" sz="17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→</a:t>
            </a:r>
            <a:r>
              <a:rPr lang="ko-KR" altLang="en-US" sz="1700" b="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700" b="0" dirty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3.4</a:t>
            </a:r>
            <a:r>
              <a:rPr lang="ko-KR" altLang="en-US" sz="1700" b="0" dirty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년 ↑</a:t>
            </a:r>
            <a:r>
              <a:rPr lang="en-US" altLang="ko-KR" sz="1700" b="0" dirty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700" b="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5~7</a:t>
            </a:r>
            <a:r>
              <a:rPr lang="ko-KR" altLang="en-US" sz="1700" b="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시간</a:t>
            </a:r>
            <a:r>
              <a:rPr lang="en-US" altLang="ko-KR" sz="1700" b="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/</a:t>
            </a:r>
            <a:r>
              <a:rPr lang="ko-KR" altLang="en-US" sz="1700" b="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주   </a:t>
            </a:r>
            <a:r>
              <a:rPr lang="ko-KR" altLang="en-US" sz="17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→ </a:t>
            </a:r>
            <a:r>
              <a:rPr lang="en-US" altLang="ko-KR" sz="1700" b="0" dirty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4.5</a:t>
            </a:r>
            <a:r>
              <a:rPr lang="ko-KR" altLang="en-US" sz="1700" b="0" dirty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년 ↑</a:t>
            </a:r>
            <a:endParaRPr lang="en-US" altLang="ko-KR" sz="1700" b="0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defRPr/>
            </a:pPr>
            <a:r>
              <a:rPr lang="en-US" altLang="ko-KR" sz="1700" b="0" dirty="0">
                <a:solidFill>
                  <a:schemeClr val="tx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→</a:t>
            </a:r>
            <a:r>
              <a:rPr lang="en-US" altLang="ko-KR" sz="17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65</a:t>
            </a:r>
            <a:r>
              <a:rPr lang="ko-KR" altLang="en-US" sz="17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만 명</a:t>
            </a:r>
            <a:r>
              <a:rPr lang="en-US" altLang="ko-KR" sz="17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, 6</a:t>
            </a:r>
            <a:r>
              <a:rPr lang="ko-KR" altLang="en-US" sz="17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편 논문</a:t>
            </a:r>
            <a:r>
              <a:rPr lang="en-US" altLang="ko-KR" sz="17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(2011</a:t>
            </a:r>
            <a:r>
              <a:rPr lang="ko-KR" altLang="en-US" sz="17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년</a:t>
            </a:r>
            <a:r>
              <a:rPr lang="en-US" altLang="ko-KR" sz="17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7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미 국립암연구소</a:t>
            </a:r>
            <a:r>
              <a:rPr lang="en-US" altLang="ko-KR" sz="17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) </a:t>
            </a:r>
            <a:endParaRPr lang="en-US" altLang="ko-KR" sz="1700" b="0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altLang="ko-KR" sz="1700" b="0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l">
              <a:lnSpc>
                <a:spcPct val="100000"/>
              </a:lnSpc>
              <a:spcBef>
                <a:spcPts val="600"/>
              </a:spcBef>
              <a:defRPr/>
            </a:pPr>
            <a:r>
              <a:rPr lang="ko-KR" altLang="ko-KR" sz="17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•</a:t>
            </a:r>
            <a:r>
              <a:rPr lang="en-US" altLang="ko-KR" sz="17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700" b="0" dirty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20</a:t>
            </a:r>
            <a:r>
              <a:rPr lang="ko-KR" altLang="en-US" sz="1700" b="0" dirty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분 걷기는 정신건강에 도움 </a:t>
            </a:r>
            <a:r>
              <a:rPr lang="ko-KR" altLang="en-US" sz="17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→ 건강성인 </a:t>
            </a:r>
            <a:r>
              <a:rPr lang="en-US" altLang="ko-KR" sz="17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419</a:t>
            </a:r>
            <a:r>
              <a:rPr lang="ko-KR" altLang="en-US" sz="17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명</a:t>
            </a:r>
            <a:r>
              <a:rPr lang="en-US" altLang="ko-KR" sz="17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 (</a:t>
            </a:r>
            <a:r>
              <a:rPr lang="ko-KR" altLang="en-US" sz="17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미 </a:t>
            </a:r>
            <a:r>
              <a:rPr lang="ko-KR" altLang="en-US" sz="1700" b="0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코네티컷대</a:t>
            </a:r>
            <a:r>
              <a:rPr lang="ko-KR" altLang="en-US" sz="17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 </a:t>
            </a:r>
            <a:r>
              <a:rPr lang="ko-KR" altLang="en-US" sz="1700" b="0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테일러</a:t>
            </a:r>
            <a:r>
              <a:rPr lang="en-US" altLang="ko-KR" sz="17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, 2017)</a:t>
            </a:r>
          </a:p>
          <a:p>
            <a:pPr algn="l">
              <a:lnSpc>
                <a:spcPct val="100000"/>
              </a:lnSpc>
              <a:spcBef>
                <a:spcPts val="600"/>
              </a:spcBef>
              <a:defRPr/>
            </a:pPr>
            <a:r>
              <a:rPr lang="en-US" altLang="ko-KR" sz="17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• </a:t>
            </a:r>
            <a:r>
              <a:rPr lang="en-US" altLang="ko-KR" sz="1700" b="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60</a:t>
            </a:r>
            <a:r>
              <a:rPr lang="ko-KR" altLang="en-US" sz="1700" b="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세 이상</a:t>
            </a:r>
            <a:r>
              <a:rPr lang="en-US" altLang="ko-KR" sz="1700" b="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, </a:t>
            </a:r>
            <a:r>
              <a:rPr lang="ko-KR" altLang="en-US" sz="1700" b="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하루 </a:t>
            </a:r>
            <a:r>
              <a:rPr lang="en-US" altLang="ko-KR" sz="1700" b="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4000</a:t>
            </a:r>
            <a:r>
              <a:rPr lang="ko-KR" altLang="en-US" sz="1700" b="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보 이상 걸어도 뇌 건강</a:t>
            </a:r>
            <a:r>
              <a:rPr lang="en-US" altLang="ko-KR" sz="1700" b="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(</a:t>
            </a:r>
            <a:r>
              <a:rPr lang="ko-KR" altLang="en-US" sz="1700" b="0" dirty="0" err="1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해마용량</a:t>
            </a:r>
            <a:r>
              <a:rPr lang="en-US" altLang="ko-KR" sz="1700" b="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)↑</a:t>
            </a:r>
            <a:r>
              <a:rPr lang="en-US" altLang="ko-KR" sz="17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(</a:t>
            </a:r>
            <a:r>
              <a:rPr lang="ko-KR" altLang="en-US" sz="17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미</a:t>
            </a:r>
            <a:r>
              <a:rPr lang="en-US" altLang="ko-KR" sz="17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, </a:t>
            </a:r>
            <a:r>
              <a:rPr lang="ko-KR" altLang="en-US" sz="1700" b="0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시다르트</a:t>
            </a:r>
            <a:r>
              <a:rPr lang="en-US" altLang="ko-KR" sz="17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, 2017)</a:t>
            </a:r>
          </a:p>
          <a:p>
            <a:pPr algn="l">
              <a:lnSpc>
                <a:spcPct val="100000"/>
              </a:lnSpc>
              <a:spcBef>
                <a:spcPts val="600"/>
              </a:spcBef>
              <a:defRPr/>
            </a:pPr>
            <a:r>
              <a:rPr lang="en-US" altLang="ko-KR" sz="17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• </a:t>
            </a:r>
            <a:r>
              <a:rPr lang="ko-KR" altLang="en-US" sz="1700" b="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하루 </a:t>
            </a:r>
            <a:r>
              <a:rPr lang="en-US" altLang="ko-KR" sz="1700" b="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30</a:t>
            </a:r>
            <a:r>
              <a:rPr lang="ko-KR" altLang="en-US" sz="1700" b="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분 조깅</a:t>
            </a:r>
            <a:r>
              <a:rPr lang="en-US" altLang="ko-KR" sz="1700" b="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, </a:t>
            </a:r>
            <a:r>
              <a:rPr lang="ko-KR" altLang="en-US" sz="1700" b="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속보 </a:t>
            </a:r>
            <a:endParaRPr lang="en-US" altLang="ko-KR" sz="1700" b="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Arial" panose="020B0604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600"/>
              </a:spcBef>
              <a:defRPr/>
            </a:pPr>
            <a:r>
              <a:rPr lang="en-US" altLang="ko-KR" sz="17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   </a:t>
            </a:r>
            <a:r>
              <a:rPr lang="ko-KR" altLang="en-US" sz="17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→ </a:t>
            </a:r>
            <a:r>
              <a:rPr lang="en-US" altLang="ko-KR" sz="1700" b="0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5</a:t>
            </a:r>
            <a:r>
              <a:rPr lang="ko-KR" altLang="en-US" sz="17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년 더 살 수 있어 </a:t>
            </a:r>
            <a:r>
              <a:rPr lang="en-US" altLang="ko-KR" sz="17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(20~84</a:t>
            </a:r>
            <a:r>
              <a:rPr lang="ko-KR" altLang="en-US" sz="17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세 </a:t>
            </a:r>
            <a:r>
              <a:rPr lang="en-US" altLang="ko-KR" sz="17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5,823</a:t>
            </a:r>
            <a:r>
              <a:rPr lang="ko-KR" altLang="en-US" sz="17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명</a:t>
            </a:r>
            <a:r>
              <a:rPr lang="en-US" altLang="ko-KR" sz="17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,</a:t>
            </a:r>
            <a:r>
              <a:rPr lang="ko-KR" altLang="en-US" sz="17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미 </a:t>
            </a:r>
            <a:r>
              <a:rPr lang="ko-KR" altLang="en-US" sz="1700" b="0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브리검영대</a:t>
            </a:r>
            <a:r>
              <a:rPr lang="ko-KR" altLang="en-US" sz="17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 </a:t>
            </a:r>
            <a:r>
              <a:rPr lang="ko-KR" altLang="en-US" sz="1700" b="0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터커교수</a:t>
            </a:r>
            <a:r>
              <a:rPr lang="en-US" altLang="ko-KR" sz="17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, 2017)</a:t>
            </a:r>
            <a:endParaRPr lang="ko-KR" altLang="en-US" sz="1700" b="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02222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5"/>
          <p:cNvSpPr txBox="1">
            <a:spLocks noChangeArrowheads="1"/>
          </p:cNvSpPr>
          <p:nvPr/>
        </p:nvSpPr>
        <p:spPr bwMode="auto">
          <a:xfrm>
            <a:off x="642938" y="6146626"/>
            <a:ext cx="17145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ko-KR" altLang="en-US" sz="2000">
                <a:solidFill>
                  <a:srgbClr val="FF9999"/>
                </a:solidFill>
                <a:latin typeface="HY헤드라인M" pitchFamily="18" charset="-127"/>
                <a:ea typeface="HY헤드라인M" pitchFamily="18" charset="-127"/>
              </a:rPr>
              <a:t>단순 손 운동</a:t>
            </a:r>
          </a:p>
        </p:txBody>
      </p:sp>
      <p:sp>
        <p:nvSpPr>
          <p:cNvPr id="4" name="TextBox 16"/>
          <p:cNvSpPr txBox="1">
            <a:spLocks noChangeArrowheads="1"/>
          </p:cNvSpPr>
          <p:nvPr/>
        </p:nvSpPr>
        <p:spPr bwMode="auto">
          <a:xfrm>
            <a:off x="3221038" y="6146626"/>
            <a:ext cx="21431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ko-KR" altLang="en-US" sz="2000">
                <a:solidFill>
                  <a:srgbClr val="FF9999"/>
                </a:solidFill>
                <a:latin typeface="HY헤드라인M" pitchFamily="18" charset="-127"/>
                <a:ea typeface="HY헤드라인M" pitchFamily="18" charset="-127"/>
              </a:rPr>
              <a:t>정밀한 손 운동</a:t>
            </a:r>
          </a:p>
        </p:txBody>
      </p:sp>
      <p:sp>
        <p:nvSpPr>
          <p:cNvPr id="5" name="TextBox 17"/>
          <p:cNvSpPr txBox="1">
            <a:spLocks noChangeArrowheads="1"/>
          </p:cNvSpPr>
          <p:nvPr/>
        </p:nvSpPr>
        <p:spPr bwMode="auto">
          <a:xfrm>
            <a:off x="5786438" y="6075189"/>
            <a:ext cx="3429000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ko-KR" altLang="en-US" sz="2000">
                <a:solidFill>
                  <a:srgbClr val="FF9999"/>
                </a:solidFill>
                <a:latin typeface="HY헤드라인M" pitchFamily="18" charset="-127"/>
                <a:ea typeface="HY헤드라인M" pitchFamily="18" charset="-127"/>
              </a:rPr>
              <a:t>다양하게 생각하면서</a:t>
            </a:r>
            <a:endParaRPr lang="en-US" altLang="ko-KR" sz="2000">
              <a:solidFill>
                <a:srgbClr val="FF9999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ctr"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ko-KR" altLang="en-US" sz="2000">
                <a:solidFill>
                  <a:srgbClr val="FF9999"/>
                </a:solidFill>
                <a:latin typeface="HY헤드라인M" pitchFamily="18" charset="-127"/>
                <a:ea typeface="HY헤드라인M" pitchFamily="18" charset="-127"/>
              </a:rPr>
              <a:t>정밀한 손 운동</a:t>
            </a:r>
          </a:p>
        </p:txBody>
      </p:sp>
      <p:grpSp>
        <p:nvGrpSpPr>
          <p:cNvPr id="6" name="그룹 5"/>
          <p:cNvGrpSpPr/>
          <p:nvPr/>
        </p:nvGrpSpPr>
        <p:grpSpPr>
          <a:xfrm>
            <a:off x="556269" y="3582888"/>
            <a:ext cx="7904163" cy="2438400"/>
            <a:chOff x="428625" y="3429000"/>
            <a:chExt cx="7904163" cy="2438400"/>
          </a:xfrm>
        </p:grpSpPr>
        <p:sp>
          <p:nvSpPr>
            <p:cNvPr id="7" name="Oval 46"/>
            <p:cNvSpPr>
              <a:spLocks noChangeArrowheads="1"/>
            </p:cNvSpPr>
            <p:nvPr/>
          </p:nvSpPr>
          <p:spPr bwMode="auto">
            <a:xfrm>
              <a:off x="3643313" y="4217988"/>
              <a:ext cx="1487487" cy="1030287"/>
            </a:xfrm>
            <a:prstGeom prst="ellipse">
              <a:avLst/>
            </a:prstGeom>
            <a:solidFill>
              <a:schemeClr val="folHlink">
                <a:alpha val="30196"/>
              </a:schemeClr>
            </a:solidFill>
            <a:ln w="28575" algn="ctr">
              <a:solidFill>
                <a:srgbClr val="FF0000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50000"/>
                </a:spcBef>
                <a:buFontTx/>
                <a:buNone/>
              </a:pPr>
              <a:endParaRPr lang="ko-KR" altLang="en-US" sz="1400" b="1">
                <a:solidFill>
                  <a:srgbClr val="000000"/>
                </a:solidFill>
              </a:endParaRPr>
            </a:p>
          </p:txBody>
        </p:sp>
        <p:grpSp>
          <p:nvGrpSpPr>
            <p:cNvPr id="8" name="Group 10"/>
            <p:cNvGrpSpPr>
              <a:grpSpLocks/>
            </p:cNvGrpSpPr>
            <p:nvPr/>
          </p:nvGrpSpPr>
          <p:grpSpPr bwMode="auto">
            <a:xfrm>
              <a:off x="428625" y="3430588"/>
              <a:ext cx="4937125" cy="2436812"/>
              <a:chOff x="4055" y="636"/>
              <a:chExt cx="1982" cy="584"/>
            </a:xfrm>
          </p:grpSpPr>
          <p:pic>
            <p:nvPicPr>
              <p:cNvPr id="18" name="Picture 12" descr="1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5400000">
                <a:off x="4180" y="511"/>
                <a:ext cx="584" cy="8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" name="Picture 13" descr="1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5400000">
                <a:off x="5304" y="487"/>
                <a:ext cx="581" cy="8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9" name="Oval 45"/>
            <p:cNvSpPr>
              <a:spLocks noChangeArrowheads="1"/>
            </p:cNvSpPr>
            <p:nvPr/>
          </p:nvSpPr>
          <p:spPr bwMode="auto">
            <a:xfrm>
              <a:off x="825500" y="4424363"/>
              <a:ext cx="674688" cy="373062"/>
            </a:xfrm>
            <a:prstGeom prst="ellipse">
              <a:avLst/>
            </a:prstGeom>
            <a:solidFill>
              <a:schemeClr val="folHlink">
                <a:alpha val="30196"/>
              </a:schemeClr>
            </a:solidFill>
            <a:ln w="28575" algn="ctr">
              <a:solidFill>
                <a:srgbClr val="FF3300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50000"/>
                </a:spcBef>
                <a:buFontTx/>
                <a:buNone/>
              </a:pPr>
              <a:endParaRPr lang="ko-KR" altLang="en-US" sz="1400" b="1">
                <a:solidFill>
                  <a:srgbClr val="000000"/>
                </a:solidFill>
              </a:endParaRPr>
            </a:p>
          </p:txBody>
        </p:sp>
        <p:pic>
          <p:nvPicPr>
            <p:cNvPr id="10" name="Picture 13" descr="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5063" y="3429000"/>
              <a:ext cx="2117725" cy="2360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Oval 46"/>
            <p:cNvSpPr>
              <a:spLocks noChangeArrowheads="1"/>
            </p:cNvSpPr>
            <p:nvPr/>
          </p:nvSpPr>
          <p:spPr bwMode="auto">
            <a:xfrm>
              <a:off x="6516688" y="4116388"/>
              <a:ext cx="1487487" cy="1030287"/>
            </a:xfrm>
            <a:prstGeom prst="ellipse">
              <a:avLst/>
            </a:prstGeom>
            <a:solidFill>
              <a:schemeClr val="folHlink">
                <a:alpha val="30196"/>
              </a:schemeClr>
            </a:solidFill>
            <a:ln w="28575" algn="ctr">
              <a:solidFill>
                <a:srgbClr val="FF0000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50000"/>
                </a:spcBef>
                <a:buFontTx/>
                <a:buNone/>
              </a:pPr>
              <a:endParaRPr lang="ko-KR" altLang="en-US" sz="1400" b="1">
                <a:solidFill>
                  <a:srgbClr val="000000"/>
                </a:solidFill>
              </a:endParaRPr>
            </a:p>
          </p:txBody>
        </p:sp>
        <p:cxnSp>
          <p:nvCxnSpPr>
            <p:cNvPr id="12" name="직선 연결선 17"/>
            <p:cNvCxnSpPr>
              <a:cxnSpLocks noChangeShapeType="1"/>
            </p:cNvCxnSpPr>
            <p:nvPr/>
          </p:nvCxnSpPr>
          <p:spPr bwMode="auto">
            <a:xfrm rot="10800000" flipV="1">
              <a:off x="6286500" y="4003675"/>
              <a:ext cx="785813" cy="357188"/>
            </a:xfrm>
            <a:prstGeom prst="lin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" name="직선 연결선 18"/>
            <p:cNvCxnSpPr>
              <a:cxnSpLocks noChangeShapeType="1"/>
            </p:cNvCxnSpPr>
            <p:nvPr/>
          </p:nvCxnSpPr>
          <p:spPr bwMode="auto">
            <a:xfrm rot="10800000">
              <a:off x="6357938" y="4857750"/>
              <a:ext cx="714375" cy="431800"/>
            </a:xfrm>
            <a:prstGeom prst="lin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" name="TextBox 21"/>
            <p:cNvSpPr txBox="1">
              <a:spLocks noChangeArrowheads="1"/>
            </p:cNvSpPr>
            <p:nvPr/>
          </p:nvSpPr>
          <p:spPr bwMode="auto">
            <a:xfrm>
              <a:off x="5508625" y="4421188"/>
              <a:ext cx="1143000" cy="8248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50000"/>
                </a:spcBef>
                <a:buFontTx/>
                <a:buNone/>
              </a:pPr>
              <a:r>
                <a:rPr lang="ko-KR" altLang="en-US" sz="1400" b="1" dirty="0">
                  <a:solidFill>
                    <a:srgbClr val="FF0000"/>
                  </a:solidFill>
                </a:rPr>
                <a:t>연상 영역</a:t>
              </a:r>
              <a:endParaRPr lang="en-US" altLang="ko-KR" sz="1400" b="1" dirty="0">
                <a:solidFill>
                  <a:srgbClr val="FF0000"/>
                </a:solidFill>
              </a:endParaRPr>
            </a:p>
            <a:p>
              <a:pPr algn="ctr" eaLnBrk="1" hangingPunct="1">
                <a:lnSpc>
                  <a:spcPct val="80000"/>
                </a:lnSpc>
                <a:spcBef>
                  <a:spcPct val="50000"/>
                </a:spcBef>
                <a:buFontTx/>
                <a:buNone/>
              </a:pPr>
              <a:r>
                <a:rPr lang="en-US" altLang="ko-KR" sz="1400" b="1" dirty="0">
                  <a:solidFill>
                    <a:srgbClr val="FF0000"/>
                  </a:solidFill>
                </a:rPr>
                <a:t>(</a:t>
              </a:r>
              <a:r>
                <a:rPr lang="ko-KR" altLang="en-US" sz="1400" b="1" dirty="0">
                  <a:solidFill>
                    <a:srgbClr val="FF0000"/>
                  </a:solidFill>
                </a:rPr>
                <a:t>사고</a:t>
              </a:r>
              <a:r>
                <a:rPr lang="en-US" altLang="ko-KR" sz="1400" b="1" dirty="0">
                  <a:solidFill>
                    <a:srgbClr val="FF0000"/>
                  </a:solidFill>
                </a:rPr>
                <a:t>)</a:t>
              </a:r>
            </a:p>
            <a:p>
              <a:pPr algn="ctr" eaLnBrk="1" hangingPunct="1">
                <a:lnSpc>
                  <a:spcPct val="80000"/>
                </a:lnSpc>
                <a:spcBef>
                  <a:spcPct val="50000"/>
                </a:spcBef>
                <a:buFontTx/>
                <a:buNone/>
              </a:pPr>
              <a:r>
                <a:rPr lang="en-US" altLang="ko-KR" sz="1400" dirty="0">
                  <a:solidFill>
                    <a:srgbClr val="FF0000"/>
                  </a:solidFill>
                </a:rPr>
                <a:t>(</a:t>
              </a:r>
              <a:r>
                <a:rPr lang="ko-KR" altLang="en-US" sz="1400" dirty="0">
                  <a:solidFill>
                    <a:srgbClr val="FF0000"/>
                  </a:solidFill>
                </a:rPr>
                <a:t>창의</a:t>
              </a:r>
              <a:r>
                <a:rPr lang="en-US" altLang="ko-KR" sz="1400" dirty="0">
                  <a:solidFill>
                    <a:srgbClr val="FF0000"/>
                  </a:solidFill>
                </a:rPr>
                <a:t>)</a:t>
              </a:r>
              <a:endParaRPr lang="ko-KR" altLang="en-U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15" name="Oval 46"/>
            <p:cNvSpPr>
              <a:spLocks noChangeArrowheads="1"/>
            </p:cNvSpPr>
            <p:nvPr/>
          </p:nvSpPr>
          <p:spPr bwMode="auto">
            <a:xfrm>
              <a:off x="3563938" y="4198938"/>
              <a:ext cx="1487487" cy="1030287"/>
            </a:xfrm>
            <a:prstGeom prst="ellipse">
              <a:avLst/>
            </a:prstGeom>
            <a:solidFill>
              <a:schemeClr val="folHlink">
                <a:alpha val="30196"/>
              </a:schemeClr>
            </a:solidFill>
            <a:ln w="28575" algn="ctr">
              <a:solidFill>
                <a:srgbClr val="FF0000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50000"/>
                </a:spcBef>
                <a:buFontTx/>
                <a:buNone/>
              </a:pPr>
              <a:endParaRPr lang="ko-KR" altLang="en-US" sz="1400" b="1">
                <a:solidFill>
                  <a:srgbClr val="000000"/>
                </a:solidFill>
              </a:endParaRPr>
            </a:p>
          </p:txBody>
        </p:sp>
        <p:sp>
          <p:nvSpPr>
            <p:cNvPr id="16" name="타원 26"/>
            <p:cNvSpPr>
              <a:spLocks noChangeArrowheads="1"/>
            </p:cNvSpPr>
            <p:nvPr/>
          </p:nvSpPr>
          <p:spPr bwMode="auto">
            <a:xfrm>
              <a:off x="6721475" y="3500438"/>
              <a:ext cx="1152525" cy="433387"/>
            </a:xfrm>
            <a:prstGeom prst="ellipse">
              <a:avLst/>
            </a:prstGeom>
            <a:solidFill>
              <a:srgbClr val="FF0000">
                <a:alpha val="30196"/>
              </a:srgbClr>
            </a:solidFill>
            <a:ln w="28575" algn="ctr">
              <a:solidFill>
                <a:srgbClr val="FF0000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50000"/>
                </a:spcBef>
                <a:buFontTx/>
                <a:buNone/>
              </a:pPr>
              <a:endParaRPr lang="ko-KR" altLang="en-US" sz="1400" b="1">
                <a:solidFill>
                  <a:srgbClr val="000000"/>
                </a:solidFill>
              </a:endParaRPr>
            </a:p>
          </p:txBody>
        </p:sp>
        <p:sp>
          <p:nvSpPr>
            <p:cNvPr id="17" name="타원 27"/>
            <p:cNvSpPr>
              <a:spLocks noChangeArrowheads="1"/>
            </p:cNvSpPr>
            <p:nvPr/>
          </p:nvSpPr>
          <p:spPr bwMode="auto">
            <a:xfrm>
              <a:off x="6732588" y="5300663"/>
              <a:ext cx="1152525" cy="431800"/>
            </a:xfrm>
            <a:prstGeom prst="ellipse">
              <a:avLst/>
            </a:prstGeom>
            <a:solidFill>
              <a:srgbClr val="FF0000">
                <a:alpha val="30196"/>
              </a:srgbClr>
            </a:solidFill>
            <a:ln w="28575" algn="ctr">
              <a:solidFill>
                <a:srgbClr val="FF0000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50000"/>
                </a:spcBef>
                <a:buFontTx/>
                <a:buNone/>
              </a:pPr>
              <a:endParaRPr lang="ko-KR" altLang="en-US" sz="1400" b="1">
                <a:solidFill>
                  <a:srgbClr val="000000"/>
                </a:solidFill>
              </a:endParaRPr>
            </a:p>
          </p:txBody>
        </p:sp>
      </p:grpSp>
      <p:pic>
        <p:nvPicPr>
          <p:cNvPr id="20" name="Picture 27" descr="C:\Users\Administrator\Desktop\1.원장님\원장님TV출연\14.03_YTN\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469" y="1058890"/>
            <a:ext cx="4716810" cy="2442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8" descr="C:\Users\Administrator\Desktop\1.원장님\원장님TV출연\14.03_YTN\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9297" y="1124744"/>
            <a:ext cx="3951175" cy="2239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AutoShape 26"/>
          <p:cNvSpPr>
            <a:spLocks noChangeArrowheads="1"/>
          </p:cNvSpPr>
          <p:nvPr/>
        </p:nvSpPr>
        <p:spPr bwMode="auto">
          <a:xfrm>
            <a:off x="563762" y="188640"/>
            <a:ext cx="5644008" cy="719137"/>
          </a:xfrm>
          <a:prstGeom prst="roundRect">
            <a:avLst>
              <a:gd name="adj" fmla="val 16667"/>
            </a:avLst>
          </a:prstGeom>
          <a:solidFill>
            <a:srgbClr val="EAEAEA"/>
          </a:solidFill>
          <a:ln w="28575" algn="ctr">
            <a:noFill/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lnSpc>
                <a:spcPct val="80000"/>
              </a:lnSpc>
            </a:pPr>
            <a:endParaRPr lang="ko-KR" altLang="en-US" sz="1400">
              <a:solidFill>
                <a:srgbClr val="000000"/>
              </a:solidFill>
              <a:latin typeface="굴림" charset="-127"/>
            </a:endParaRPr>
          </a:p>
        </p:txBody>
      </p:sp>
      <p:sp>
        <p:nvSpPr>
          <p:cNvPr id="23" name="Text Box 43"/>
          <p:cNvSpPr txBox="1">
            <a:spLocks noChangeArrowheads="1"/>
          </p:cNvSpPr>
          <p:nvPr/>
        </p:nvSpPr>
        <p:spPr bwMode="auto">
          <a:xfrm>
            <a:off x="-36512" y="253727"/>
            <a:ext cx="6656323" cy="538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lnSpc>
                <a:spcPct val="110000"/>
              </a:lnSpc>
            </a:pPr>
            <a:r>
              <a:rPr lang="ko-KR" altLang="en-US" sz="3000">
                <a:solidFill>
                  <a:srgbClr val="000066"/>
                </a:solidFill>
                <a:latin typeface="HY강B" pitchFamily="18" charset="-127"/>
                <a:ea typeface="HY강B" pitchFamily="18" charset="-127"/>
              </a:rPr>
              <a:t>손이 부지런한 사람이 장수한다</a:t>
            </a:r>
          </a:p>
        </p:txBody>
      </p:sp>
    </p:spTree>
    <p:extLst>
      <p:ext uri="{BB962C8B-B14F-4D97-AF65-F5344CB8AC3E}">
        <p14:creationId xmlns:p14="http://schemas.microsoft.com/office/powerpoint/2010/main" val="2851957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슬라이드 번호 개체 틀 3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030DBC-F04A-4CBD-95A8-59CFFE4048F3}" type="slidenum">
              <a:rPr lang="ko-KR" altLang="en-US" smtClean="0"/>
              <a:pPr>
                <a:defRPr/>
              </a:pPr>
              <a:t>32</a:t>
            </a:fld>
            <a:endParaRPr lang="ko-KR" altLang="en-US" dirty="0"/>
          </a:p>
        </p:txBody>
      </p:sp>
      <p:sp>
        <p:nvSpPr>
          <p:cNvPr id="12" name="TextBox 5"/>
          <p:cNvSpPr txBox="1">
            <a:spLocks noChangeArrowheads="1"/>
          </p:cNvSpPr>
          <p:nvPr/>
        </p:nvSpPr>
        <p:spPr bwMode="auto">
          <a:xfrm>
            <a:off x="1022350" y="706438"/>
            <a:ext cx="5437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800" b="1">
                <a:latin typeface="맑은 고딕" pitchFamily="50" charset="-127"/>
                <a:ea typeface="맑은 고딕" pitchFamily="50" charset="-127"/>
              </a:rPr>
              <a:t>손</a:t>
            </a:r>
          </a:p>
        </p:txBody>
      </p:sp>
      <p:sp>
        <p:nvSpPr>
          <p:cNvPr id="13" name="타원 6"/>
          <p:cNvSpPr>
            <a:spLocks noChangeArrowheads="1"/>
          </p:cNvSpPr>
          <p:nvPr/>
        </p:nvSpPr>
        <p:spPr bwMode="auto">
          <a:xfrm>
            <a:off x="987709" y="891700"/>
            <a:ext cx="613019" cy="432792"/>
          </a:xfrm>
          <a:prstGeom prst="ellipse">
            <a:avLst/>
          </a:prstGeom>
          <a:solidFill>
            <a:srgbClr val="7030A0">
              <a:alpha val="30196"/>
            </a:srgbClr>
          </a:solidFill>
          <a:ln w="28575" algn="ctr">
            <a:solidFill>
              <a:srgbClr val="7030A0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endParaRPr lang="ko-KR" altLang="en-US"/>
          </a:p>
        </p:txBody>
      </p:sp>
      <p:sp>
        <p:nvSpPr>
          <p:cNvPr id="14" name="TextBox 7"/>
          <p:cNvSpPr txBox="1">
            <a:spLocks noChangeArrowheads="1"/>
          </p:cNvSpPr>
          <p:nvPr/>
        </p:nvSpPr>
        <p:spPr bwMode="auto">
          <a:xfrm>
            <a:off x="539750" y="2024063"/>
            <a:ext cx="8208963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>
              <a:lnSpc>
                <a:spcPct val="150000"/>
              </a:lnSpc>
              <a:buFontTx/>
              <a:buAutoNum type="arabicPeriod"/>
            </a:pP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단순히 수동적으로만 움직이는 존재</a:t>
            </a:r>
            <a:endParaRPr lang="en-US" altLang="ko-KR" sz="2000" b="1" dirty="0">
              <a:latin typeface="맑은 고딕" pitchFamily="50" charset="-127"/>
              <a:ea typeface="맑은 고딕" pitchFamily="50" charset="-127"/>
            </a:endParaRPr>
          </a:p>
          <a:p>
            <a:pPr algn="l" eaLnBrk="1" hangingPunct="1">
              <a:lnSpc>
                <a:spcPct val="150000"/>
              </a:lnSpc>
            </a:pP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2.    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적극적으로 집어 들고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찌르고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쥐어짜고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만져보고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, </a:t>
            </a:r>
          </a:p>
          <a:p>
            <a:pPr algn="l" eaLnBrk="1" hangingPunct="1">
              <a:lnSpc>
                <a:spcPct val="150000"/>
              </a:lnSpc>
            </a:pP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      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배우고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구별하고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400" b="1" dirty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춤추고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밀치면서 터득한 손의 감각</a:t>
            </a:r>
            <a:endParaRPr lang="en-US" altLang="ko-KR" sz="2000" b="1" dirty="0">
              <a:latin typeface="맑은 고딕" pitchFamily="50" charset="-127"/>
              <a:ea typeface="맑은 고딕" pitchFamily="50" charset="-127"/>
            </a:endParaRPr>
          </a:p>
          <a:p>
            <a:pPr algn="l" eaLnBrk="1" hangingPunct="1">
              <a:lnSpc>
                <a:spcPct val="150000"/>
              </a:lnSpc>
            </a:pPr>
            <a:endParaRPr lang="en-US" altLang="ko-KR" sz="2000" b="1" dirty="0">
              <a:latin typeface="맑은 고딕" pitchFamily="50" charset="-127"/>
              <a:ea typeface="맑은 고딕" pitchFamily="50" charset="-127"/>
            </a:endParaRPr>
          </a:p>
          <a:p>
            <a:pPr algn="l" eaLnBrk="1" hangingPunct="1">
              <a:lnSpc>
                <a:spcPct val="150000"/>
              </a:lnSpc>
            </a:pP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                        뇌의 정교한 신경망 창조</a:t>
            </a:r>
            <a:endParaRPr lang="en-US" altLang="ko-KR" sz="2000" b="1" dirty="0">
              <a:latin typeface="맑은 고딕" pitchFamily="50" charset="-127"/>
              <a:ea typeface="맑은 고딕" pitchFamily="50" charset="-127"/>
            </a:endParaRPr>
          </a:p>
          <a:p>
            <a:pPr algn="l" eaLnBrk="1" hangingPunct="1">
              <a:lnSpc>
                <a:spcPct val="150000"/>
              </a:lnSpc>
            </a:pP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3. 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사람의 </a:t>
            </a:r>
            <a:r>
              <a:rPr lang="ko-KR" altLang="en-US" sz="2000" b="1" dirty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몸동작 </a:t>
            </a:r>
            <a:r>
              <a:rPr lang="en-US" altLang="ko-KR" sz="2000" b="1" dirty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b="1" dirty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몸짓언어</a:t>
            </a:r>
            <a:r>
              <a:rPr lang="en-US" altLang="ko-KR" sz="2000" b="1" dirty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000" b="1" dirty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신체언어</a:t>
            </a:r>
            <a:r>
              <a:rPr lang="en-US" altLang="ko-KR" sz="2000" b="1" dirty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은 출생 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14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개월 뒤 나타나지만 </a:t>
            </a:r>
            <a:endParaRPr lang="en-US" altLang="ko-KR" sz="2000" b="1" dirty="0">
              <a:latin typeface="맑은 고딕" pitchFamily="50" charset="-127"/>
              <a:ea typeface="맑은 고딕" pitchFamily="50" charset="-127"/>
            </a:endParaRPr>
          </a:p>
          <a:p>
            <a:pPr algn="l" eaLnBrk="1" hangingPunct="1">
              <a:lnSpc>
                <a:spcPct val="150000"/>
              </a:lnSpc>
            </a:pP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    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침팬지에게는 </a:t>
            </a:r>
            <a:r>
              <a:rPr lang="ko-KR" altLang="en-US" sz="20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없다</a:t>
            </a:r>
            <a:endParaRPr lang="en-US" altLang="ko-KR" sz="2000" b="1" dirty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오른쪽 화살표 10"/>
          <p:cNvSpPr>
            <a:spLocks noChangeArrowheads="1"/>
          </p:cNvSpPr>
          <p:nvPr/>
        </p:nvSpPr>
        <p:spPr bwMode="auto">
          <a:xfrm rot="5400000">
            <a:off x="4062727" y="3935208"/>
            <a:ext cx="300038" cy="611386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folHlink">
              <a:alpha val="30196"/>
            </a:schemeClr>
          </a:solidFill>
          <a:ln w="28575" algn="ctr">
            <a:solidFill>
              <a:srgbClr val="FF7C80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/>
          </a:p>
        </p:txBody>
      </p:sp>
      <p:sp>
        <p:nvSpPr>
          <p:cNvPr id="16" name="직사각형 14"/>
          <p:cNvSpPr>
            <a:spLocks noChangeArrowheads="1"/>
          </p:cNvSpPr>
          <p:nvPr/>
        </p:nvSpPr>
        <p:spPr bwMode="auto">
          <a:xfrm>
            <a:off x="2789725" y="501750"/>
            <a:ext cx="6192838" cy="1412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ko-KR" altLang="en-US" sz="26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손은 제 </a:t>
            </a:r>
            <a:r>
              <a:rPr lang="en-US" altLang="ko-KR" sz="26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26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의 뇌이기 때문에 </a:t>
            </a:r>
            <a:endParaRPr lang="en-US" altLang="ko-KR" sz="2600" b="1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sz="26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손의 기능 발달이 뇌의 발달과 직결</a:t>
            </a:r>
            <a:r>
              <a:rPr lang="en-US" altLang="ko-KR" sz="26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!</a:t>
            </a:r>
            <a:endParaRPr lang="ko-KR" altLang="en-US" sz="2600" b="1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&quot;없음&quot; 기호 16"/>
          <p:cNvSpPr/>
          <p:nvPr/>
        </p:nvSpPr>
        <p:spPr bwMode="auto">
          <a:xfrm>
            <a:off x="5365750" y="2110085"/>
            <a:ext cx="574675" cy="432792"/>
          </a:xfrm>
          <a:prstGeom prst="noSmoking">
            <a:avLst/>
          </a:prstGeom>
          <a:solidFill>
            <a:srgbClr val="FF0000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endParaRPr lang="ko-KR" altLang="en-US"/>
          </a:p>
        </p:txBody>
      </p:sp>
      <p:sp>
        <p:nvSpPr>
          <p:cNvPr id="18" name="오른쪽 화살표 18"/>
          <p:cNvSpPr>
            <a:spLocks noChangeArrowheads="1"/>
          </p:cNvSpPr>
          <p:nvPr/>
        </p:nvSpPr>
        <p:spPr bwMode="auto">
          <a:xfrm>
            <a:off x="1886536" y="790572"/>
            <a:ext cx="937828" cy="611386"/>
          </a:xfrm>
          <a:prstGeom prst="rightArrow">
            <a:avLst>
              <a:gd name="adj1" fmla="val 50000"/>
              <a:gd name="adj2" fmla="val 49935"/>
            </a:avLst>
          </a:prstGeom>
          <a:solidFill>
            <a:schemeClr val="folHlink">
              <a:alpha val="30196"/>
            </a:schemeClr>
          </a:solidFill>
          <a:ln w="28575" algn="ctr">
            <a:solidFill>
              <a:srgbClr val="7030A0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endParaRPr lang="ko-KR" altLang="en-US"/>
          </a:p>
        </p:txBody>
      </p:sp>
      <p:sp>
        <p:nvSpPr>
          <p:cNvPr id="19" name="직사각형 19"/>
          <p:cNvSpPr>
            <a:spLocks noChangeArrowheads="1"/>
          </p:cNvSpPr>
          <p:nvPr/>
        </p:nvSpPr>
        <p:spPr bwMode="auto">
          <a:xfrm>
            <a:off x="2664140" y="4742367"/>
            <a:ext cx="3097212" cy="307777"/>
          </a:xfrm>
          <a:prstGeom prst="rect">
            <a:avLst/>
          </a:prstGeom>
          <a:solidFill>
            <a:schemeClr val="folHlink">
              <a:alpha val="30196"/>
            </a:schemeClr>
          </a:solidFill>
          <a:ln w="28575" algn="ctr">
            <a:solidFill>
              <a:srgbClr val="FF7C80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39596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7"/>
          <p:cNvGrpSpPr>
            <a:grpSpLocks/>
          </p:cNvGrpSpPr>
          <p:nvPr/>
        </p:nvGrpSpPr>
        <p:grpSpPr bwMode="auto">
          <a:xfrm>
            <a:off x="1475655" y="791635"/>
            <a:ext cx="6221413" cy="1895904"/>
            <a:chOff x="-913607" y="549275"/>
            <a:chExt cx="6221414" cy="1895904"/>
          </a:xfrm>
          <a:noFill/>
        </p:grpSpPr>
        <p:sp>
          <p:nvSpPr>
            <p:cNvPr id="4" name="TextBox 19"/>
            <p:cNvSpPr txBox="1">
              <a:spLocks noChangeArrowheads="1"/>
            </p:cNvSpPr>
            <p:nvPr/>
          </p:nvSpPr>
          <p:spPr bwMode="auto">
            <a:xfrm>
              <a:off x="-913607" y="549275"/>
              <a:ext cx="6221414" cy="1895904"/>
            </a:xfrm>
            <a:prstGeom prst="rect">
              <a:avLst/>
            </a:prstGeom>
            <a:grpFill/>
            <a:ln w="28575">
              <a:solidFill>
                <a:srgbClr val="00A44A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sz="2400" b="0" dirty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집안 일 열심히 하고 많이 움직이는 사람</a:t>
              </a:r>
              <a:endParaRPr lang="en-US" altLang="ko-KR" sz="2400" b="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r>
                <a:rPr lang="ko-KR" altLang="en-US" sz="2400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치매 발생</a:t>
              </a:r>
              <a:r>
                <a:rPr lang="ko-KR" altLang="en-US" sz="2400" b="0" dirty="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en-US" altLang="ko-KR" sz="2400" b="0" dirty="0">
                  <a:solidFill>
                    <a:srgbClr val="0000FF"/>
                  </a:solidFill>
                  <a:latin typeface="HY헤드라인M" pitchFamily="18" charset="-127"/>
                  <a:ea typeface="HY헤드라인M" pitchFamily="18" charset="-127"/>
                </a:rPr>
                <a:t>15% </a:t>
              </a:r>
              <a:r>
                <a:rPr lang="ko-KR" altLang="en-US" sz="2400" b="0" dirty="0">
                  <a:solidFill>
                    <a:srgbClr val="0000FF"/>
                  </a:solidFill>
                  <a:latin typeface="HY헤드라인M" pitchFamily="18" charset="-127"/>
                  <a:ea typeface="HY헤드라인M" pitchFamily="18" charset="-127"/>
                </a:rPr>
                <a:t>감소</a:t>
              </a:r>
              <a:endParaRPr lang="en-US" altLang="ko-KR" sz="2400" b="0" dirty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r>
                <a:rPr lang="en-US" altLang="ko-KR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(20~75</a:t>
              </a:r>
              <a:r>
                <a:rPr lang="ko-KR" altLang="en-US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세 남자 </a:t>
              </a:r>
              <a:r>
                <a:rPr lang="en-US" altLang="ko-KR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186, </a:t>
              </a:r>
              <a:r>
                <a:rPr lang="ko-KR" altLang="en-US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블룸필드</a:t>
              </a:r>
              <a:r>
                <a:rPr lang="en-US" altLang="ko-KR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lang="ko-KR" altLang="en-US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뉴질랜드</a:t>
              </a:r>
              <a:r>
                <a:rPr lang="en-US" altLang="ko-KR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, 2006)</a:t>
              </a:r>
              <a:endParaRPr lang="ko-KR" altLang="en-US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5" name="아래쪽 화살표 20"/>
            <p:cNvSpPr>
              <a:spLocks noChangeArrowheads="1"/>
            </p:cNvSpPr>
            <p:nvPr/>
          </p:nvSpPr>
          <p:spPr bwMode="auto">
            <a:xfrm>
              <a:off x="2089149" y="1045295"/>
              <a:ext cx="215900" cy="319088"/>
            </a:xfrm>
            <a:prstGeom prst="downArrow">
              <a:avLst>
                <a:gd name="adj1" fmla="val 50000"/>
                <a:gd name="adj2" fmla="val 50127"/>
              </a:avLst>
            </a:prstGeom>
            <a:solidFill>
              <a:srgbClr val="00A44A"/>
            </a:solidFill>
            <a:ln w="28575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lnSpc>
                  <a:spcPct val="80000"/>
                </a:lnSpc>
              </a:pPr>
              <a:endParaRPr lang="ko-KR" altLang="en-US" sz="1400">
                <a:solidFill>
                  <a:srgbClr val="000000"/>
                </a:solidFill>
                <a:latin typeface="굴림" charset="-127"/>
              </a:endParaRPr>
            </a:p>
          </p:txBody>
        </p:sp>
      </p:grpSp>
      <p:sp>
        <p:nvSpPr>
          <p:cNvPr id="6" name="TextBox 21"/>
          <p:cNvSpPr txBox="1">
            <a:spLocks noChangeArrowheads="1"/>
          </p:cNvSpPr>
          <p:nvPr/>
        </p:nvSpPr>
        <p:spPr bwMode="auto">
          <a:xfrm>
            <a:off x="1475658" y="2955924"/>
            <a:ext cx="6221413" cy="1481188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손</a:t>
            </a:r>
            <a:r>
              <a:rPr lang="en-US" altLang="ko-KR" sz="24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24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팔 근력 상위 </a:t>
            </a:r>
            <a:r>
              <a:rPr lang="en-US" altLang="ko-KR" sz="24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10% </a:t>
            </a:r>
            <a:endParaRPr lang="en-US" altLang="ko-KR" b="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00000"/>
              </a:lnSpc>
            </a:pPr>
            <a:r>
              <a:rPr lang="ko-KR" altLang="en-US" b="0" dirty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치매 위험 </a:t>
            </a:r>
            <a:r>
              <a:rPr lang="en-US" altLang="ko-KR" b="0" dirty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60% </a:t>
            </a:r>
            <a:r>
              <a:rPr lang="ko-KR" altLang="en-US" b="0" dirty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감소</a:t>
            </a:r>
            <a:r>
              <a:rPr lang="en-US" altLang="ko-KR" sz="16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6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미국 </a:t>
            </a:r>
            <a:r>
              <a:rPr lang="en-US" altLang="ko-KR" sz="16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80</a:t>
            </a:r>
            <a:r>
              <a:rPr lang="ko-KR" altLang="en-US" sz="16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세 </a:t>
            </a:r>
            <a:r>
              <a:rPr lang="en-US" altLang="ko-KR" sz="16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1000</a:t>
            </a:r>
            <a:r>
              <a:rPr lang="ko-KR" altLang="en-US" sz="16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명</a:t>
            </a:r>
            <a:r>
              <a:rPr lang="en-US" altLang="ko-KR" sz="16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  <a:p>
            <a:pPr>
              <a:lnSpc>
                <a:spcPct val="100000"/>
              </a:lnSpc>
            </a:pPr>
            <a:r>
              <a:rPr lang="ko-KR" altLang="en-US" sz="16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미국 </a:t>
            </a:r>
            <a:r>
              <a:rPr lang="ko-KR" altLang="en-US" sz="1600" b="0" dirty="0" err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보일박사</a:t>
            </a:r>
            <a:r>
              <a:rPr lang="en-US" altLang="ko-KR" sz="16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,2009</a:t>
            </a:r>
            <a:endParaRPr lang="ko-KR" altLang="en-US" b="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1471218" y="4705497"/>
            <a:ext cx="6221413" cy="103996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5000"/>
              </a:lnSpc>
            </a:pPr>
            <a:r>
              <a:rPr lang="ko-KR" altLang="en-US" sz="24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상전보다 머슴 되라</a:t>
            </a:r>
            <a:r>
              <a:rPr lang="en-US" altLang="ko-KR" sz="24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.</a:t>
            </a:r>
            <a:r>
              <a:rPr lang="en-US" altLang="ko-KR" sz="18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endParaRPr lang="en-US" altLang="ko-KR" sz="1800" b="0" dirty="0"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25000"/>
              </a:lnSpc>
            </a:pPr>
            <a:r>
              <a:rPr lang="ko-KR" altLang="en-US" b="0" dirty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걷고</a:t>
            </a:r>
            <a:r>
              <a:rPr lang="en-US" altLang="ko-KR" b="0" dirty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b="0" dirty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춤추고 노래하라</a:t>
            </a:r>
            <a:r>
              <a:rPr lang="en-US" altLang="ko-KR" b="0" dirty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. </a:t>
            </a:r>
            <a:r>
              <a:rPr lang="ko-KR" altLang="en-US" b="0" dirty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집안일</a:t>
            </a:r>
            <a:r>
              <a:rPr lang="en-US" altLang="ko-KR" b="0" dirty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b="0" dirty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동네일 하라</a:t>
            </a:r>
            <a:endParaRPr lang="en-US" altLang="ko-KR" b="0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" name="아래쪽 화살표 20"/>
          <p:cNvSpPr>
            <a:spLocks noChangeArrowheads="1"/>
          </p:cNvSpPr>
          <p:nvPr/>
        </p:nvSpPr>
        <p:spPr bwMode="auto">
          <a:xfrm>
            <a:off x="4459078" y="3492695"/>
            <a:ext cx="254571" cy="261503"/>
          </a:xfrm>
          <a:prstGeom prst="downArrow">
            <a:avLst>
              <a:gd name="adj1" fmla="val 50000"/>
              <a:gd name="adj2" fmla="val 50127"/>
            </a:avLst>
          </a:prstGeom>
          <a:solidFill>
            <a:srgbClr val="00A44A"/>
          </a:solidFill>
          <a:ln w="28575" algn="ctr">
            <a:noFill/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lnSpc>
                <a:spcPct val="80000"/>
              </a:lnSpc>
            </a:pPr>
            <a:endParaRPr lang="ko-KR" altLang="en-US" sz="1400">
              <a:solidFill>
                <a:srgbClr val="000000"/>
              </a:solidFill>
              <a:latin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990071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모서리가 둥근 직사각형 24"/>
          <p:cNvSpPr/>
          <p:nvPr/>
        </p:nvSpPr>
        <p:spPr>
          <a:xfrm>
            <a:off x="168799" y="1996916"/>
            <a:ext cx="8687618" cy="4672444"/>
          </a:xfrm>
          <a:prstGeom prst="roundRect">
            <a:avLst/>
          </a:prstGeom>
          <a:solidFill>
            <a:schemeClr val="bg1">
              <a:lumMod val="95000"/>
              <a:alpha val="50000"/>
            </a:schemeClr>
          </a:solidFill>
          <a:ln w="28575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0000"/>
              </a:lnSpc>
              <a:spcBef>
                <a:spcPct val="0"/>
              </a:spcBef>
            </a:pPr>
            <a:endParaRPr lang="ko-KR" altLang="en-US" sz="1800" b="0">
              <a:solidFill>
                <a:prstClr val="white"/>
              </a:solidFill>
            </a:endParaRPr>
          </a:p>
        </p:txBody>
      </p:sp>
      <p:sp>
        <p:nvSpPr>
          <p:cNvPr id="23" name="Text Box 23"/>
          <p:cNvSpPr txBox="1">
            <a:spLocks noChangeArrowheads="1"/>
          </p:cNvSpPr>
          <p:nvPr/>
        </p:nvSpPr>
        <p:spPr bwMode="auto">
          <a:xfrm>
            <a:off x="492732" y="2093535"/>
            <a:ext cx="148334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ko-KR" altLang="en-US" sz="2400" dirty="0">
                <a:solidFill>
                  <a:srgbClr val="FF3399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400" b="0" spc="100" dirty="0">
                <a:solidFill>
                  <a:srgbClr val="00A44A"/>
                </a:solidFill>
                <a:latin typeface="HY헤드라인M" pitchFamily="18" charset="-127"/>
                <a:ea typeface="HY헤드라인M" pitchFamily="18" charset="-127"/>
              </a:rPr>
              <a:t>사망률</a:t>
            </a:r>
            <a:endParaRPr lang="en-US" altLang="ko-KR" sz="1600" b="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" name="AutoShape 26"/>
          <p:cNvSpPr>
            <a:spLocks noChangeArrowheads="1"/>
          </p:cNvSpPr>
          <p:nvPr/>
        </p:nvSpPr>
        <p:spPr bwMode="auto">
          <a:xfrm>
            <a:off x="176684" y="175870"/>
            <a:ext cx="7344816" cy="719137"/>
          </a:xfrm>
          <a:prstGeom prst="roundRect">
            <a:avLst>
              <a:gd name="adj" fmla="val 16667"/>
            </a:avLst>
          </a:prstGeom>
          <a:solidFill>
            <a:srgbClr val="EAEAEA"/>
          </a:solidFill>
          <a:ln w="28575" algn="ctr">
            <a:noFill/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lnSpc>
                <a:spcPct val="80000"/>
              </a:lnSpc>
            </a:pPr>
            <a:endParaRPr lang="ko-KR" altLang="en-US" sz="1400">
              <a:solidFill>
                <a:srgbClr val="000000"/>
              </a:solidFill>
              <a:latin typeface="굴림" charset="-127"/>
            </a:endParaRPr>
          </a:p>
        </p:txBody>
      </p:sp>
      <p:sp>
        <p:nvSpPr>
          <p:cNvPr id="9" name="Text Box 43"/>
          <p:cNvSpPr txBox="1">
            <a:spLocks noChangeArrowheads="1"/>
          </p:cNvSpPr>
          <p:nvPr/>
        </p:nvSpPr>
        <p:spPr bwMode="auto">
          <a:xfrm>
            <a:off x="204862" y="266133"/>
            <a:ext cx="7316638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algn="l">
              <a:lnSpc>
                <a:spcPct val="110000"/>
              </a:lnSpc>
            </a:pPr>
            <a:r>
              <a:rPr lang="en-US" altLang="ko-KR" sz="3000" dirty="0">
                <a:solidFill>
                  <a:srgbClr val="000066"/>
                </a:solidFill>
                <a:latin typeface="HY강B" pitchFamily="18" charset="-127"/>
                <a:ea typeface="HY강B" pitchFamily="18" charset="-127"/>
              </a:rPr>
              <a:t>4.</a:t>
            </a:r>
            <a:r>
              <a:rPr lang="ko-KR" altLang="en-US" sz="3000" dirty="0">
                <a:solidFill>
                  <a:srgbClr val="000066"/>
                </a:solidFill>
                <a:latin typeface="HY강B" pitchFamily="18" charset="-127"/>
                <a:ea typeface="HY강B" pitchFamily="18" charset="-127"/>
              </a:rPr>
              <a:t> 먹어라 </a:t>
            </a:r>
            <a:r>
              <a:rPr lang="en-US" altLang="ko-KR" sz="3000" dirty="0">
                <a:solidFill>
                  <a:srgbClr val="000066"/>
                </a:solidFill>
                <a:latin typeface="HY강B" pitchFamily="18" charset="-127"/>
                <a:ea typeface="HY강B" pitchFamily="18" charset="-127"/>
              </a:rPr>
              <a:t>: </a:t>
            </a:r>
            <a:r>
              <a:rPr lang="ko-KR" altLang="en-US" sz="3000" dirty="0">
                <a:solidFill>
                  <a:srgbClr val="000066"/>
                </a:solidFill>
                <a:latin typeface="HY강B" pitchFamily="18" charset="-127"/>
                <a:ea typeface="HY강B" pitchFamily="18" charset="-127"/>
              </a:rPr>
              <a:t>식욕에는 이유가 있다</a:t>
            </a:r>
            <a:r>
              <a:rPr lang="en-US" altLang="ko-KR" sz="3000" dirty="0">
                <a:solidFill>
                  <a:srgbClr val="000066"/>
                </a:solidFill>
                <a:latin typeface="HY강B" pitchFamily="18" charset="-127"/>
                <a:ea typeface="HY강B" pitchFamily="18" charset="-127"/>
              </a:rPr>
              <a:t>.</a:t>
            </a:r>
          </a:p>
        </p:txBody>
      </p:sp>
      <p:sp>
        <p:nvSpPr>
          <p:cNvPr id="22" name="TextBox 22"/>
          <p:cNvSpPr txBox="1">
            <a:spLocks noChangeArrowheads="1"/>
          </p:cNvSpPr>
          <p:nvPr/>
        </p:nvSpPr>
        <p:spPr bwMode="auto">
          <a:xfrm>
            <a:off x="205775" y="976602"/>
            <a:ext cx="8887017" cy="938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ko-KR" altLang="en-US" sz="2200" b="0" dirty="0">
                <a:solidFill>
                  <a:schemeClr val="tx1"/>
                </a:solidFill>
                <a:latin typeface="Verdana"/>
                <a:ea typeface="HY헤드라인M" pitchFamily="18" charset="-127"/>
                <a:cs typeface="Verdana"/>
              </a:rPr>
              <a:t>◊ </a:t>
            </a:r>
            <a:r>
              <a:rPr lang="ko-KR" altLang="en-US" sz="22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소식보다 </a:t>
            </a:r>
            <a:r>
              <a:rPr lang="ko-KR" altLang="en-US" sz="2200" b="0" dirty="0" err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균형잡힌</a:t>
            </a:r>
            <a:r>
              <a:rPr lang="ko-KR" altLang="en-US" sz="22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음식 섭취가 장수에 도움</a:t>
            </a:r>
            <a:endParaRPr lang="en-US" altLang="ko-KR" sz="2200" b="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just">
              <a:lnSpc>
                <a:spcPct val="100000"/>
              </a:lnSpc>
            </a:pPr>
            <a:r>
              <a:rPr lang="ko-KR" altLang="en-US" sz="2200" b="0" dirty="0">
                <a:solidFill>
                  <a:schemeClr val="tx1"/>
                </a:solidFill>
                <a:latin typeface="Verdana"/>
                <a:ea typeface="HY헤드라인M" pitchFamily="18" charset="-127"/>
                <a:cs typeface="Verdana"/>
              </a:rPr>
              <a:t>◊ </a:t>
            </a:r>
            <a:r>
              <a:rPr lang="ko-KR" altLang="en-US" sz="2200" b="0" dirty="0" err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저체중과</a:t>
            </a:r>
            <a:r>
              <a:rPr lang="ko-KR" altLang="en-US" sz="22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비만은 치매와 우울증 발생을 증가시킨다</a:t>
            </a:r>
            <a:endParaRPr lang="en-US" altLang="ko-KR" sz="2200" b="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8" name="Text Box 23"/>
          <p:cNvSpPr txBox="1">
            <a:spLocks noChangeArrowheads="1"/>
          </p:cNvSpPr>
          <p:nvPr/>
        </p:nvSpPr>
        <p:spPr bwMode="auto">
          <a:xfrm>
            <a:off x="4626510" y="1996916"/>
            <a:ext cx="4137004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2400" b="0" spc="100" dirty="0">
                <a:solidFill>
                  <a:srgbClr val="00A44A"/>
                </a:solidFill>
                <a:latin typeface="HY헤드라인M" pitchFamily="18" charset="-127"/>
                <a:ea typeface="HY헤드라인M" pitchFamily="18" charset="-127"/>
              </a:rPr>
              <a:t>치매발병률</a:t>
            </a:r>
            <a:endParaRPr lang="en-US" altLang="ko-KR" sz="2400" b="0" spc="100" dirty="0">
              <a:solidFill>
                <a:srgbClr val="00A44A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800" b="0" dirty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-  </a:t>
            </a:r>
            <a:r>
              <a:rPr lang="ko-KR" altLang="en-US" sz="1800" b="0" dirty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비만 </a:t>
            </a:r>
            <a:r>
              <a:rPr lang="en-US" altLang="ko-KR" sz="18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-28</a:t>
            </a:r>
            <a:r>
              <a:rPr lang="ko-KR" altLang="en-US" sz="18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년간 </a:t>
            </a:r>
            <a:r>
              <a:rPr lang="en-US" altLang="ko-KR" sz="18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7400</a:t>
            </a:r>
            <a:r>
              <a:rPr lang="ko-KR" altLang="en-US" sz="18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명</a:t>
            </a:r>
          </a:p>
          <a:p>
            <a:pPr algn="just">
              <a:lnSpc>
                <a:spcPct val="100000"/>
              </a:lnSpc>
            </a:pPr>
            <a:r>
              <a:rPr lang="ko-KR" altLang="en-US" sz="1800" b="0" dirty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   </a:t>
            </a:r>
            <a:r>
              <a:rPr lang="ko-KR" altLang="en-US" sz="1800" b="0" dirty="0" err="1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체질량지수</a:t>
            </a:r>
            <a:r>
              <a:rPr lang="ko-KR" altLang="en-US" sz="1800" b="0" dirty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800" b="0" dirty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(BMI) 30</a:t>
            </a:r>
            <a:r>
              <a:rPr lang="ko-KR" altLang="en-US" sz="1800" b="0" dirty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이상 </a:t>
            </a:r>
            <a:r>
              <a:rPr lang="en-US" altLang="ko-KR" sz="1800" b="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2.5</a:t>
            </a:r>
            <a:r>
              <a:rPr lang="ko-KR" altLang="en-US" sz="1800" b="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배 ↑</a:t>
            </a:r>
            <a:endParaRPr lang="en-US" altLang="ko-KR" sz="1800" b="0" dirty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just">
              <a:lnSpc>
                <a:spcPct val="100000"/>
              </a:lnSpc>
            </a:pPr>
            <a:r>
              <a:rPr lang="en-US" altLang="ko-KR" sz="1800" b="0" dirty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-  </a:t>
            </a:r>
            <a:r>
              <a:rPr lang="ko-KR" altLang="en-US" sz="1800" b="0" dirty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복부 비만</a:t>
            </a:r>
            <a:r>
              <a:rPr lang="ko-KR" altLang="en-US" sz="18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8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– </a:t>
            </a:r>
            <a:r>
              <a:rPr lang="ko-KR" altLang="en-US" sz="1800" b="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치매 </a:t>
            </a:r>
            <a:r>
              <a:rPr lang="en-US" altLang="ko-KR" sz="1800" b="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2</a:t>
            </a:r>
            <a:r>
              <a:rPr lang="ko-KR" altLang="en-US" sz="1800" b="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배 ↑</a:t>
            </a:r>
            <a:endParaRPr lang="en-US" altLang="ko-KR" sz="1800" b="0" dirty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342900" indent="-342900" algn="just">
              <a:lnSpc>
                <a:spcPct val="100000"/>
              </a:lnSpc>
              <a:buFontTx/>
              <a:buChar char="-"/>
            </a:pPr>
            <a:r>
              <a:rPr lang="ko-KR" altLang="en-US" sz="1800" b="0" dirty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갑자기 살 빠지면 암</a:t>
            </a:r>
            <a:r>
              <a:rPr lang="en-US" altLang="ko-KR" sz="1800" b="0" dirty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800" b="0" dirty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치매 경보</a:t>
            </a:r>
            <a:r>
              <a:rPr lang="en-US" altLang="ko-KR" sz="1800" b="0" dirty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800" b="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치매 </a:t>
            </a:r>
            <a:r>
              <a:rPr lang="en-US" altLang="ko-KR" sz="1800" b="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3</a:t>
            </a:r>
            <a:r>
              <a:rPr lang="ko-KR" altLang="en-US" sz="1800" b="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배 ↑</a:t>
            </a:r>
            <a:endParaRPr lang="en-US" altLang="ko-KR" sz="1800" b="0" dirty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342900" indent="-342900" algn="just">
              <a:lnSpc>
                <a:spcPct val="100000"/>
              </a:lnSpc>
              <a:buFontTx/>
              <a:buChar char="-"/>
            </a:pPr>
            <a:r>
              <a:rPr lang="en-US" altLang="ko-KR" sz="1800" b="0" dirty="0">
                <a:solidFill>
                  <a:srgbClr val="00A44A"/>
                </a:solidFill>
                <a:latin typeface="HY헤드라인M" pitchFamily="18" charset="-127"/>
                <a:ea typeface="HY헤드라인M" pitchFamily="18" charset="-127"/>
              </a:rPr>
              <a:t>BMI </a:t>
            </a:r>
            <a:r>
              <a:rPr lang="ko-KR" altLang="en-US" sz="1800" b="0" dirty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너무 낮으면 </a:t>
            </a:r>
            <a:r>
              <a:rPr lang="ko-KR" altLang="en-US" sz="1800" b="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치매 </a:t>
            </a:r>
            <a:r>
              <a:rPr lang="en-US" altLang="ko-KR" sz="1800" b="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80% </a:t>
            </a:r>
            <a:r>
              <a:rPr lang="ko-KR" altLang="en-US" sz="1800" b="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↑</a:t>
            </a:r>
            <a:endParaRPr lang="en-US" altLang="ko-KR" sz="1800" b="0" dirty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30" name="직선 연결선 29"/>
          <p:cNvCxnSpPr>
            <a:stCxn id="25" idx="0"/>
            <a:endCxn id="25" idx="2"/>
          </p:cNvCxnSpPr>
          <p:nvPr/>
        </p:nvCxnSpPr>
        <p:spPr>
          <a:xfrm>
            <a:off x="4512608" y="1996916"/>
            <a:ext cx="0" cy="4672444"/>
          </a:xfrm>
          <a:prstGeom prst="line">
            <a:avLst/>
          </a:prstGeom>
          <a:ln w="28575">
            <a:solidFill>
              <a:srgbClr val="00A4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Box 23"/>
          <p:cNvSpPr txBox="1">
            <a:spLocks noChangeArrowheads="1"/>
          </p:cNvSpPr>
          <p:nvPr/>
        </p:nvSpPr>
        <p:spPr bwMode="auto">
          <a:xfrm>
            <a:off x="492732" y="4509120"/>
            <a:ext cx="4076828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ko-KR" altLang="en-US" sz="2400" b="0" spc="100" dirty="0">
                <a:solidFill>
                  <a:srgbClr val="00A44A"/>
                </a:solidFill>
                <a:latin typeface="HY헤드라인M" pitchFamily="18" charset="-127"/>
                <a:ea typeface="HY헤드라인M" pitchFamily="18" charset="-127"/>
              </a:rPr>
              <a:t>우울증 위험</a:t>
            </a:r>
            <a:endParaRPr lang="en-US" altLang="ko-KR" sz="2400" b="0" spc="100" dirty="0">
              <a:solidFill>
                <a:srgbClr val="00A44A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US" altLang="ko-KR" sz="12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(15</a:t>
            </a:r>
            <a:r>
              <a:rPr lang="ko-KR" altLang="en-US" sz="12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만 </a:t>
            </a:r>
            <a:r>
              <a:rPr lang="en-US" altLang="ko-KR" sz="12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9390</a:t>
            </a:r>
            <a:r>
              <a:rPr lang="ko-KR" altLang="en-US" sz="12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명</a:t>
            </a:r>
            <a:r>
              <a:rPr lang="en-US" altLang="ko-KR" sz="12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우리나라 건강검진 데이터</a:t>
            </a:r>
            <a:r>
              <a:rPr lang="en-US" altLang="ko-KR" sz="12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  <a:p>
            <a:pPr algn="just">
              <a:lnSpc>
                <a:spcPct val="150000"/>
              </a:lnSpc>
            </a:pPr>
            <a:r>
              <a:rPr lang="en-US" altLang="ko-KR" sz="15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ko-KR" altLang="en-US" sz="1500" b="0" dirty="0" err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저체중</a:t>
            </a:r>
            <a:r>
              <a:rPr lang="ko-KR" altLang="en-US" sz="15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5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(1.34</a:t>
            </a:r>
            <a:r>
              <a:rPr lang="ko-KR" altLang="en-US" sz="15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배</a:t>
            </a:r>
            <a:r>
              <a:rPr lang="en-US" altLang="ko-KR" sz="15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  <a:p>
            <a:pPr algn="just">
              <a:lnSpc>
                <a:spcPct val="150000"/>
              </a:lnSpc>
            </a:pPr>
            <a:r>
              <a:rPr lang="en-US" altLang="ko-KR" sz="15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ko-KR" altLang="en-US" sz="15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비만</a:t>
            </a:r>
            <a:r>
              <a:rPr lang="en-US" altLang="ko-KR" sz="15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(1.18</a:t>
            </a:r>
            <a:r>
              <a:rPr lang="ko-KR" altLang="en-US" sz="15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배</a:t>
            </a:r>
            <a:r>
              <a:rPr lang="en-US" altLang="ko-KR" sz="15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  <a:p>
            <a:pPr algn="just">
              <a:lnSpc>
                <a:spcPct val="150000"/>
              </a:lnSpc>
            </a:pPr>
            <a:r>
              <a:rPr lang="en-US" altLang="ko-KR" sz="15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ko-KR" altLang="en-US" sz="15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약간 과체중</a:t>
            </a:r>
            <a:r>
              <a:rPr lang="en-US" altLang="ko-KR" sz="15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:</a:t>
            </a:r>
            <a:r>
              <a:rPr lang="ko-KR" altLang="en-US" sz="15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우울증 위험 가장 낮다</a:t>
            </a:r>
            <a:endParaRPr lang="en-US" altLang="ko-KR" sz="1500" b="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4" name="Text Box 23"/>
          <p:cNvSpPr txBox="1">
            <a:spLocks noChangeArrowheads="1"/>
          </p:cNvSpPr>
          <p:nvPr/>
        </p:nvSpPr>
        <p:spPr bwMode="auto">
          <a:xfrm>
            <a:off x="492732" y="2555200"/>
            <a:ext cx="3773704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altLang="ko-KR" sz="14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(300</a:t>
            </a:r>
            <a:r>
              <a:rPr lang="ko-KR" altLang="en-US" sz="14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만 명</a:t>
            </a:r>
            <a:r>
              <a:rPr lang="en-US" altLang="ko-KR" sz="14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, 97</a:t>
            </a:r>
            <a:r>
              <a:rPr lang="ko-KR" altLang="en-US" sz="14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개 연구</a:t>
            </a:r>
            <a:r>
              <a:rPr lang="en-US" altLang="ko-KR" sz="14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4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미 질병통제예방센터 </a:t>
            </a:r>
            <a:r>
              <a:rPr lang="en-US" altLang="ko-KR" sz="14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: </a:t>
            </a:r>
          </a:p>
          <a:p>
            <a:pPr algn="just">
              <a:lnSpc>
                <a:spcPct val="100000"/>
              </a:lnSpc>
            </a:pPr>
            <a:r>
              <a:rPr lang="en-US" altLang="ko-KR" sz="14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110</a:t>
            </a:r>
            <a:r>
              <a:rPr lang="ko-KR" altLang="en-US" sz="14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만 아시아인</a:t>
            </a:r>
            <a:r>
              <a:rPr lang="en-US" altLang="ko-KR" sz="14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, 8</a:t>
            </a:r>
            <a:r>
              <a:rPr lang="ko-KR" altLang="en-US" sz="14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개 연구</a:t>
            </a:r>
            <a:r>
              <a:rPr lang="en-US" altLang="ko-KR" sz="14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4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서울대</a:t>
            </a:r>
            <a:r>
              <a:rPr lang="en-US" altLang="ko-KR" sz="14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  <a:p>
            <a:pPr marL="285750" indent="-285750" algn="just">
              <a:lnSpc>
                <a:spcPct val="100000"/>
              </a:lnSpc>
              <a:buFontTx/>
              <a:buChar char="-"/>
            </a:pPr>
            <a:r>
              <a:rPr lang="ko-KR" altLang="en-US" sz="1400" b="0" dirty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약간 과체중 </a:t>
            </a:r>
            <a:r>
              <a:rPr lang="ko-KR" altLang="en-US" sz="1400" b="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사망률이 가장 낮다</a:t>
            </a:r>
            <a:r>
              <a:rPr lang="en-US" altLang="ko-KR" sz="1400" b="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                    </a:t>
            </a:r>
            <a:r>
              <a:rPr lang="ko-KR" altLang="en-US" sz="1400" b="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1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(BMI, </a:t>
            </a:r>
            <a:r>
              <a:rPr lang="ko-KR" altLang="en-US" sz="1100" b="0" dirty="0" err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체질량지수</a:t>
            </a:r>
            <a:r>
              <a:rPr lang="en-US" altLang="ko-KR" sz="11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: 23-28)</a:t>
            </a:r>
          </a:p>
          <a:p>
            <a:pPr marL="342900" indent="-342900" algn="just">
              <a:lnSpc>
                <a:spcPct val="100000"/>
              </a:lnSpc>
              <a:buFontTx/>
              <a:buChar char="-"/>
            </a:pPr>
            <a:r>
              <a:rPr lang="ko-KR" altLang="en-US" sz="1400" b="0" dirty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고도비만 </a:t>
            </a:r>
            <a:r>
              <a:rPr lang="en-US" altLang="ko-KR" sz="14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(&gt;30) </a:t>
            </a:r>
            <a:r>
              <a:rPr lang="en-US" altLang="ko-KR" sz="1400" b="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1.5</a:t>
            </a:r>
            <a:r>
              <a:rPr lang="ko-KR" altLang="en-US" sz="1400" b="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배 ↑</a:t>
            </a:r>
            <a:endParaRPr lang="en-US" altLang="ko-KR" sz="1400" b="0" dirty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342900" indent="-342900" algn="just">
              <a:lnSpc>
                <a:spcPct val="100000"/>
              </a:lnSpc>
              <a:buFontTx/>
              <a:buChar char="-"/>
            </a:pPr>
            <a:r>
              <a:rPr lang="ko-KR" altLang="en-US" sz="1400" b="0" dirty="0" err="1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저체중</a:t>
            </a:r>
            <a:r>
              <a:rPr lang="ko-KR" altLang="en-US" sz="1400" b="0" dirty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4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(&lt;18.5) </a:t>
            </a:r>
            <a:r>
              <a:rPr lang="en-US" altLang="ko-KR" sz="1400" b="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2.8</a:t>
            </a:r>
            <a:r>
              <a:rPr lang="ko-KR" altLang="en-US" sz="1400" b="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배↑</a:t>
            </a:r>
            <a:endParaRPr lang="en-US" altLang="ko-KR" sz="1400" b="0" dirty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just">
              <a:lnSpc>
                <a:spcPct val="100000"/>
              </a:lnSpc>
            </a:pPr>
            <a:endParaRPr lang="en-US" altLang="ko-KR" sz="1400" b="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392" y="141392"/>
            <a:ext cx="914400" cy="335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872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모서리가 둥근 직사각형 22"/>
          <p:cNvSpPr/>
          <p:nvPr/>
        </p:nvSpPr>
        <p:spPr>
          <a:xfrm>
            <a:off x="484796" y="462560"/>
            <a:ext cx="8003716" cy="1581748"/>
          </a:xfrm>
          <a:prstGeom prst="roundRect">
            <a:avLst/>
          </a:prstGeom>
          <a:solidFill>
            <a:schemeClr val="bg1">
              <a:alpha val="44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0" name="그룹 19"/>
          <p:cNvGrpSpPr/>
          <p:nvPr/>
        </p:nvGrpSpPr>
        <p:grpSpPr>
          <a:xfrm>
            <a:off x="617548" y="325621"/>
            <a:ext cx="7660838" cy="2388890"/>
            <a:chOff x="674576" y="1581001"/>
            <a:chExt cx="7660838" cy="2388890"/>
          </a:xfrm>
        </p:grpSpPr>
        <p:sp>
          <p:nvSpPr>
            <p:cNvPr id="7" name="TextBox 23"/>
            <p:cNvSpPr txBox="1">
              <a:spLocks noChangeArrowheads="1"/>
            </p:cNvSpPr>
            <p:nvPr/>
          </p:nvSpPr>
          <p:spPr bwMode="auto">
            <a:xfrm>
              <a:off x="674576" y="2256565"/>
              <a:ext cx="3211135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ko-KR" sz="2400" b="0" dirty="0">
                  <a:solidFill>
                    <a:srgbClr val="0000FF"/>
                  </a:solidFill>
                  <a:latin typeface="HY헤드라인M" pitchFamily="18" charset="-127"/>
                  <a:ea typeface="HY헤드라인M" pitchFamily="18" charset="-127"/>
                </a:rPr>
                <a:t>30</a:t>
              </a:r>
              <a:r>
                <a:rPr lang="ko-KR" altLang="en-US" sz="2400" b="0" dirty="0" err="1">
                  <a:solidFill>
                    <a:srgbClr val="0000FF"/>
                  </a:solidFill>
                  <a:latin typeface="HY헤드라인M" pitchFamily="18" charset="-127"/>
                  <a:ea typeface="HY헤드라인M" pitchFamily="18" charset="-127"/>
                </a:rPr>
                <a:t>번이상</a:t>
              </a:r>
              <a:r>
                <a:rPr lang="ko-KR" altLang="en-US" sz="2400" b="0" dirty="0">
                  <a:solidFill>
                    <a:srgbClr val="0000FF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2400" b="0" dirty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씹는 운동</a:t>
              </a:r>
              <a:r>
                <a:rPr lang="ko-KR" altLang="en-US" sz="2400" b="0" dirty="0">
                  <a:solidFill>
                    <a:srgbClr val="0000FF"/>
                  </a:solidFill>
                  <a:latin typeface="HY헤드라인M" pitchFamily="18" charset="-127"/>
                  <a:ea typeface="HY헤드라인M" pitchFamily="18" charset="-127"/>
                </a:rPr>
                <a:t>은</a:t>
              </a:r>
            </a:p>
          </p:txBody>
        </p:sp>
        <p:sp>
          <p:nvSpPr>
            <p:cNvPr id="13" name="TextBox 23"/>
            <p:cNvSpPr txBox="1">
              <a:spLocks noChangeArrowheads="1"/>
            </p:cNvSpPr>
            <p:nvPr/>
          </p:nvSpPr>
          <p:spPr bwMode="auto">
            <a:xfrm>
              <a:off x="3764932" y="1581001"/>
              <a:ext cx="4570482" cy="1754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>
                <a:lnSpc>
                  <a:spcPct val="200000"/>
                </a:lnSpc>
              </a:pPr>
              <a:r>
                <a:rPr lang="ko-KR" altLang="en-US" sz="2400" b="0" dirty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기억력    </a:t>
              </a:r>
              <a:r>
                <a:rPr lang="en-US" altLang="ko-KR" sz="2400" b="0" dirty="0">
                  <a:solidFill>
                    <a:srgbClr val="0000FF"/>
                  </a:solidFill>
                  <a:latin typeface="HY헤드라인M" pitchFamily="18" charset="-127"/>
                  <a:ea typeface="HY헤드라인M" pitchFamily="18" charset="-127"/>
                </a:rPr>
                <a:t>(</a:t>
              </a:r>
              <a:r>
                <a:rPr lang="ko-KR" altLang="en-US" sz="2400" b="0" dirty="0">
                  <a:solidFill>
                    <a:srgbClr val="0000FF"/>
                  </a:solidFill>
                  <a:latin typeface="HY헤드라인M" pitchFamily="18" charset="-127"/>
                  <a:ea typeface="HY헤드라인M" pitchFamily="18" charset="-127"/>
                </a:rPr>
                <a:t>해마로 가는 혈류     </a:t>
              </a:r>
              <a:r>
                <a:rPr lang="en-US" altLang="ko-KR" sz="2400" b="0" dirty="0">
                  <a:solidFill>
                    <a:srgbClr val="0000FF"/>
                  </a:solidFill>
                  <a:latin typeface="HY헤드라인M" pitchFamily="18" charset="-127"/>
                  <a:ea typeface="HY헤드라인M" pitchFamily="18" charset="-127"/>
                </a:rPr>
                <a:t>)</a:t>
              </a:r>
            </a:p>
            <a:p>
              <a:pPr algn="l">
                <a:lnSpc>
                  <a:spcPct val="200000"/>
                </a:lnSpc>
              </a:pPr>
              <a:r>
                <a:rPr lang="ko-KR" altLang="en-US" sz="2400" b="0" dirty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비만       </a:t>
              </a:r>
              <a:r>
                <a:rPr lang="en-US" altLang="ko-KR" sz="2400" b="0" dirty="0">
                  <a:solidFill>
                    <a:srgbClr val="0000FF"/>
                  </a:solidFill>
                  <a:latin typeface="HY헤드라인M" pitchFamily="18" charset="-127"/>
                  <a:ea typeface="HY헤드라인M" pitchFamily="18" charset="-127"/>
                </a:rPr>
                <a:t>(</a:t>
              </a:r>
              <a:r>
                <a:rPr lang="ko-KR" altLang="en-US" sz="2400" b="0" dirty="0">
                  <a:solidFill>
                    <a:srgbClr val="0000FF"/>
                  </a:solidFill>
                  <a:latin typeface="HY헤드라인M" pitchFamily="18" charset="-127"/>
                  <a:ea typeface="HY헤드라인M" pitchFamily="18" charset="-127"/>
                </a:rPr>
                <a:t>위장관 혈류     </a:t>
              </a:r>
              <a:r>
                <a:rPr lang="en-US" altLang="ko-KR" sz="2400" b="0" dirty="0">
                  <a:solidFill>
                    <a:srgbClr val="0000FF"/>
                  </a:solidFill>
                  <a:latin typeface="HY헤드라인M" pitchFamily="18" charset="-127"/>
                  <a:ea typeface="HY헤드라인M" pitchFamily="18" charset="-127"/>
                </a:rPr>
                <a:t>)</a:t>
              </a:r>
              <a:endParaRPr lang="ko-KR" altLang="en-US" sz="2400" b="0" dirty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14" name="위쪽 화살표 13"/>
            <p:cNvSpPr/>
            <p:nvPr/>
          </p:nvSpPr>
          <p:spPr>
            <a:xfrm>
              <a:off x="4829953" y="1790017"/>
              <a:ext cx="216024" cy="412148"/>
            </a:xfrm>
            <a:prstGeom prst="up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위쪽 화살표 14"/>
            <p:cNvSpPr/>
            <p:nvPr/>
          </p:nvSpPr>
          <p:spPr>
            <a:xfrm>
              <a:off x="7653364" y="1790017"/>
              <a:ext cx="216024" cy="412148"/>
            </a:xfrm>
            <a:prstGeom prst="upArrow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위쪽 화살표 15"/>
            <p:cNvSpPr/>
            <p:nvPr/>
          </p:nvSpPr>
          <p:spPr>
            <a:xfrm>
              <a:off x="7108819" y="2733619"/>
              <a:ext cx="216024" cy="412148"/>
            </a:xfrm>
            <a:prstGeom prst="upArrow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아래쪽 화살표 16"/>
            <p:cNvSpPr/>
            <p:nvPr/>
          </p:nvSpPr>
          <p:spPr>
            <a:xfrm>
              <a:off x="4586032" y="2794255"/>
              <a:ext cx="210406" cy="401648"/>
            </a:xfrm>
            <a:prstGeom prst="down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TextBox 23"/>
            <p:cNvSpPr txBox="1">
              <a:spLocks noChangeArrowheads="1"/>
            </p:cNvSpPr>
            <p:nvPr/>
          </p:nvSpPr>
          <p:spPr bwMode="auto">
            <a:xfrm>
              <a:off x="2747276" y="3396657"/>
              <a:ext cx="3592812" cy="5732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ko-KR" altLang="en-US" sz="3000" b="0" dirty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빨리 </a:t>
              </a:r>
              <a:r>
                <a:rPr lang="ko-KR" altLang="en-US" sz="3000" b="0" dirty="0" err="1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먹는것</a:t>
              </a:r>
              <a:r>
                <a:rPr lang="ko-KR" altLang="en-US" sz="3000" b="0" dirty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 피해야</a:t>
              </a:r>
              <a:r>
                <a:rPr lang="en-US" altLang="ko-KR" sz="3000" b="0" dirty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!</a:t>
              </a:r>
              <a:endParaRPr lang="ko-KR" altLang="en-US" sz="3000" b="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1441129" y="3011296"/>
            <a:ext cx="9289032" cy="977191"/>
            <a:chOff x="1806317" y="3403854"/>
            <a:chExt cx="7952695" cy="977191"/>
          </a:xfrm>
        </p:grpSpPr>
        <p:sp>
          <p:nvSpPr>
            <p:cNvPr id="11" name="TextBox 23"/>
            <p:cNvSpPr txBox="1">
              <a:spLocks noChangeArrowheads="1"/>
            </p:cNvSpPr>
            <p:nvPr/>
          </p:nvSpPr>
          <p:spPr bwMode="auto">
            <a:xfrm>
              <a:off x="1806317" y="3403854"/>
              <a:ext cx="7952695" cy="977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just">
                <a:lnSpc>
                  <a:spcPct val="100000"/>
                </a:lnSpc>
                <a:buFont typeface="Arial" charset="0"/>
                <a:buChar char="•"/>
              </a:pPr>
              <a:r>
                <a:rPr lang="ko-KR" altLang="en-US" sz="2300" dirty="0">
                  <a:solidFill>
                    <a:schemeClr val="tx1"/>
                  </a:solidFill>
                </a:rPr>
                <a:t> </a:t>
              </a:r>
              <a:r>
                <a:rPr lang="ko-KR" altLang="en-US" sz="2300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어금니</a:t>
              </a:r>
              <a:r>
                <a:rPr lang="en-US" altLang="ko-KR" sz="2300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lang="ko-KR" altLang="en-US" sz="2300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이빨 빠진 </a:t>
              </a:r>
              <a:r>
                <a:rPr lang="ko-KR" altLang="en-US" sz="2300" b="0" dirty="0">
                  <a:solidFill>
                    <a:srgbClr val="0000FF"/>
                  </a:solidFill>
                  <a:latin typeface="HY헤드라인M" pitchFamily="18" charset="-127"/>
                  <a:ea typeface="HY헤드라인M" pitchFamily="18" charset="-127"/>
                </a:rPr>
                <a:t>노인</a:t>
              </a:r>
              <a:endParaRPr lang="en-US" altLang="ko-KR" sz="2300" b="0" dirty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 algn="just">
                <a:lnSpc>
                  <a:spcPct val="100000"/>
                </a:lnSpc>
              </a:pPr>
              <a:r>
                <a:rPr lang="en-US" altLang="ko-KR" sz="2300" b="0" dirty="0">
                  <a:solidFill>
                    <a:schemeClr val="tx2"/>
                  </a:solidFill>
                  <a:latin typeface="HY헤드라인M" pitchFamily="18" charset="-127"/>
                  <a:ea typeface="HY헤드라인M" pitchFamily="18" charset="-127"/>
                </a:rPr>
                <a:t>  →</a:t>
              </a:r>
              <a:r>
                <a:rPr lang="en-US" altLang="ko-KR" sz="2300" b="0" dirty="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2300" b="0" dirty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치매 발생  </a:t>
              </a:r>
              <a:r>
                <a:rPr lang="en-US" altLang="ko-KR" sz="2300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2</a:t>
              </a:r>
              <a:r>
                <a:rPr lang="ko-KR" altLang="en-US" sz="2300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배 ↑</a:t>
              </a:r>
              <a:r>
                <a:rPr lang="en-US" altLang="ko-KR" sz="2300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, (</a:t>
              </a:r>
              <a:r>
                <a:rPr lang="ko-KR" altLang="en-US" sz="2300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일본 </a:t>
              </a:r>
              <a:r>
                <a:rPr lang="ko-KR" altLang="en-US" sz="2300" b="0" dirty="0" err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후생성</a:t>
              </a:r>
              <a:r>
                <a:rPr lang="ko-KR" altLang="en-US" sz="2300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en-US" altLang="ko-KR" sz="2300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4400</a:t>
              </a:r>
              <a:r>
                <a:rPr lang="ko-KR" altLang="en-US" sz="2300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명</a:t>
              </a:r>
              <a:r>
                <a:rPr lang="en-US" altLang="ko-KR" sz="2300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)</a:t>
              </a:r>
            </a:p>
          </p:txBody>
        </p:sp>
        <p:sp>
          <p:nvSpPr>
            <p:cNvPr id="18" name="모서리가 둥근 직사각형 17"/>
            <p:cNvSpPr/>
            <p:nvPr/>
          </p:nvSpPr>
          <p:spPr>
            <a:xfrm>
              <a:off x="2003769" y="3403854"/>
              <a:ext cx="2652240" cy="419299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300"/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1605405" y="4254895"/>
            <a:ext cx="6304931" cy="2039020"/>
            <a:chOff x="741027" y="3777311"/>
            <a:chExt cx="5397892" cy="2039020"/>
          </a:xfrm>
        </p:grpSpPr>
        <p:sp>
          <p:nvSpPr>
            <p:cNvPr id="12" name="TextBox 23"/>
            <p:cNvSpPr txBox="1">
              <a:spLocks noChangeArrowheads="1"/>
            </p:cNvSpPr>
            <p:nvPr/>
          </p:nvSpPr>
          <p:spPr bwMode="auto">
            <a:xfrm>
              <a:off x="741027" y="3777311"/>
              <a:ext cx="5397892" cy="20390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just">
                <a:lnSpc>
                  <a:spcPct val="100000"/>
                </a:lnSpc>
                <a:buFont typeface="Arial" charset="0"/>
                <a:buChar char="•"/>
              </a:pPr>
              <a:r>
                <a:rPr lang="ko-KR" altLang="en-US" sz="2300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 치주염 노인</a:t>
              </a:r>
              <a:r>
                <a:rPr lang="en-US" altLang="ko-KR" sz="2300" b="0" dirty="0">
                  <a:latin typeface="HY헤드라인M" pitchFamily="18" charset="-127"/>
                  <a:ea typeface="HY헤드라인M" pitchFamily="18" charset="-127"/>
                </a:rPr>
                <a:t>	</a:t>
              </a:r>
              <a:r>
                <a:rPr lang="en-US" altLang="ko-KR" sz="2300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→</a:t>
              </a:r>
              <a:r>
                <a:rPr lang="en-US" altLang="ko-KR" sz="2300" b="0" dirty="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2300" b="0" dirty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치매 발생  </a:t>
              </a:r>
              <a:r>
                <a:rPr lang="en-US" altLang="ko-KR" sz="2300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9</a:t>
              </a:r>
              <a:r>
                <a:rPr lang="ko-KR" altLang="en-US" sz="2300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배 ↑ </a:t>
              </a:r>
              <a:r>
                <a:rPr lang="en-US" altLang="ko-KR" sz="2300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(</a:t>
              </a:r>
              <a:r>
                <a:rPr lang="ko-KR" altLang="en-US" sz="2300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뉴욕 치대</a:t>
              </a:r>
              <a:r>
                <a:rPr lang="en-US" altLang="ko-KR" sz="2300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)</a:t>
              </a:r>
            </a:p>
            <a:p>
              <a:pPr algn="just">
                <a:lnSpc>
                  <a:spcPct val="100000"/>
                </a:lnSpc>
                <a:buFont typeface="Arial" charset="0"/>
                <a:buChar char="•"/>
              </a:pPr>
              <a:r>
                <a:rPr lang="ko-KR" altLang="en-US" sz="2300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 껌 씹는 것</a:t>
              </a:r>
              <a:r>
                <a:rPr lang="en-US" altLang="ko-KR" sz="2300" b="0" dirty="0">
                  <a:latin typeface="HY헤드라인M" pitchFamily="18" charset="-127"/>
                  <a:ea typeface="HY헤드라인M" pitchFamily="18" charset="-127"/>
                </a:rPr>
                <a:t>	</a:t>
              </a:r>
              <a:r>
                <a:rPr lang="en-US" altLang="ko-KR" sz="2300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→</a:t>
              </a:r>
              <a:r>
                <a:rPr lang="en-US" altLang="ko-KR" sz="2300" b="0" dirty="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2300" b="0" dirty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스트레스</a:t>
              </a:r>
              <a:r>
                <a:rPr lang="en-US" altLang="ko-KR" sz="2300" b="0" dirty="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en-US" altLang="ko-KR" sz="2300" b="0" dirty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(10%) </a:t>
              </a:r>
            </a:p>
            <a:p>
              <a:pPr algn="just">
                <a:lnSpc>
                  <a:spcPct val="100000"/>
                </a:lnSpc>
                <a:buFont typeface="Arial" charset="0"/>
                <a:buChar char="•"/>
              </a:pPr>
              <a:r>
                <a:rPr lang="en-US" altLang="ko-KR" sz="2300" b="0" dirty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2300" b="0" dirty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우울증 약간 감소</a:t>
              </a:r>
              <a:r>
                <a:rPr lang="ko-KR" altLang="en-US" sz="2300" b="0" dirty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  <a:cs typeface="Verdana" pitchFamily="34" charset="0"/>
                </a:rPr>
                <a:t>↓</a:t>
              </a:r>
              <a:endParaRPr lang="en-US" altLang="ko-KR" sz="2300" b="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  <a:cs typeface="Verdana" pitchFamily="34" charset="0"/>
              </a:endParaRPr>
            </a:p>
            <a:p>
              <a:pPr algn="just">
                <a:lnSpc>
                  <a:spcPct val="100000"/>
                </a:lnSpc>
                <a:buFont typeface="Arial" charset="0"/>
                <a:buChar char="•"/>
              </a:pPr>
              <a:r>
                <a:rPr lang="en-US" altLang="ko-KR" sz="2300" b="0" dirty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  <a:cs typeface="Verdana" pitchFamily="34" charset="0"/>
                </a:rPr>
                <a:t> </a:t>
              </a:r>
              <a:r>
                <a:rPr lang="ko-KR" altLang="en-US" sz="2300" b="0" dirty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  <a:cs typeface="Verdana" pitchFamily="34" charset="0"/>
                </a:rPr>
                <a:t>냄새 감각 ↓</a:t>
              </a:r>
              <a:r>
                <a:rPr lang="en-US" altLang="ko-KR" sz="2300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 → </a:t>
              </a:r>
              <a:r>
                <a:rPr lang="ko-KR" altLang="en-US" sz="2300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치매 </a:t>
              </a:r>
              <a:r>
                <a:rPr lang="en-US" altLang="ko-KR" sz="2300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(</a:t>
              </a:r>
              <a:r>
                <a:rPr lang="ko-KR" altLang="en-US" sz="2300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문</a:t>
              </a:r>
              <a:r>
                <a:rPr lang="en-US" altLang="ko-KR" sz="2300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,</a:t>
              </a:r>
              <a:r>
                <a:rPr lang="ko-KR" altLang="en-US" sz="2300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서 등</a:t>
              </a:r>
              <a:r>
                <a:rPr lang="en-US" altLang="ko-KR" sz="2300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, 2017)</a:t>
              </a:r>
              <a:endParaRPr lang="en-US" altLang="ko-KR" sz="2300" b="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  <a:cs typeface="Verdana" pitchFamily="34" charset="0"/>
              </a:endParaRPr>
            </a:p>
          </p:txBody>
        </p:sp>
        <p:sp>
          <p:nvSpPr>
            <p:cNvPr id="19" name="모서리가 둥근 직사각형 18"/>
            <p:cNvSpPr/>
            <p:nvPr/>
          </p:nvSpPr>
          <p:spPr>
            <a:xfrm>
              <a:off x="956824" y="3831106"/>
              <a:ext cx="819436" cy="374890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0000"/>
                </a:lnSpc>
              </a:pPr>
              <a:endParaRPr lang="ko-KR" altLang="en-US" sz="2300"/>
            </a:p>
          </p:txBody>
        </p:sp>
        <p:sp>
          <p:nvSpPr>
            <p:cNvPr id="25" name="모서리가 둥근 직사각형 24"/>
            <p:cNvSpPr/>
            <p:nvPr/>
          </p:nvSpPr>
          <p:spPr>
            <a:xfrm>
              <a:off x="956824" y="5408898"/>
              <a:ext cx="1152691" cy="374890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0000"/>
                </a:lnSpc>
              </a:pPr>
              <a:endParaRPr lang="ko-KR" altLang="en-US" sz="2300"/>
            </a:p>
          </p:txBody>
        </p:sp>
      </p:grpSp>
      <p:sp>
        <p:nvSpPr>
          <p:cNvPr id="27" name="TextBox 23"/>
          <p:cNvSpPr txBox="1">
            <a:spLocks noChangeArrowheads="1"/>
          </p:cNvSpPr>
          <p:nvPr/>
        </p:nvSpPr>
        <p:spPr bwMode="auto">
          <a:xfrm>
            <a:off x="5634988" y="1001185"/>
            <a:ext cx="2069360" cy="322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altLang="ko-KR" sz="15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en-US" altLang="ko-KR" sz="1500" b="0" dirty="0" err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Onozuka</a:t>
            </a:r>
            <a:r>
              <a:rPr lang="en-US" altLang="ko-KR" sz="15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5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등</a:t>
            </a:r>
            <a:r>
              <a:rPr lang="en-US" altLang="ko-KR" sz="15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, 2003)</a:t>
            </a:r>
          </a:p>
        </p:txBody>
      </p:sp>
    </p:spTree>
    <p:extLst>
      <p:ext uri="{BB962C8B-B14F-4D97-AF65-F5344CB8AC3E}">
        <p14:creationId xmlns:p14="http://schemas.microsoft.com/office/powerpoint/2010/main" val="10976556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4.neurotransmitter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680" y="332656"/>
            <a:ext cx="9138320" cy="60922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모서리가 둥근 직사각형 13"/>
          <p:cNvSpPr/>
          <p:nvPr/>
        </p:nvSpPr>
        <p:spPr>
          <a:xfrm>
            <a:off x="189573" y="256152"/>
            <a:ext cx="5062448" cy="951946"/>
          </a:xfrm>
          <a:prstGeom prst="roundRect">
            <a:avLst/>
          </a:prstGeom>
          <a:solidFill>
            <a:schemeClr val="bg1">
              <a:lumMod val="95000"/>
              <a:alpha val="50000"/>
            </a:schemeClr>
          </a:solidFill>
          <a:ln w="28575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0000"/>
              </a:lnSpc>
              <a:spcBef>
                <a:spcPct val="0"/>
              </a:spcBef>
            </a:pPr>
            <a:endParaRPr lang="ko-KR" altLang="en-US" sz="1800" b="0">
              <a:solidFill>
                <a:prstClr val="white"/>
              </a:solidFill>
            </a:endParaRPr>
          </a:p>
        </p:txBody>
      </p:sp>
      <p:sp>
        <p:nvSpPr>
          <p:cNvPr id="3" name="Rectangle 7"/>
          <p:cNvSpPr>
            <a:spLocks noChangeArrowheads="1"/>
          </p:cNvSpPr>
          <p:nvPr/>
        </p:nvSpPr>
        <p:spPr bwMode="auto">
          <a:xfrm>
            <a:off x="4804085" y="1617767"/>
            <a:ext cx="4000500" cy="20374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lnSpc>
                <a:spcPct val="150000"/>
              </a:lnSpc>
            </a:pPr>
            <a:r>
              <a:rPr lang="ko-KR" altLang="en-US" sz="2400" b="1">
                <a:solidFill>
                  <a:srgbClr val="00A44A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탄수화물</a:t>
            </a:r>
            <a:r>
              <a:rPr lang="ko-KR" altLang="en-US" sz="2400" b="1">
                <a:solidFill>
                  <a:srgbClr val="FFFF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2400" b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: </a:t>
            </a:r>
            <a:r>
              <a:rPr lang="ko-KR" altLang="en-US" sz="2400" b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뇌 에너지 제공</a:t>
            </a:r>
          </a:p>
          <a:p>
            <a:pPr algn="l">
              <a:lnSpc>
                <a:spcPct val="150000"/>
              </a:lnSpc>
            </a:pPr>
            <a:r>
              <a:rPr lang="ko-KR" altLang="en-US" sz="2400" b="1">
                <a:solidFill>
                  <a:srgbClr val="00A44A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단백질</a:t>
            </a:r>
            <a:r>
              <a:rPr lang="ko-KR" altLang="en-US" sz="2400" b="1">
                <a:solidFill>
                  <a:srgbClr val="FFCC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2400" b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: </a:t>
            </a:r>
            <a:r>
              <a:rPr lang="ko-KR" altLang="en-US" sz="2400" b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신경전달물질 합성</a:t>
            </a:r>
          </a:p>
          <a:p>
            <a:pPr algn="l">
              <a:lnSpc>
                <a:spcPct val="150000"/>
              </a:lnSpc>
            </a:pPr>
            <a:r>
              <a:rPr lang="ko-KR" altLang="en-US" sz="2400" b="1">
                <a:solidFill>
                  <a:srgbClr val="00A44A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지방</a:t>
            </a:r>
            <a:r>
              <a:rPr lang="ko-KR" altLang="en-US" sz="2400" b="1">
                <a:solidFill>
                  <a:srgbClr val="00FF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2400" b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: </a:t>
            </a:r>
            <a:r>
              <a:rPr lang="ko-KR" altLang="en-US" sz="2400" b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신경세포막 구성</a:t>
            </a:r>
          </a:p>
        </p:txBody>
      </p:sp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323528" y="1340768"/>
            <a:ext cx="4067944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20000"/>
              </a:lnSpc>
              <a:spcBef>
                <a:spcPct val="50000"/>
              </a:spcBef>
            </a:pPr>
            <a:r>
              <a:rPr lang="en-US" altLang="ko-KR" sz="2800" b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1. </a:t>
            </a:r>
            <a:r>
              <a:rPr lang="ko-KR" altLang="en-US" sz="2800" b="1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원료</a:t>
            </a:r>
            <a:r>
              <a:rPr lang="ko-KR" altLang="en-US" sz="2800" b="1">
                <a:solidFill>
                  <a:srgbClr val="FFFF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2800" b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필요</a:t>
            </a:r>
          </a:p>
          <a:p>
            <a:pPr marL="457200" indent="-457200" algn="just">
              <a:lnSpc>
                <a:spcPct val="110000"/>
              </a:lnSpc>
              <a:spcBef>
                <a:spcPct val="50000"/>
              </a:spcBef>
            </a:pPr>
            <a:r>
              <a:rPr lang="en-US" altLang="ko-KR" sz="2800" b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- </a:t>
            </a:r>
            <a:r>
              <a:rPr lang="ko-KR" altLang="en-US" sz="2800" b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균형 식사 필요 </a:t>
            </a:r>
            <a:endParaRPr lang="en-US" altLang="ko-KR" sz="2800" b="1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457200" indent="-457200" algn="just">
              <a:lnSpc>
                <a:spcPct val="110000"/>
              </a:lnSpc>
              <a:spcBef>
                <a:spcPct val="50000"/>
              </a:spcBef>
            </a:pPr>
            <a:r>
              <a:rPr lang="en-US" altLang="ko-KR" sz="2800" b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2800" b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특히 </a:t>
            </a:r>
            <a:r>
              <a:rPr lang="ko-KR" altLang="en-US" sz="2800" b="1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아침밥은 </a:t>
            </a:r>
            <a:endParaRPr lang="en-US" altLang="ko-KR" sz="2800" b="1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457200" indent="-457200" algn="just">
              <a:lnSpc>
                <a:spcPct val="110000"/>
              </a:lnSpc>
              <a:spcBef>
                <a:spcPct val="50000"/>
              </a:spcBef>
            </a:pPr>
            <a:r>
              <a:rPr lang="ko-KR" altLang="en-US" sz="2800" b="1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뇌활동을 극대화시킨다</a:t>
            </a:r>
            <a:r>
              <a:rPr lang="en-US" altLang="ko-KR" sz="2800" b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r>
              <a:rPr lang="en-US" altLang="ko-KR" sz="2800" b="1">
                <a:solidFill>
                  <a:srgbClr val="FFFF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</a:t>
            </a: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527708" y="253990"/>
            <a:ext cx="437972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4000" b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신경전달물질 생산</a:t>
            </a:r>
          </a:p>
        </p:txBody>
      </p:sp>
      <p:grpSp>
        <p:nvGrpSpPr>
          <p:cNvPr id="7" name="그룹 19"/>
          <p:cNvGrpSpPr>
            <a:grpSpLocks/>
          </p:cNvGrpSpPr>
          <p:nvPr/>
        </p:nvGrpSpPr>
        <p:grpSpPr bwMode="auto">
          <a:xfrm>
            <a:off x="251520" y="4088730"/>
            <a:ext cx="7988300" cy="2471738"/>
            <a:chOff x="-101831" y="3092166"/>
            <a:chExt cx="7165626" cy="1475090"/>
          </a:xfrm>
        </p:grpSpPr>
        <p:sp>
          <p:nvSpPr>
            <p:cNvPr id="8" name="직사각형 7"/>
            <p:cNvSpPr>
              <a:spLocks noChangeArrowheads="1"/>
            </p:cNvSpPr>
            <p:nvPr/>
          </p:nvSpPr>
          <p:spPr bwMode="auto">
            <a:xfrm>
              <a:off x="3277607" y="3637720"/>
              <a:ext cx="3786188" cy="9295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80000"/>
                </a:lnSpc>
                <a:spcBef>
                  <a:spcPct val="50000"/>
                </a:spcBef>
              </a:pPr>
              <a:r>
                <a:rPr lang="ko-KR" altLang="en-US" sz="2800" b="1">
                  <a:solidFill>
                    <a:srgbClr val="0000FF"/>
                  </a:solidFill>
                  <a:latin typeface="HY헤드라인M" pitchFamily="18" charset="-127"/>
                  <a:ea typeface="HY헤드라인M" pitchFamily="18" charset="-127"/>
                </a:rPr>
                <a:t>단기 기억→ 장기기억</a:t>
              </a:r>
              <a:r>
                <a:rPr lang="en-US" altLang="ko-KR" sz="2800" b="1">
                  <a:solidFill>
                    <a:srgbClr val="0000FF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</a:p>
            <a:p>
              <a:pPr>
                <a:lnSpc>
                  <a:spcPct val="80000"/>
                </a:lnSpc>
                <a:spcBef>
                  <a:spcPct val="50000"/>
                </a:spcBef>
              </a:pPr>
              <a:r>
                <a:rPr lang="ko-KR" altLang="en-US" sz="2800" b="1">
                  <a:solidFill>
                    <a:srgbClr val="0000FF"/>
                  </a:solidFill>
                  <a:latin typeface="HY헤드라인M" pitchFamily="18" charset="-127"/>
                  <a:ea typeface="HY헤드라인M" pitchFamily="18" charset="-127"/>
                </a:rPr>
                <a:t>신경전달 물질 제조</a:t>
              </a:r>
              <a:endParaRPr lang="en-US" altLang="ko-KR" sz="2800" b="1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>
                <a:lnSpc>
                  <a:spcPct val="80000"/>
                </a:lnSpc>
                <a:spcBef>
                  <a:spcPct val="50000"/>
                </a:spcBef>
              </a:pPr>
              <a:r>
                <a:rPr lang="ko-KR" altLang="en-US" sz="2800" b="1">
                  <a:solidFill>
                    <a:srgbClr val="0000FF"/>
                  </a:solidFill>
                  <a:latin typeface="HY헤드라인M" pitchFamily="18" charset="-127"/>
                  <a:ea typeface="HY헤드라인M" pitchFamily="18" charset="-127"/>
                </a:rPr>
                <a:t>뇌 휴식</a:t>
              </a:r>
              <a:endParaRPr lang="en-US" altLang="ko-KR" sz="2800" b="1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9" name="직사각형 5"/>
            <p:cNvSpPr>
              <a:spLocks noChangeArrowheads="1"/>
            </p:cNvSpPr>
            <p:nvPr/>
          </p:nvSpPr>
          <p:spPr bwMode="auto">
            <a:xfrm>
              <a:off x="-101831" y="3092166"/>
              <a:ext cx="6489379" cy="2608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  <a:spcBef>
                  <a:spcPct val="50000"/>
                </a:spcBef>
              </a:pPr>
              <a:r>
                <a:rPr lang="en-US" altLang="ko-KR" sz="2800" b="1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2. </a:t>
              </a:r>
              <a:r>
                <a:rPr lang="ko-KR" altLang="en-US" sz="2800" b="1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만드는 </a:t>
              </a:r>
              <a:r>
                <a:rPr lang="ko-KR" altLang="en-US" sz="2800" b="1">
                  <a:solidFill>
                    <a:srgbClr val="0000FF"/>
                  </a:solidFill>
                  <a:latin typeface="HY헤드라인M" pitchFamily="18" charset="-127"/>
                  <a:ea typeface="HY헤드라인M" pitchFamily="18" charset="-127"/>
                </a:rPr>
                <a:t>시간</a:t>
              </a:r>
              <a:r>
                <a:rPr lang="ko-KR" altLang="en-US" sz="2800" b="1">
                  <a:solidFill>
                    <a:srgbClr val="FFFFFF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ko-KR" altLang="en-US" sz="2800" b="1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필요 </a:t>
              </a:r>
              <a:r>
                <a:rPr lang="en-US" altLang="ko-KR" sz="2800" b="1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2800" b="1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충부한 </a:t>
              </a:r>
              <a:r>
                <a:rPr lang="ko-KR" altLang="en-US" sz="2800" b="1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휴식</a:t>
              </a:r>
              <a:r>
                <a:rPr lang="en-US" altLang="ko-KR" sz="2800" b="1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</a:t>
              </a:r>
              <a:r>
                <a:rPr lang="ko-KR" altLang="en-US" sz="2800" b="1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수면 </a:t>
              </a:r>
              <a:r>
                <a:rPr lang="ko-KR" altLang="en-US" sz="2800" b="1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필요</a:t>
              </a:r>
              <a:r>
                <a:rPr lang="en-US" altLang="ko-KR" sz="2800" b="1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  <a:endParaRPr lang="ko-KR" altLang="en-US" sz="280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10" name="타원 9"/>
          <p:cNvSpPr/>
          <p:nvPr/>
        </p:nvSpPr>
        <p:spPr bwMode="auto">
          <a:xfrm>
            <a:off x="575506" y="5253162"/>
            <a:ext cx="1716088" cy="1054100"/>
          </a:xfrm>
          <a:prstGeom prst="ellipse">
            <a:avLst/>
          </a:prstGeom>
          <a:noFill/>
          <a:ln w="28575" cap="flat" cmpd="sng" algn="ctr">
            <a:solidFill>
              <a:srgbClr val="00A44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  <a:defRPr/>
            </a:pPr>
            <a:endParaRPr lang="ko-KR" altLang="en-US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1" name="직사각형 7"/>
          <p:cNvSpPr>
            <a:spLocks noChangeArrowheads="1"/>
          </p:cNvSpPr>
          <p:nvPr/>
        </p:nvSpPr>
        <p:spPr bwMode="auto">
          <a:xfrm>
            <a:off x="940631" y="5524624"/>
            <a:ext cx="9874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ko-KR" altLang="en-US" sz="3000" b="1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수면</a:t>
            </a:r>
            <a:endParaRPr lang="en-US" altLang="ko-KR" sz="3000" b="1"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 bwMode="auto">
          <a:xfrm>
            <a:off x="3820347" y="4819774"/>
            <a:ext cx="4457700" cy="1871662"/>
          </a:xfrm>
          <a:prstGeom prst="roundRect">
            <a:avLst/>
          </a:prstGeom>
          <a:noFill/>
          <a:ln w="28575" cap="flat" cmpd="sng" algn="ctr">
            <a:solidFill>
              <a:srgbClr val="00A44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  <a:defRPr/>
            </a:pPr>
            <a:endParaRPr lang="ko-KR" altLang="en-US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3" name="직사각형 3"/>
          <p:cNvSpPr>
            <a:spLocks noChangeArrowheads="1"/>
          </p:cNvSpPr>
          <p:nvPr/>
        </p:nvSpPr>
        <p:spPr bwMode="auto">
          <a:xfrm>
            <a:off x="2583694" y="5324599"/>
            <a:ext cx="712787" cy="104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5000" b="1">
                <a:solidFill>
                  <a:srgbClr val="0000FF"/>
                </a:solidFill>
              </a:rPr>
              <a:t>→</a:t>
            </a:r>
            <a:endParaRPr lang="ko-KR" altLang="en-US" sz="500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26269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214647" y="131294"/>
            <a:ext cx="8996217" cy="2577625"/>
            <a:chOff x="214647" y="2537818"/>
            <a:chExt cx="8996217" cy="2577625"/>
          </a:xfrm>
        </p:grpSpPr>
        <p:sp>
          <p:nvSpPr>
            <p:cNvPr id="4" name="TextBox 22"/>
            <p:cNvSpPr txBox="1">
              <a:spLocks noChangeArrowheads="1"/>
            </p:cNvSpPr>
            <p:nvPr/>
          </p:nvSpPr>
          <p:spPr bwMode="auto">
            <a:xfrm>
              <a:off x="1032537" y="2537818"/>
              <a:ext cx="7056784" cy="9002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sz="3000" b="0" dirty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치매 예방식단</a:t>
              </a:r>
              <a:endParaRPr lang="en-US" altLang="ko-KR" sz="3000" b="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>
                <a:lnSpc>
                  <a:spcPct val="100000"/>
                </a:lnSpc>
              </a:pPr>
              <a:r>
                <a:rPr lang="en-US" altLang="ko-KR" sz="1500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(</a:t>
              </a:r>
              <a:r>
                <a:rPr lang="ko-KR" altLang="en-US" sz="1500" b="0" dirty="0" err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컬럼비아대</a:t>
              </a:r>
              <a:r>
                <a:rPr lang="en-US" altLang="ko-KR" sz="1500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, 65</a:t>
              </a:r>
              <a:r>
                <a:rPr lang="ko-KR" altLang="en-US" sz="1500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세 이상 </a:t>
              </a:r>
              <a:r>
                <a:rPr lang="en-US" altLang="ko-KR" sz="1500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2148→4</a:t>
              </a:r>
              <a:r>
                <a:rPr lang="ko-KR" altLang="en-US" sz="1500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년 추적</a:t>
              </a:r>
              <a:r>
                <a:rPr lang="en-US" altLang="ko-KR" sz="1500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. 253</a:t>
              </a:r>
              <a:r>
                <a:rPr lang="ko-KR" altLang="en-US" sz="1500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명 치매 발생</a:t>
              </a:r>
              <a:r>
                <a:rPr lang="en-US" altLang="ko-KR" sz="1500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(11.8%) 2010</a:t>
              </a:r>
              <a:r>
                <a:rPr lang="ko-KR" altLang="en-US" sz="1500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년</a:t>
              </a:r>
              <a:r>
                <a:rPr lang="en-US" altLang="ko-KR" sz="1500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)</a:t>
              </a:r>
            </a:p>
          </p:txBody>
        </p:sp>
        <p:sp>
          <p:nvSpPr>
            <p:cNvPr id="5" name="모서리가 둥근 직사각형 4"/>
            <p:cNvSpPr/>
            <p:nvPr/>
          </p:nvSpPr>
          <p:spPr bwMode="auto">
            <a:xfrm>
              <a:off x="214647" y="3438064"/>
              <a:ext cx="4194403" cy="1649465"/>
            </a:xfrm>
            <a:prstGeom prst="roundRect">
              <a:avLst/>
            </a:prstGeom>
            <a:solidFill>
              <a:schemeClr val="bg1">
                <a:alpha val="35000"/>
              </a:schemeClr>
            </a:solidFill>
            <a:ln w="19050" cap="flat" cmpd="sng" algn="ctr">
              <a:solidFill>
                <a:srgbClr val="00A44A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1" hangingPunct="1">
                <a:lnSpc>
                  <a:spcPct val="14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20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굴림" pitchFamily="50" charset="-127"/>
              </a:endParaRPr>
            </a:p>
          </p:txBody>
        </p:sp>
        <p:sp>
          <p:nvSpPr>
            <p:cNvPr id="6" name="모서리가 둥근 직사각형 5"/>
            <p:cNvSpPr/>
            <p:nvPr/>
          </p:nvSpPr>
          <p:spPr bwMode="auto">
            <a:xfrm>
              <a:off x="4687042" y="3447763"/>
              <a:ext cx="4133430" cy="1667680"/>
            </a:xfrm>
            <a:prstGeom prst="roundRect">
              <a:avLst/>
            </a:prstGeom>
            <a:solidFill>
              <a:schemeClr val="bg1">
                <a:alpha val="35000"/>
              </a:schemeClr>
            </a:solidFill>
            <a:ln w="1905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1" hangingPunct="1">
                <a:lnSpc>
                  <a:spcPct val="14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20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굴림" pitchFamily="50" charset="-127"/>
              </a:endParaRPr>
            </a:p>
          </p:txBody>
        </p:sp>
        <p:sp>
          <p:nvSpPr>
            <p:cNvPr id="7" name="TextBox 22"/>
            <p:cNvSpPr txBox="1">
              <a:spLocks noChangeArrowheads="1"/>
            </p:cNvSpPr>
            <p:nvPr/>
          </p:nvSpPr>
          <p:spPr bwMode="auto">
            <a:xfrm>
              <a:off x="1317219" y="3512251"/>
              <a:ext cx="295232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just">
                <a:lnSpc>
                  <a:spcPct val="100000"/>
                </a:lnSpc>
              </a:pPr>
              <a:r>
                <a:rPr lang="en-US" altLang="ko-KR" b="0" dirty="0">
                  <a:solidFill>
                    <a:srgbClr val="0000FF"/>
                  </a:solidFill>
                  <a:latin typeface="HY헤드라인M" pitchFamily="18" charset="-127"/>
                  <a:ea typeface="HY헤드라인M" pitchFamily="18" charset="-127"/>
                </a:rPr>
                <a:t>8</a:t>
              </a:r>
              <a:r>
                <a:rPr lang="ko-KR" altLang="en-US" b="0" dirty="0">
                  <a:solidFill>
                    <a:srgbClr val="0000FF"/>
                  </a:solidFill>
                  <a:latin typeface="HY헤드라인M" pitchFamily="18" charset="-127"/>
                  <a:ea typeface="HY헤드라인M" pitchFamily="18" charset="-127"/>
                </a:rPr>
                <a:t>가지 좋은 식품</a:t>
              </a:r>
              <a:endParaRPr lang="en-US" altLang="ko-KR" b="0" dirty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8" name="TextBox 22"/>
            <p:cNvSpPr txBox="1">
              <a:spLocks noChangeArrowheads="1"/>
            </p:cNvSpPr>
            <p:nvPr/>
          </p:nvSpPr>
          <p:spPr bwMode="auto">
            <a:xfrm>
              <a:off x="4907432" y="3585893"/>
              <a:ext cx="3625007" cy="451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ts val="1400"/>
                </a:lnSpc>
                <a:spcBef>
                  <a:spcPts val="0"/>
                </a:spcBef>
              </a:pPr>
              <a:r>
                <a:rPr lang="en-US" altLang="ko-KR" b="0" dirty="0">
                  <a:solidFill>
                    <a:srgbClr val="0000FF"/>
                  </a:solidFill>
                  <a:latin typeface="HY헤드라인M" pitchFamily="18" charset="-127"/>
                  <a:ea typeface="HY헤드라인M" pitchFamily="18" charset="-127"/>
                </a:rPr>
                <a:t>4</a:t>
              </a:r>
              <a:r>
                <a:rPr lang="ko-KR" altLang="en-US" b="0" dirty="0">
                  <a:solidFill>
                    <a:srgbClr val="0000FF"/>
                  </a:solidFill>
                  <a:latin typeface="HY헤드라인M" pitchFamily="18" charset="-127"/>
                  <a:ea typeface="HY헤드라인M" pitchFamily="18" charset="-127"/>
                </a:rPr>
                <a:t>가지 나쁜 식품</a:t>
              </a:r>
              <a:endParaRPr lang="en-US" altLang="ko-KR" b="0" dirty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>
                <a:lnSpc>
                  <a:spcPts val="1400"/>
                </a:lnSpc>
                <a:spcBef>
                  <a:spcPts val="0"/>
                </a:spcBef>
              </a:pPr>
              <a:r>
                <a:rPr lang="en-US" altLang="ko-KR" sz="1800" b="0" dirty="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en-US" altLang="ko-KR" sz="1200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(</a:t>
              </a:r>
              <a:r>
                <a:rPr lang="ko-KR" altLang="en-US" sz="1200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포화지방산 함유</a:t>
              </a:r>
              <a:r>
                <a:rPr lang="en-US" altLang="ko-KR" sz="1200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)</a:t>
              </a:r>
            </a:p>
          </p:txBody>
        </p:sp>
        <p:sp>
          <p:nvSpPr>
            <p:cNvPr id="9" name="TextBox 22"/>
            <p:cNvSpPr txBox="1">
              <a:spLocks noChangeArrowheads="1"/>
            </p:cNvSpPr>
            <p:nvPr/>
          </p:nvSpPr>
          <p:spPr bwMode="auto">
            <a:xfrm>
              <a:off x="842816" y="4037299"/>
              <a:ext cx="3935087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just">
                <a:lnSpc>
                  <a:spcPct val="100000"/>
                </a:lnSpc>
              </a:pPr>
              <a:r>
                <a:rPr lang="ko-KR" altLang="en-US" sz="1600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샐러드 </a:t>
              </a:r>
              <a:r>
                <a:rPr lang="en-US" altLang="ko-KR" sz="1600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1600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브로콜리  과일  견과류</a:t>
              </a:r>
              <a:endParaRPr lang="en-US" altLang="ko-KR" sz="16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 algn="just">
                <a:lnSpc>
                  <a:spcPct val="100000"/>
                </a:lnSpc>
              </a:pPr>
              <a:r>
                <a:rPr lang="ko-KR" altLang="en-US" sz="1600" b="0" dirty="0" err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진녹색채소</a:t>
              </a:r>
              <a:r>
                <a:rPr lang="en-US" altLang="ko-KR" sz="1600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  </a:t>
              </a:r>
              <a:r>
                <a:rPr lang="ko-KR" altLang="en-US" sz="1600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토마토  생선  치킨</a:t>
              </a:r>
              <a:endParaRPr lang="en-US" altLang="ko-KR" sz="16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11" name="TextBox 22"/>
            <p:cNvSpPr txBox="1">
              <a:spLocks noChangeArrowheads="1"/>
            </p:cNvSpPr>
            <p:nvPr/>
          </p:nvSpPr>
          <p:spPr bwMode="auto">
            <a:xfrm>
              <a:off x="5538456" y="4044532"/>
              <a:ext cx="3672408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just">
                <a:lnSpc>
                  <a:spcPct val="100000"/>
                </a:lnSpc>
              </a:pPr>
              <a:r>
                <a:rPr lang="ko-KR" altLang="en-US" sz="1600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적색육류 </a:t>
              </a:r>
              <a:r>
                <a:rPr lang="en-US" altLang="ko-KR" sz="1600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/ </a:t>
              </a:r>
              <a:r>
                <a:rPr lang="ko-KR" altLang="en-US" sz="1600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크림 </a:t>
              </a:r>
              <a:r>
                <a:rPr lang="en-US" altLang="ko-KR" sz="1600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/ </a:t>
              </a:r>
              <a:r>
                <a:rPr lang="ko-KR" altLang="en-US" sz="1600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버터</a:t>
              </a:r>
              <a:endParaRPr lang="en-US" altLang="ko-KR" sz="16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 algn="just">
                <a:lnSpc>
                  <a:spcPct val="100000"/>
                </a:lnSpc>
              </a:pPr>
              <a:r>
                <a:rPr lang="ko-KR" altLang="en-US" sz="1600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간</a:t>
              </a:r>
              <a:r>
                <a:rPr lang="en-US" altLang="ko-KR" sz="1600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lang="ko-KR" altLang="en-US" sz="1600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신장</a:t>
              </a:r>
              <a:r>
                <a:rPr lang="en-US" altLang="ko-KR" sz="1600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lang="ko-KR" altLang="en-US" sz="1600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내장 등의 장기</a:t>
              </a:r>
              <a:endParaRPr lang="en-US" altLang="ko-KR" sz="16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12" name="TextBox 22"/>
            <p:cNvSpPr txBox="1">
              <a:spLocks noChangeArrowheads="1"/>
            </p:cNvSpPr>
            <p:nvPr/>
          </p:nvSpPr>
          <p:spPr bwMode="auto">
            <a:xfrm>
              <a:off x="5308599" y="4770066"/>
              <a:ext cx="3672408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just">
                <a:lnSpc>
                  <a:spcPct val="100000"/>
                </a:lnSpc>
                <a:spcBef>
                  <a:spcPts val="600"/>
                </a:spcBef>
              </a:pPr>
              <a:r>
                <a:rPr lang="ko-KR" altLang="en-US" sz="1200" b="0" dirty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비타민 </a:t>
              </a:r>
              <a:r>
                <a:rPr lang="en-US" altLang="ko-KR" sz="1200" b="0" dirty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B12 </a:t>
              </a:r>
              <a:r>
                <a:rPr lang="ko-KR" altLang="en-US" sz="1200" b="0" dirty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섭취가 필요</a:t>
              </a:r>
              <a:r>
                <a:rPr lang="en-US" altLang="ko-KR" sz="1200" b="0" dirty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 B</a:t>
              </a:r>
              <a:r>
                <a:rPr lang="ko-KR" altLang="en-US" sz="1200" b="0" dirty="0" err="1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군결핍</a:t>
              </a:r>
              <a:r>
                <a:rPr lang="en-US" altLang="ko-KR" sz="1200" b="0" dirty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:</a:t>
              </a:r>
              <a:r>
                <a:rPr lang="ko-KR" altLang="en-US" sz="1200" b="0" dirty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 치매 </a:t>
              </a:r>
              <a:r>
                <a:rPr lang="en-US" altLang="ko-KR" sz="1200" b="0" dirty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3~4</a:t>
              </a:r>
              <a:r>
                <a:rPr lang="ko-KR" altLang="en-US" sz="1200" b="0" dirty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배↑</a:t>
              </a:r>
              <a:endParaRPr lang="en-US" altLang="ko-KR" sz="1200" b="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13" name="오른쪽 화살표 12"/>
            <p:cNvSpPr/>
            <p:nvPr/>
          </p:nvSpPr>
          <p:spPr bwMode="auto">
            <a:xfrm>
              <a:off x="4974407" y="4775878"/>
              <a:ext cx="334192" cy="265378"/>
            </a:xfrm>
            <a:prstGeom prst="rightArrow">
              <a:avLst/>
            </a:prstGeom>
            <a:solidFill>
              <a:srgbClr val="00A44A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1" hangingPunct="1">
                <a:lnSpc>
                  <a:spcPct val="14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5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굴림" pitchFamily="50" charset="-127"/>
              </a:endParaRPr>
            </a:p>
          </p:txBody>
        </p:sp>
      </p:grpSp>
      <p:sp>
        <p:nvSpPr>
          <p:cNvPr id="14" name="TextBox 22"/>
          <p:cNvSpPr txBox="1">
            <a:spLocks noChangeArrowheads="1"/>
          </p:cNvSpPr>
          <p:nvPr/>
        </p:nvSpPr>
        <p:spPr bwMode="auto">
          <a:xfrm>
            <a:off x="1360106" y="4952803"/>
            <a:ext cx="6097888" cy="700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2500" b="0" dirty="0" err="1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혈관성</a:t>
            </a:r>
            <a:r>
              <a:rPr lang="ko-KR" altLang="en-US" sz="2500" b="0" dirty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 치매</a:t>
            </a:r>
            <a:r>
              <a:rPr lang="en-US" altLang="ko-KR" sz="2500" b="0" dirty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500" b="0" dirty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뇌졸중</a:t>
            </a:r>
            <a:r>
              <a:rPr lang="en-US" altLang="ko-KR" sz="2500" b="0" dirty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r>
              <a:rPr lang="ko-KR" altLang="en-US" sz="2500" b="0" dirty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500" b="0" dirty="0" err="1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예방식단</a:t>
            </a:r>
            <a:endParaRPr lang="en-US" altLang="ko-KR" sz="2500" b="0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80000"/>
              </a:lnSpc>
            </a:pPr>
            <a:r>
              <a:rPr lang="en-US" altLang="ko-KR" sz="15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5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네덜란드 연구팀</a:t>
            </a:r>
            <a:r>
              <a:rPr lang="en-US" altLang="ko-KR" sz="15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, 2</a:t>
            </a:r>
            <a:r>
              <a:rPr lang="ko-KR" altLang="en-US" sz="15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만 명</a:t>
            </a:r>
            <a:r>
              <a:rPr lang="en-US" altLang="ko-KR" sz="15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, 10</a:t>
            </a:r>
            <a:r>
              <a:rPr lang="ko-KR" altLang="en-US" sz="15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년 간 연구</a:t>
            </a:r>
            <a:r>
              <a:rPr lang="en-US" altLang="ko-KR" sz="15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, 2011</a:t>
            </a:r>
            <a:r>
              <a:rPr lang="ko-KR" altLang="en-US" sz="15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년</a:t>
            </a:r>
            <a:r>
              <a:rPr lang="en-US" altLang="ko-KR" sz="15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</p:txBody>
      </p:sp>
      <p:sp>
        <p:nvSpPr>
          <p:cNvPr id="15" name="모서리가 둥근 직사각형 14"/>
          <p:cNvSpPr/>
          <p:nvPr/>
        </p:nvSpPr>
        <p:spPr bwMode="auto">
          <a:xfrm>
            <a:off x="663873" y="5722404"/>
            <a:ext cx="7868565" cy="946956"/>
          </a:xfrm>
          <a:prstGeom prst="roundRect">
            <a:avLst/>
          </a:prstGeom>
          <a:solidFill>
            <a:schemeClr val="bg1">
              <a:alpha val="35000"/>
            </a:schemeClr>
          </a:solidFill>
          <a:ln w="19050" cap="flat" cmpd="sng" algn="ctr">
            <a:solidFill>
              <a:srgbClr val="00A44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1" hangingPunct="1">
              <a:lnSpc>
                <a:spcPct val="14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20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굴림" pitchFamily="50" charset="-127"/>
            </a:endParaRPr>
          </a:p>
        </p:txBody>
      </p:sp>
      <p:sp>
        <p:nvSpPr>
          <p:cNvPr id="16" name="TextBox 22"/>
          <p:cNvSpPr txBox="1">
            <a:spLocks noChangeArrowheads="1"/>
          </p:cNvSpPr>
          <p:nvPr/>
        </p:nvSpPr>
        <p:spPr bwMode="auto">
          <a:xfrm>
            <a:off x="1324100" y="5676131"/>
            <a:ext cx="7300614" cy="943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ko-KR" altLang="en-US" b="0" dirty="0">
                <a:solidFill>
                  <a:schemeClr val="tx1"/>
                </a:solidFill>
                <a:latin typeface="Verdana"/>
                <a:ea typeface="HY헤드라인M" pitchFamily="18" charset="-127"/>
                <a:cs typeface="Verdana"/>
              </a:rPr>
              <a:t>◊ </a:t>
            </a:r>
            <a:r>
              <a:rPr lang="ko-KR" altLang="en-US" b="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속이</a:t>
            </a:r>
            <a:r>
              <a:rPr lang="ko-KR" altLang="en-US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흰색 </a:t>
            </a:r>
            <a:r>
              <a:rPr lang="ko-KR" altLang="en-US" b="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과일 </a:t>
            </a:r>
            <a:r>
              <a:rPr lang="en-US" altLang="ko-KR" b="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&amp; </a:t>
            </a:r>
            <a:r>
              <a:rPr lang="ko-KR" altLang="en-US" b="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채소</a:t>
            </a:r>
            <a:r>
              <a:rPr lang="en-US" altLang="ko-KR" b="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/>
            </a:r>
            <a:br>
              <a:rPr lang="en-US" altLang="ko-KR" b="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</a:br>
            <a:r>
              <a:rPr lang="en-US" altLang="ko-KR" b="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lang="ko-KR" altLang="en-US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사과</a:t>
            </a:r>
            <a:r>
              <a:rPr lang="en-US" altLang="ko-KR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배</a:t>
            </a:r>
            <a:r>
              <a:rPr lang="en-US" altLang="ko-KR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바나나</a:t>
            </a:r>
            <a:r>
              <a:rPr lang="en-US" altLang="ko-KR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,</a:t>
            </a:r>
            <a:r>
              <a:rPr lang="ko-KR" altLang="en-US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마늘</a:t>
            </a:r>
            <a:r>
              <a:rPr lang="en-US" altLang="ko-KR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양파</a:t>
            </a:r>
            <a:r>
              <a:rPr lang="en-US" altLang="ko-KR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오이</a:t>
            </a:r>
            <a:r>
              <a:rPr lang="en-US" altLang="ko-KR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양배추</a:t>
            </a:r>
            <a:r>
              <a:rPr lang="en-US" altLang="ko-KR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치커리</a:t>
            </a:r>
            <a:r>
              <a:rPr lang="en-US" altLang="ko-KR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버섯</a:t>
            </a:r>
            <a:endParaRPr lang="en-US" altLang="ko-KR" b="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8" t="38450" r="2153" b="24669"/>
          <a:stretch/>
        </p:blipFill>
        <p:spPr>
          <a:xfrm>
            <a:off x="1027672" y="2720469"/>
            <a:ext cx="2966618" cy="2225525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8" t="75331" b="-204"/>
          <a:stretch/>
        </p:blipFill>
        <p:spPr>
          <a:xfrm>
            <a:off x="5141503" y="2770993"/>
            <a:ext cx="3096344" cy="2225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17678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모서리가 둥근 직사각형 23"/>
          <p:cNvSpPr/>
          <p:nvPr/>
        </p:nvSpPr>
        <p:spPr>
          <a:xfrm>
            <a:off x="213107" y="3212976"/>
            <a:ext cx="8672347" cy="3241915"/>
          </a:xfrm>
          <a:prstGeom prst="roundRect">
            <a:avLst/>
          </a:prstGeom>
          <a:solidFill>
            <a:schemeClr val="bg1">
              <a:lumMod val="95000"/>
              <a:alpha val="50000"/>
            </a:schemeClr>
          </a:solidFill>
          <a:ln w="28575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0000"/>
              </a:lnSpc>
              <a:spcBef>
                <a:spcPct val="0"/>
              </a:spcBef>
            </a:pPr>
            <a:endParaRPr lang="ko-KR" altLang="en-US" sz="1800" b="0">
              <a:solidFill>
                <a:prstClr val="white"/>
              </a:solidFill>
            </a:endParaRPr>
          </a:p>
        </p:txBody>
      </p:sp>
      <p:sp>
        <p:nvSpPr>
          <p:cNvPr id="3" name="AutoShape 26"/>
          <p:cNvSpPr>
            <a:spLocks noChangeArrowheads="1"/>
          </p:cNvSpPr>
          <p:nvPr/>
        </p:nvSpPr>
        <p:spPr bwMode="auto">
          <a:xfrm>
            <a:off x="108944" y="244228"/>
            <a:ext cx="6552729" cy="1311582"/>
          </a:xfrm>
          <a:prstGeom prst="roundRect">
            <a:avLst>
              <a:gd name="adj" fmla="val 16667"/>
            </a:avLst>
          </a:prstGeom>
          <a:solidFill>
            <a:srgbClr val="EAEAEA"/>
          </a:solidFill>
          <a:ln w="28575" algn="ctr">
            <a:noFill/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lnSpc>
                <a:spcPct val="80000"/>
              </a:lnSpc>
            </a:pPr>
            <a:endParaRPr lang="ko-KR" altLang="en-US" sz="1400">
              <a:solidFill>
                <a:srgbClr val="000000"/>
              </a:solidFill>
              <a:latin typeface="굴림" charset="-127"/>
            </a:endParaRPr>
          </a:p>
        </p:txBody>
      </p:sp>
      <p:sp>
        <p:nvSpPr>
          <p:cNvPr id="4" name="Text Box 43"/>
          <p:cNvSpPr txBox="1">
            <a:spLocks noChangeArrowheads="1"/>
          </p:cNvSpPr>
          <p:nvPr/>
        </p:nvSpPr>
        <p:spPr bwMode="auto">
          <a:xfrm>
            <a:off x="-540568" y="254670"/>
            <a:ext cx="7488237" cy="124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lnSpc>
                <a:spcPct val="100000"/>
              </a:lnSpc>
            </a:pPr>
            <a:r>
              <a:rPr lang="en-US" altLang="ko-KR" sz="3000">
                <a:solidFill>
                  <a:srgbClr val="000066"/>
                </a:solidFill>
                <a:latin typeface="HY강B" pitchFamily="18" charset="-127"/>
                <a:ea typeface="HY강B" pitchFamily="18" charset="-127"/>
              </a:rPr>
              <a:t>5. </a:t>
            </a:r>
            <a:r>
              <a:rPr lang="ko-KR" altLang="en-US" sz="3000">
                <a:solidFill>
                  <a:srgbClr val="000066"/>
                </a:solidFill>
                <a:latin typeface="HY강B" pitchFamily="18" charset="-127"/>
                <a:ea typeface="HY강B" pitchFamily="18" charset="-127"/>
              </a:rPr>
              <a:t>표현하라 </a:t>
            </a:r>
            <a:r>
              <a:rPr lang="en-US" altLang="ko-KR" sz="3000">
                <a:solidFill>
                  <a:srgbClr val="000066"/>
                </a:solidFill>
                <a:latin typeface="HY강B" pitchFamily="18" charset="-127"/>
                <a:ea typeface="HY강B" pitchFamily="18" charset="-127"/>
              </a:rPr>
              <a:t>: </a:t>
            </a:r>
            <a:r>
              <a:rPr lang="ko-KR" altLang="en-US" sz="3000">
                <a:solidFill>
                  <a:srgbClr val="000066"/>
                </a:solidFill>
                <a:latin typeface="HY강B" pitchFamily="18" charset="-127"/>
                <a:ea typeface="HY강B" pitchFamily="18" charset="-127"/>
              </a:rPr>
              <a:t>예술가가 장수한다</a:t>
            </a:r>
            <a:endParaRPr lang="en-US" altLang="ko-KR" sz="3000">
              <a:solidFill>
                <a:srgbClr val="000066"/>
              </a:solidFill>
              <a:latin typeface="HY강B" pitchFamily="18" charset="-127"/>
              <a:ea typeface="HY강B" pitchFamily="18" charset="-127"/>
            </a:endParaRPr>
          </a:p>
          <a:p>
            <a:pPr marL="457200" indent="-457200">
              <a:lnSpc>
                <a:spcPct val="100000"/>
              </a:lnSpc>
            </a:pPr>
            <a:r>
              <a:rPr lang="ko-KR" altLang="en-US" sz="3000">
                <a:solidFill>
                  <a:srgbClr val="000066"/>
                </a:solidFill>
                <a:latin typeface="HY강B" pitchFamily="18" charset="-127"/>
                <a:ea typeface="HY강B" pitchFamily="18" charset="-127"/>
              </a:rPr>
              <a:t>감정표현은 치매예방에 아군이다</a:t>
            </a:r>
            <a:r>
              <a:rPr lang="en-US" altLang="ko-KR" sz="3000">
                <a:solidFill>
                  <a:srgbClr val="000066"/>
                </a:solidFill>
                <a:latin typeface="HY강B" pitchFamily="18" charset="-127"/>
                <a:ea typeface="HY강B" pitchFamily="18" charset="-127"/>
              </a:rPr>
              <a:t>!</a:t>
            </a:r>
          </a:p>
        </p:txBody>
      </p:sp>
      <p:sp>
        <p:nvSpPr>
          <p:cNvPr id="5" name="TextBox 22"/>
          <p:cNvSpPr txBox="1">
            <a:spLocks noChangeArrowheads="1"/>
          </p:cNvSpPr>
          <p:nvPr/>
        </p:nvSpPr>
        <p:spPr bwMode="auto">
          <a:xfrm>
            <a:off x="866374" y="2594519"/>
            <a:ext cx="8084508" cy="48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0" dirty="0" err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영화볼</a:t>
            </a:r>
            <a:r>
              <a:rPr lang="ko-KR" altLang="en-US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때</a:t>
            </a:r>
            <a:r>
              <a:rPr lang="en-US" altLang="ko-KR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감정표현을 억제하면 </a:t>
            </a:r>
            <a:r>
              <a:rPr lang="ko-KR" altLang="en-US" b="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기억력 감소</a:t>
            </a:r>
            <a:endParaRPr lang="en-US" altLang="ko-KR" b="0" dirty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673256" y="3332409"/>
            <a:ext cx="8470744" cy="3477875"/>
            <a:chOff x="566655" y="3057868"/>
            <a:chExt cx="8470744" cy="3477875"/>
          </a:xfrm>
        </p:grpSpPr>
        <p:sp>
          <p:nvSpPr>
            <p:cNvPr id="7" name="TextBox 22"/>
            <p:cNvSpPr txBox="1">
              <a:spLocks noChangeArrowheads="1"/>
            </p:cNvSpPr>
            <p:nvPr/>
          </p:nvSpPr>
          <p:spPr bwMode="auto">
            <a:xfrm>
              <a:off x="566655" y="3057868"/>
              <a:ext cx="8470744" cy="3477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>
                <a:lnSpc>
                  <a:spcPct val="125000"/>
                </a:lnSpc>
              </a:pPr>
              <a:r>
                <a:rPr lang="ko-KR" altLang="en-US" b="0" dirty="0">
                  <a:solidFill>
                    <a:srgbClr val="FF0000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▷</a:t>
              </a:r>
              <a:r>
                <a:rPr lang="ko-KR" altLang="en-US" b="0" dirty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인고 </a:t>
              </a:r>
              <a:r>
                <a:rPr lang="en-US" altLang="ko-KR" b="0" dirty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: </a:t>
              </a:r>
              <a:r>
                <a:rPr lang="ko-KR" altLang="en-US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마음의 응어리를 풀지 않으면  </a:t>
              </a:r>
              <a:endParaRPr lang="en-US" altLang="ko-KR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>
                <a:lnSpc>
                  <a:spcPct val="125000"/>
                </a:lnSpc>
              </a:pPr>
              <a:r>
                <a:rPr lang="ko-KR" altLang="en-US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스트레스</a:t>
              </a:r>
              <a:r>
                <a:rPr lang="en-US" altLang="ko-KR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(</a:t>
              </a:r>
              <a:r>
                <a:rPr lang="ko-KR" altLang="en-US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스테로이드</a:t>
              </a:r>
              <a:r>
                <a:rPr lang="en-US" altLang="ko-KR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)</a:t>
              </a:r>
              <a:r>
                <a:rPr lang="ko-KR" altLang="en-US" b="0" dirty="0">
                  <a:latin typeface="HY헤드라인M" pitchFamily="18" charset="-127"/>
                  <a:ea typeface="HY헤드라인M" pitchFamily="18" charset="-127"/>
                </a:rPr>
                <a:t>    </a:t>
              </a:r>
              <a:endParaRPr lang="en-US" altLang="ko-KR" b="0" dirty="0">
                <a:latin typeface="HY헤드라인M" pitchFamily="18" charset="-127"/>
                <a:ea typeface="HY헤드라인M" pitchFamily="18" charset="-127"/>
              </a:endParaRPr>
            </a:p>
            <a:p>
              <a:pPr>
                <a:lnSpc>
                  <a:spcPct val="125000"/>
                </a:lnSpc>
              </a:pPr>
              <a:r>
                <a:rPr lang="ko-KR" altLang="en-US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뇌세포 사멸</a:t>
              </a:r>
              <a:endParaRPr lang="en-US" altLang="ko-KR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 eaLnBrk="1" hangingPunct="1">
                <a:lnSpc>
                  <a:spcPct val="125000"/>
                </a:lnSpc>
                <a:defRPr/>
              </a:pPr>
              <a:r>
                <a:rPr lang="ko-KR" altLang="en-US" b="0" dirty="0" err="1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초로치매</a:t>
              </a:r>
              <a:endParaRPr lang="en-US" altLang="ko-KR" b="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 eaLnBrk="1" hangingPunct="1">
                <a:lnSpc>
                  <a:spcPct val="100000"/>
                </a:lnSpc>
                <a:defRPr/>
              </a:pPr>
              <a:r>
                <a:rPr lang="en-US" altLang="ko-KR" b="0" dirty="0">
                  <a:solidFill>
                    <a:srgbClr val="0000FF"/>
                  </a:solidFill>
                  <a:latin typeface="HY헤드라인M" pitchFamily="18" charset="-127"/>
                  <a:ea typeface="HY헤드라인M" pitchFamily="18" charset="-127"/>
                </a:rPr>
                <a:t>(</a:t>
              </a:r>
              <a:r>
                <a:rPr lang="ko-KR" altLang="en-US" b="0" dirty="0">
                  <a:solidFill>
                    <a:srgbClr val="0000FF"/>
                  </a:solidFill>
                  <a:latin typeface="HY헤드라인M" pitchFamily="18" charset="-127"/>
                  <a:ea typeface="HY헤드라인M" pitchFamily="18" charset="-127"/>
                </a:rPr>
                <a:t>치매 </a:t>
              </a:r>
              <a:r>
                <a:rPr lang="en-US" altLang="ko-KR" b="0" dirty="0">
                  <a:solidFill>
                    <a:srgbClr val="0000FF"/>
                  </a:solidFill>
                  <a:latin typeface="HY헤드라인M" pitchFamily="18" charset="-127"/>
                  <a:ea typeface="HY헤드라인M" pitchFamily="18" charset="-127"/>
                </a:rPr>
                <a:t>100%</a:t>
              </a:r>
              <a:r>
                <a:rPr lang="ko-KR" altLang="en-US" b="0" dirty="0">
                  <a:solidFill>
                    <a:srgbClr val="0000FF"/>
                  </a:solidFill>
                  <a:latin typeface="HY헤드라인M" pitchFamily="18" charset="-127"/>
                  <a:ea typeface="HY헤드라인M" pitchFamily="18" charset="-127"/>
                </a:rPr>
                <a:t> 증가</a:t>
              </a:r>
              <a:r>
                <a:rPr lang="en-US" altLang="ko-KR" b="0" dirty="0">
                  <a:solidFill>
                    <a:srgbClr val="0000FF"/>
                  </a:solidFill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lang="ko-KR" altLang="en-US" b="0" dirty="0">
                  <a:solidFill>
                    <a:srgbClr val="0000FF"/>
                  </a:solidFill>
                  <a:latin typeface="HY헤드라인M" pitchFamily="18" charset="-127"/>
                  <a:ea typeface="HY헤드라인M" pitchFamily="18" charset="-127"/>
                </a:rPr>
                <a:t>사망위험 </a:t>
              </a:r>
              <a:r>
                <a:rPr lang="en-US" altLang="ko-KR" b="0" dirty="0">
                  <a:solidFill>
                    <a:srgbClr val="0000FF"/>
                  </a:solidFill>
                  <a:latin typeface="HY헤드라인M" pitchFamily="18" charset="-127"/>
                  <a:ea typeface="HY헤드라인M" pitchFamily="18" charset="-127"/>
                </a:rPr>
                <a:t>4</a:t>
              </a:r>
              <a:r>
                <a:rPr lang="ko-KR" altLang="en-US" b="0" dirty="0">
                  <a:solidFill>
                    <a:srgbClr val="0000FF"/>
                  </a:solidFill>
                  <a:latin typeface="HY헤드라인M" pitchFamily="18" charset="-127"/>
                  <a:ea typeface="HY헤드라인M" pitchFamily="18" charset="-127"/>
                </a:rPr>
                <a:t>배 증가</a:t>
              </a:r>
              <a:r>
                <a:rPr lang="en-US" altLang="ko-KR" b="0" dirty="0">
                  <a:solidFill>
                    <a:srgbClr val="0000FF"/>
                  </a:solidFill>
                  <a:latin typeface="HY헤드라인M" pitchFamily="18" charset="-127"/>
                  <a:ea typeface="HY헤드라인M" pitchFamily="18" charset="-127"/>
                </a:rPr>
                <a:t>,</a:t>
              </a:r>
              <a:r>
                <a:rPr lang="ko-KR" altLang="en-US" b="0" dirty="0">
                  <a:solidFill>
                    <a:srgbClr val="0000FF"/>
                  </a:solidFill>
                  <a:latin typeface="HY헤드라인M" pitchFamily="18" charset="-127"/>
                  <a:ea typeface="HY헤드라인M" pitchFamily="18" charset="-127"/>
                </a:rPr>
                <a:t> 수명 </a:t>
              </a:r>
              <a:r>
                <a:rPr lang="en-US" altLang="ko-KR" b="0" dirty="0">
                  <a:solidFill>
                    <a:srgbClr val="0000FF"/>
                  </a:solidFill>
                  <a:latin typeface="HY헤드라인M" pitchFamily="18" charset="-127"/>
                  <a:ea typeface="HY헤드라인M" pitchFamily="18" charset="-127"/>
                </a:rPr>
                <a:t>4</a:t>
              </a:r>
              <a:r>
                <a:rPr lang="ko-KR" altLang="en-US" b="0" dirty="0">
                  <a:solidFill>
                    <a:srgbClr val="0000FF"/>
                  </a:solidFill>
                  <a:latin typeface="HY헤드라인M" pitchFamily="18" charset="-127"/>
                  <a:ea typeface="HY헤드라인M" pitchFamily="18" charset="-127"/>
                </a:rPr>
                <a:t>년 단축</a:t>
              </a:r>
              <a:r>
                <a:rPr lang="en-US" altLang="ko-KR" b="0" dirty="0">
                  <a:solidFill>
                    <a:srgbClr val="0000FF"/>
                  </a:solidFill>
                  <a:latin typeface="HY헤드라인M" pitchFamily="18" charset="-127"/>
                  <a:ea typeface="HY헤드라인M" pitchFamily="18" charset="-127"/>
                </a:rPr>
                <a:t>)</a:t>
              </a:r>
            </a:p>
            <a:p>
              <a:pPr algn="just">
                <a:lnSpc>
                  <a:spcPct val="100000"/>
                </a:lnSpc>
                <a:defRPr/>
              </a:pPr>
              <a:r>
                <a:rPr lang="ko-KR" altLang="en-US" b="0" dirty="0">
                  <a:solidFill>
                    <a:srgbClr val="FF0000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▷ </a:t>
              </a:r>
              <a:r>
                <a:rPr lang="ko-KR" altLang="en-US" b="0" dirty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화내는 것 </a:t>
              </a:r>
              <a:r>
                <a:rPr lang="en-US" altLang="ko-KR" b="0" dirty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: </a:t>
              </a:r>
              <a:r>
                <a:rPr lang="ko-KR" altLang="en-US" b="0" dirty="0" err="1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치매발생</a:t>
              </a:r>
              <a:r>
                <a:rPr lang="ko-KR" altLang="en-US" b="0" dirty="0">
                  <a:solidFill>
                    <a:srgbClr val="FFFF00"/>
                  </a:solidFill>
                  <a:latin typeface="HY헤드라인M" pitchFamily="18" charset="-127"/>
                  <a:ea typeface="HY헤드라인M" pitchFamily="18" charset="-127"/>
                </a:rPr>
                <a:t>       </a:t>
              </a:r>
              <a:r>
                <a:rPr lang="en-US" altLang="ko-KR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(40% </a:t>
              </a:r>
              <a:r>
                <a:rPr lang="ko-KR" altLang="en-US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증가</a:t>
              </a:r>
              <a:r>
                <a:rPr lang="en-US" altLang="ko-KR" b="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)</a:t>
              </a:r>
            </a:p>
            <a:p>
              <a:pPr eaLnBrk="1" hangingPunct="1">
                <a:lnSpc>
                  <a:spcPct val="100000"/>
                </a:lnSpc>
                <a:defRPr/>
              </a:pPr>
              <a:r>
                <a:rPr lang="ko-KR" altLang="en-US" b="0" dirty="0">
                  <a:solidFill>
                    <a:srgbClr val="0000FF"/>
                  </a:solidFill>
                  <a:latin typeface="HY헤드라인M" pitchFamily="18" charset="-127"/>
                  <a:ea typeface="HY헤드라인M" pitchFamily="18" charset="-127"/>
                </a:rPr>
                <a:t>     </a:t>
              </a:r>
              <a:endParaRPr lang="en-US" altLang="ko-KR" b="0" dirty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8" name="아래쪽 화살표 7"/>
            <p:cNvSpPr/>
            <p:nvPr/>
          </p:nvSpPr>
          <p:spPr bwMode="auto">
            <a:xfrm rot="10800000" flipV="1">
              <a:off x="4684017" y="3461661"/>
              <a:ext cx="419148" cy="195757"/>
            </a:xfrm>
            <a:prstGeom prst="downArrow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1" hangingPunct="1">
                <a:lnSpc>
                  <a:spcPct val="14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2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굴림" pitchFamily="50" charset="-127"/>
              </a:endParaRPr>
            </a:p>
          </p:txBody>
        </p:sp>
        <p:sp>
          <p:nvSpPr>
            <p:cNvPr id="9" name="아래쪽 화살표 8"/>
            <p:cNvSpPr/>
            <p:nvPr/>
          </p:nvSpPr>
          <p:spPr bwMode="auto">
            <a:xfrm flipV="1">
              <a:off x="6049575" y="3514766"/>
              <a:ext cx="400098" cy="391513"/>
            </a:xfrm>
            <a:prstGeom prst="downArrow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1" hangingPunct="1">
                <a:lnSpc>
                  <a:spcPct val="14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2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굴림" pitchFamily="50" charset="-127"/>
              </a:endParaRPr>
            </a:p>
          </p:txBody>
        </p:sp>
        <p:sp>
          <p:nvSpPr>
            <p:cNvPr id="10" name="아래쪽 화살표 9"/>
            <p:cNvSpPr/>
            <p:nvPr/>
          </p:nvSpPr>
          <p:spPr bwMode="auto">
            <a:xfrm flipV="1">
              <a:off x="5554104" y="4096577"/>
              <a:ext cx="400098" cy="391513"/>
            </a:xfrm>
            <a:prstGeom prst="downArrow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1" hangingPunct="1">
                <a:lnSpc>
                  <a:spcPct val="14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2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굴림" pitchFamily="50" charset="-127"/>
              </a:endParaRPr>
            </a:p>
          </p:txBody>
        </p:sp>
        <p:sp>
          <p:nvSpPr>
            <p:cNvPr id="11" name="아래쪽 화살표 10"/>
            <p:cNvSpPr/>
            <p:nvPr/>
          </p:nvSpPr>
          <p:spPr bwMode="auto">
            <a:xfrm flipV="1">
              <a:off x="5382316" y="4601048"/>
              <a:ext cx="400098" cy="391513"/>
            </a:xfrm>
            <a:prstGeom prst="downArrow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1" hangingPunct="1">
                <a:lnSpc>
                  <a:spcPct val="14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2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굴림" pitchFamily="50" charset="-127"/>
              </a:endParaRPr>
            </a:p>
          </p:txBody>
        </p:sp>
      </p:grpSp>
      <p:sp>
        <p:nvSpPr>
          <p:cNvPr id="12" name="아래쪽 화살표 11"/>
          <p:cNvSpPr/>
          <p:nvPr/>
        </p:nvSpPr>
        <p:spPr bwMode="auto">
          <a:xfrm rot="5400000" flipV="1">
            <a:off x="1903411" y="2698333"/>
            <a:ext cx="400098" cy="391513"/>
          </a:xfrm>
          <a:prstGeom prst="downArrow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1" hangingPunct="1">
              <a:lnSpc>
                <a:spcPct val="14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28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굴림" pitchFamily="50" charset="-127"/>
            </a:endParaRPr>
          </a:p>
        </p:txBody>
      </p:sp>
      <p:sp>
        <p:nvSpPr>
          <p:cNvPr id="19" name="아래쪽 화살표 18"/>
          <p:cNvSpPr/>
          <p:nvPr/>
        </p:nvSpPr>
        <p:spPr bwMode="auto">
          <a:xfrm rot="10800000" flipV="1">
            <a:off x="4809669" y="4803144"/>
            <a:ext cx="419148" cy="195757"/>
          </a:xfrm>
          <a:prstGeom prst="downArrow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1" hangingPunct="1">
              <a:lnSpc>
                <a:spcPct val="14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28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굴림" pitchFamily="50" charset="-127"/>
            </a:endParaRPr>
          </a:p>
        </p:txBody>
      </p:sp>
      <p:sp>
        <p:nvSpPr>
          <p:cNvPr id="20" name="아래쪽 화살표 19"/>
          <p:cNvSpPr/>
          <p:nvPr/>
        </p:nvSpPr>
        <p:spPr bwMode="auto">
          <a:xfrm rot="10800000" flipV="1">
            <a:off x="4800144" y="4273239"/>
            <a:ext cx="419148" cy="195757"/>
          </a:xfrm>
          <a:prstGeom prst="downArrow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1" hangingPunct="1">
              <a:lnSpc>
                <a:spcPct val="14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28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굴림" pitchFamily="50" charset="-127"/>
            </a:endParaRPr>
          </a:p>
        </p:txBody>
      </p:sp>
      <p:sp>
        <p:nvSpPr>
          <p:cNvPr id="21" name="TextBox 22"/>
          <p:cNvSpPr txBox="1">
            <a:spLocks noChangeArrowheads="1"/>
          </p:cNvSpPr>
          <p:nvPr/>
        </p:nvSpPr>
        <p:spPr bwMode="auto">
          <a:xfrm>
            <a:off x="565752" y="600918"/>
            <a:ext cx="6670544" cy="38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b="0" dirty="0">
                <a:solidFill>
                  <a:srgbClr val="FF0066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500" b="0" dirty="0">
                <a:solidFill>
                  <a:srgbClr val="FF0066"/>
                </a:solidFill>
                <a:latin typeface="HY헤드라인M" pitchFamily="18" charset="-127"/>
                <a:ea typeface="HY헤드라인M" pitchFamily="18" charset="-127"/>
              </a:rPr>
              <a:t>미켈란젤로</a:t>
            </a:r>
            <a:r>
              <a:rPr lang="en-US" altLang="ko-KR" sz="1500" b="0" dirty="0">
                <a:solidFill>
                  <a:srgbClr val="FF0066"/>
                </a:solidFill>
                <a:latin typeface="HY헤드라인M" pitchFamily="18" charset="-127"/>
                <a:ea typeface="HY헤드라인M" pitchFamily="18" charset="-127"/>
              </a:rPr>
              <a:t> 89</a:t>
            </a:r>
            <a:r>
              <a:rPr lang="ko-KR" altLang="en-US" sz="1500" b="0" dirty="0">
                <a:solidFill>
                  <a:srgbClr val="FF0066"/>
                </a:solidFill>
                <a:latin typeface="HY헤드라인M" pitchFamily="18" charset="-127"/>
                <a:ea typeface="HY헤드라인M" pitchFamily="18" charset="-127"/>
              </a:rPr>
              <a:t>세</a:t>
            </a:r>
            <a:r>
              <a:rPr lang="en-US" altLang="ko-KR" sz="1500" b="0" dirty="0">
                <a:solidFill>
                  <a:srgbClr val="FF0066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500" b="0" dirty="0">
                <a:solidFill>
                  <a:srgbClr val="FF0066"/>
                </a:solidFill>
                <a:latin typeface="HY헤드라인M" pitchFamily="18" charset="-127"/>
                <a:ea typeface="HY헤드라인M" pitchFamily="18" charset="-127"/>
              </a:rPr>
              <a:t>피카소</a:t>
            </a:r>
            <a:r>
              <a:rPr lang="en-US" altLang="ko-KR" sz="1500" b="0" dirty="0">
                <a:solidFill>
                  <a:srgbClr val="FF0066"/>
                </a:solidFill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1500" b="0" dirty="0" err="1">
                <a:solidFill>
                  <a:srgbClr val="FF0066"/>
                </a:solidFill>
                <a:latin typeface="HY헤드라인M" pitchFamily="18" charset="-127"/>
                <a:ea typeface="HY헤드라인M" pitchFamily="18" charset="-127"/>
              </a:rPr>
              <a:t>시벨리우스</a:t>
            </a:r>
            <a:r>
              <a:rPr lang="en-US" altLang="ko-KR" sz="1500" b="0" dirty="0">
                <a:solidFill>
                  <a:srgbClr val="FF0066"/>
                </a:solidFill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1500" b="0" dirty="0">
                <a:solidFill>
                  <a:srgbClr val="FF0066"/>
                </a:solidFill>
                <a:latin typeface="HY헤드라인M" pitchFamily="18" charset="-127"/>
                <a:ea typeface="HY헤드라인M" pitchFamily="18" charset="-127"/>
              </a:rPr>
              <a:t>처칠 </a:t>
            </a:r>
            <a:r>
              <a:rPr lang="en-US" altLang="ko-KR" sz="1500" b="0" dirty="0">
                <a:solidFill>
                  <a:srgbClr val="FF0066"/>
                </a:solidFill>
                <a:latin typeface="HY헤드라인M" pitchFamily="18" charset="-127"/>
                <a:ea typeface="HY헤드라인M" pitchFamily="18" charset="-127"/>
              </a:rPr>
              <a:t>92</a:t>
            </a:r>
            <a:r>
              <a:rPr lang="ko-KR" altLang="en-US" sz="1500" b="0" dirty="0">
                <a:solidFill>
                  <a:srgbClr val="FF0066"/>
                </a:solidFill>
                <a:latin typeface="HY헤드라인M" pitchFamily="18" charset="-127"/>
                <a:ea typeface="HY헤드라인M" pitchFamily="18" charset="-127"/>
              </a:rPr>
              <a:t>세</a:t>
            </a:r>
            <a:r>
              <a:rPr lang="en-US" altLang="ko-KR" sz="1500" b="0" dirty="0">
                <a:solidFill>
                  <a:srgbClr val="FF0066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</p:txBody>
      </p:sp>
      <p:sp>
        <p:nvSpPr>
          <p:cNvPr id="23" name="아래쪽 화살표 22"/>
          <p:cNvSpPr/>
          <p:nvPr/>
        </p:nvSpPr>
        <p:spPr bwMode="auto">
          <a:xfrm flipV="1">
            <a:off x="3500926" y="5877272"/>
            <a:ext cx="400098" cy="391513"/>
          </a:xfrm>
          <a:prstGeom prst="downArrow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1" hangingPunct="1">
              <a:lnSpc>
                <a:spcPct val="14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28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굴림" pitchFamily="50" charset="-127"/>
            </a:endParaRPr>
          </a:p>
        </p:txBody>
      </p:sp>
      <p:sp>
        <p:nvSpPr>
          <p:cNvPr id="25" name="TextBox 22"/>
          <p:cNvSpPr txBox="1">
            <a:spLocks noChangeArrowheads="1"/>
          </p:cNvSpPr>
          <p:nvPr/>
        </p:nvSpPr>
        <p:spPr bwMode="auto">
          <a:xfrm>
            <a:off x="507026" y="1594655"/>
            <a:ext cx="808450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ko-KR" altLang="en-US" b="0" dirty="0" err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파블로카잘스</a:t>
            </a:r>
            <a:r>
              <a:rPr lang="en-US" altLang="ko-KR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: 90</a:t>
            </a:r>
            <a:r>
              <a:rPr lang="ko-KR" altLang="en-US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넘어서도 하루 </a:t>
            </a:r>
            <a:r>
              <a:rPr lang="en-US" altLang="ko-KR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6</a:t>
            </a:r>
            <a:r>
              <a:rPr lang="ko-KR" altLang="en-US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시간 </a:t>
            </a:r>
            <a:r>
              <a:rPr lang="ko-KR" altLang="en-US" b="0" dirty="0" err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첼로연습</a:t>
            </a:r>
            <a:endParaRPr lang="en-US" altLang="ko-KR" b="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ko-KR" altLang="ko-KR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Arial" panose="020B0604020202020204" pitchFamily="34" charset="0"/>
              </a:rPr>
              <a:t>→</a:t>
            </a:r>
            <a:r>
              <a:rPr lang="en-US" altLang="ko-KR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Arial" panose="020B0604020202020204" pitchFamily="34" charset="0"/>
              </a:rPr>
              <a:t> </a:t>
            </a:r>
            <a:r>
              <a:rPr lang="ko-KR" altLang="en-US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Arial" panose="020B0604020202020204" pitchFamily="34" charset="0"/>
              </a:rPr>
              <a:t>매일 발전해 나가는 것 같고</a:t>
            </a:r>
            <a:r>
              <a:rPr lang="en-US" altLang="ko-KR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Arial" panose="020B0604020202020204" pitchFamily="34" charset="0"/>
              </a:rPr>
              <a:t>, </a:t>
            </a:r>
            <a:r>
              <a:rPr lang="ko-KR" altLang="en-US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Arial" panose="020B0604020202020204" pitchFamily="34" charset="0"/>
              </a:rPr>
              <a:t>노인이지만 매우 젊은 사람</a:t>
            </a:r>
            <a:r>
              <a:rPr lang="en-US" altLang="ko-KR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Arial" panose="020B0604020202020204" pitchFamily="34" charset="0"/>
              </a:rPr>
              <a:t>,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ko-KR" altLang="en-US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Arial" panose="020B0604020202020204" pitchFamily="34" charset="0"/>
              </a:rPr>
              <a:t>젊게 살라는 말 세계에 하고싶다</a:t>
            </a:r>
            <a:r>
              <a:rPr lang="en-US" altLang="ko-KR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Arial" panose="020B0604020202020204" pitchFamily="34" charset="0"/>
              </a:rPr>
              <a:t>.</a:t>
            </a:r>
            <a:endParaRPr lang="en-US" altLang="ko-KR" b="0" dirty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01187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6"/>
          <p:cNvSpPr>
            <a:spLocks noChangeArrowheads="1"/>
          </p:cNvSpPr>
          <p:nvPr/>
        </p:nvSpPr>
        <p:spPr bwMode="auto">
          <a:xfrm>
            <a:off x="791580" y="212173"/>
            <a:ext cx="7344816" cy="719137"/>
          </a:xfrm>
          <a:prstGeom prst="roundRect">
            <a:avLst>
              <a:gd name="adj" fmla="val 16667"/>
            </a:avLst>
          </a:prstGeom>
          <a:solidFill>
            <a:srgbClr val="EAEAEA"/>
          </a:solidFill>
          <a:ln w="28575" algn="ctr">
            <a:noFill/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lnSpc>
                <a:spcPct val="80000"/>
              </a:lnSpc>
            </a:pPr>
            <a:endParaRPr lang="ko-KR" altLang="en-US" sz="1400">
              <a:solidFill>
                <a:srgbClr val="000000"/>
              </a:solidFill>
              <a:latin typeface="굴림" charset="-127"/>
            </a:endParaRPr>
          </a:p>
        </p:txBody>
      </p:sp>
      <p:sp>
        <p:nvSpPr>
          <p:cNvPr id="4" name="Text Box 43"/>
          <p:cNvSpPr txBox="1">
            <a:spLocks noChangeArrowheads="1"/>
          </p:cNvSpPr>
          <p:nvPr/>
        </p:nvSpPr>
        <p:spPr bwMode="auto">
          <a:xfrm>
            <a:off x="2561401" y="286379"/>
            <a:ext cx="5976069" cy="538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algn="l">
              <a:lnSpc>
                <a:spcPct val="110000"/>
              </a:lnSpc>
            </a:pPr>
            <a:r>
              <a:rPr lang="en-US" altLang="ko-KR" sz="3000" dirty="0">
                <a:solidFill>
                  <a:srgbClr val="000066"/>
                </a:solidFill>
                <a:latin typeface="HY강B" pitchFamily="18" charset="-127"/>
                <a:ea typeface="HY강B" pitchFamily="18" charset="-127"/>
              </a:rPr>
              <a:t>6. </a:t>
            </a:r>
            <a:r>
              <a:rPr lang="ko-KR" altLang="en-US" sz="3000" dirty="0">
                <a:solidFill>
                  <a:srgbClr val="000066"/>
                </a:solidFill>
                <a:latin typeface="HY강B" pitchFamily="18" charset="-127"/>
                <a:ea typeface="HY강B" pitchFamily="18" charset="-127"/>
              </a:rPr>
              <a:t>잘 자고</a:t>
            </a:r>
            <a:r>
              <a:rPr lang="en-US" altLang="ko-KR" sz="3000" dirty="0">
                <a:solidFill>
                  <a:srgbClr val="000066"/>
                </a:solidFill>
                <a:latin typeface="HY강B" pitchFamily="18" charset="-127"/>
                <a:ea typeface="HY강B" pitchFamily="18" charset="-127"/>
              </a:rPr>
              <a:t>, </a:t>
            </a:r>
            <a:r>
              <a:rPr lang="ko-KR" altLang="en-US" sz="3000" dirty="0">
                <a:solidFill>
                  <a:srgbClr val="000066"/>
                </a:solidFill>
                <a:latin typeface="HY강B" pitchFamily="18" charset="-127"/>
                <a:ea typeface="HY강B" pitchFamily="18" charset="-127"/>
              </a:rPr>
              <a:t>사랑하라</a:t>
            </a:r>
            <a:endParaRPr lang="en-US" altLang="ko-KR" sz="3000" dirty="0">
              <a:solidFill>
                <a:srgbClr val="000066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5" name="TextBox 22"/>
          <p:cNvSpPr txBox="1">
            <a:spLocks noChangeArrowheads="1"/>
          </p:cNvSpPr>
          <p:nvPr/>
        </p:nvSpPr>
        <p:spPr bwMode="auto">
          <a:xfrm>
            <a:off x="699209" y="1120190"/>
            <a:ext cx="799288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ct val="80000"/>
              </a:lnSpc>
            </a:pPr>
            <a:r>
              <a:rPr lang="ko-KR" altLang="en-US" b="0" dirty="0">
                <a:solidFill>
                  <a:schemeClr val="tx1"/>
                </a:solidFill>
                <a:latin typeface="Verdana"/>
                <a:ea typeface="HY헤드라인M" pitchFamily="18" charset="-127"/>
                <a:cs typeface="Verdana"/>
              </a:rPr>
              <a:t>◊ </a:t>
            </a:r>
            <a:r>
              <a:rPr lang="ko-KR" altLang="en-US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절제와 금욕보다 </a:t>
            </a:r>
            <a:r>
              <a:rPr lang="ko-KR" altLang="en-US" b="0" dirty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삶을 즐겨라</a:t>
            </a:r>
            <a:r>
              <a:rPr lang="en-US" altLang="ko-KR" b="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b="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사랑</a:t>
            </a:r>
            <a:r>
              <a:rPr lang="ko-KR" altLang="en-US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이</a:t>
            </a:r>
            <a:r>
              <a:rPr lang="ko-KR" altLang="en-US" b="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노화와 치매를 억제</a:t>
            </a:r>
            <a:r>
              <a:rPr lang="en-US" altLang="ko-KR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  <a:p>
            <a:pPr algn="just">
              <a:lnSpc>
                <a:spcPct val="80000"/>
              </a:lnSpc>
            </a:pPr>
            <a:r>
              <a:rPr lang="ko-KR" altLang="en-US" b="0" dirty="0">
                <a:solidFill>
                  <a:schemeClr val="tx1"/>
                </a:solidFill>
                <a:latin typeface="Verdana"/>
                <a:ea typeface="HY헤드라인M" pitchFamily="18" charset="-127"/>
                <a:cs typeface="Verdana"/>
              </a:rPr>
              <a:t>◊ </a:t>
            </a:r>
            <a:r>
              <a:rPr lang="ko-KR" altLang="en-US" b="0" dirty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충분한 수면</a:t>
            </a:r>
            <a:r>
              <a:rPr lang="ko-KR" altLang="en-US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은</a:t>
            </a:r>
            <a:r>
              <a:rPr lang="ko-KR" altLang="en-US" b="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b="0" dirty="0" err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뇌건강과</a:t>
            </a:r>
            <a:r>
              <a:rPr lang="ko-KR" altLang="en-US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노화 억제의 기본</a:t>
            </a:r>
            <a:endParaRPr lang="en-US" altLang="ko-KR" b="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1242124" y="1845305"/>
            <a:ext cx="6880560" cy="1447221"/>
            <a:chOff x="1140146" y="950939"/>
            <a:chExt cx="7709899" cy="1816497"/>
          </a:xfrm>
        </p:grpSpPr>
        <p:sp>
          <p:nvSpPr>
            <p:cNvPr id="7" name="모서리가 둥근 직사각형 6"/>
            <p:cNvSpPr/>
            <p:nvPr/>
          </p:nvSpPr>
          <p:spPr>
            <a:xfrm>
              <a:off x="1140146" y="1094206"/>
              <a:ext cx="2640228" cy="1503008"/>
            </a:xfrm>
            <a:prstGeom prst="round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40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4</a:t>
              </a:r>
              <a:r>
                <a:rPr kumimoji="0" lang="ko-KR" altLang="en-US" sz="40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당 </a:t>
              </a:r>
              <a:r>
                <a:rPr kumimoji="0" lang="en-US" altLang="ko-KR" sz="40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5</a:t>
              </a:r>
              <a:r>
                <a:rPr kumimoji="0" lang="ko-KR" altLang="en-US" sz="4000" dirty="0" err="1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락</a:t>
              </a:r>
              <a:endParaRPr kumimoji="0" lang="ko-KR" altLang="en-US" sz="4000" dirty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8" name="모서리가 둥근 직사각형 7"/>
            <p:cNvSpPr/>
            <p:nvPr/>
          </p:nvSpPr>
          <p:spPr>
            <a:xfrm>
              <a:off x="5140930" y="950939"/>
              <a:ext cx="3709115" cy="1710987"/>
            </a:xfrm>
            <a:prstGeom prst="roundRect">
              <a:avLst/>
            </a:prstGeom>
            <a:solidFill>
              <a:srgbClr val="FFFF99"/>
            </a:solidFill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5000" dirty="0">
                  <a:solidFill>
                    <a:srgbClr val="0070C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4</a:t>
              </a:r>
              <a:r>
                <a:rPr kumimoji="0" lang="ko-KR" altLang="en-US" sz="5000" dirty="0" err="1">
                  <a:solidFill>
                    <a:srgbClr val="0070C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락</a:t>
              </a:r>
              <a:r>
                <a:rPr kumimoji="0" lang="ko-KR" altLang="en-US" sz="5000" dirty="0">
                  <a:solidFill>
                    <a:srgbClr val="0070C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kumimoji="0" lang="en-US" altLang="ko-KR" sz="5000" dirty="0">
                  <a:solidFill>
                    <a:srgbClr val="0070C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8</a:t>
              </a:r>
              <a:r>
                <a:rPr kumimoji="0" lang="ko-KR" altLang="en-US" sz="5000" dirty="0">
                  <a:solidFill>
                    <a:srgbClr val="0070C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당</a:t>
              </a:r>
            </a:p>
          </p:txBody>
        </p:sp>
        <p:sp>
          <p:nvSpPr>
            <p:cNvPr id="9" name="오른쪽 화살표 8"/>
            <p:cNvSpPr/>
            <p:nvPr/>
          </p:nvSpPr>
          <p:spPr>
            <a:xfrm>
              <a:off x="3986444" y="1418866"/>
              <a:ext cx="984754" cy="853688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grpSp>
          <p:nvGrpSpPr>
            <p:cNvPr id="10" name="그룹 29"/>
            <p:cNvGrpSpPr>
              <a:grpSpLocks/>
            </p:cNvGrpSpPr>
            <p:nvPr/>
          </p:nvGrpSpPr>
          <p:grpSpPr bwMode="auto">
            <a:xfrm>
              <a:off x="1414172" y="950939"/>
              <a:ext cx="1985221" cy="1816497"/>
              <a:chOff x="1414378" y="950347"/>
              <a:chExt cx="1985503" cy="1816872"/>
            </a:xfrm>
          </p:grpSpPr>
          <p:cxnSp>
            <p:nvCxnSpPr>
              <p:cNvPr id="11" name="직선 연결선 24"/>
              <p:cNvCxnSpPr>
                <a:cxnSpLocks noChangeShapeType="1"/>
              </p:cNvCxnSpPr>
              <p:nvPr/>
            </p:nvCxnSpPr>
            <p:spPr bwMode="auto">
              <a:xfrm flipH="1">
                <a:off x="1414378" y="950347"/>
                <a:ext cx="1906867" cy="1816872"/>
              </a:xfrm>
              <a:prstGeom prst="line">
                <a:avLst/>
              </a:prstGeom>
              <a:noFill/>
              <a:ln w="63500" algn="ctr">
                <a:solidFill>
                  <a:srgbClr val="FF0000">
                    <a:alpha val="50195"/>
                  </a:srgbClr>
                </a:solidFill>
                <a:round/>
                <a:headEnd/>
                <a:tailEnd/>
              </a:ln>
            </p:spPr>
          </p:cxnSp>
          <p:cxnSp>
            <p:nvCxnSpPr>
              <p:cNvPr id="12" name="직선 연결선 25"/>
              <p:cNvCxnSpPr>
                <a:cxnSpLocks noChangeShapeType="1"/>
              </p:cNvCxnSpPr>
              <p:nvPr/>
            </p:nvCxnSpPr>
            <p:spPr bwMode="auto">
              <a:xfrm>
                <a:off x="1414378" y="962846"/>
                <a:ext cx="1985503" cy="1804373"/>
              </a:xfrm>
              <a:prstGeom prst="line">
                <a:avLst/>
              </a:prstGeom>
              <a:noFill/>
              <a:ln w="63500" algn="ctr">
                <a:solidFill>
                  <a:srgbClr val="FF0000">
                    <a:alpha val="50195"/>
                  </a:srgbClr>
                </a:solidFill>
                <a:round/>
                <a:headEnd/>
                <a:tailEnd/>
              </a:ln>
            </p:spPr>
          </p:cxnSp>
        </p:grpSp>
      </p:grpSp>
      <p:sp>
        <p:nvSpPr>
          <p:cNvPr id="13" name="TextBox 30"/>
          <p:cNvSpPr txBox="1">
            <a:spLocks noChangeArrowheads="1"/>
          </p:cNvSpPr>
          <p:nvPr/>
        </p:nvSpPr>
        <p:spPr bwMode="auto">
          <a:xfrm>
            <a:off x="1450092" y="5407116"/>
            <a:ext cx="6724918" cy="755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>
              <a:lnSpc>
                <a:spcPct val="150000"/>
              </a:lnSpc>
              <a:defRPr sz="2800" b="0">
                <a:latin typeface="HY헤드라인M" pitchFamily="18" charset="-127"/>
                <a:ea typeface="HY헤드라인M" pitchFamily="18" charset="-127"/>
              </a:defRPr>
            </a:lvl1pPr>
          </a:lstStyle>
          <a:p>
            <a:pPr algn="l"/>
            <a:r>
              <a:rPr lang="ko-KR" altLang="en-US" sz="3400" dirty="0">
                <a:solidFill>
                  <a:srgbClr val="FF0000"/>
                </a:solidFill>
              </a:rPr>
              <a:t>수면 </a:t>
            </a:r>
            <a:r>
              <a:rPr lang="en-US" altLang="ko-KR" sz="3400" dirty="0">
                <a:solidFill>
                  <a:srgbClr val="FF0000"/>
                </a:solidFill>
              </a:rPr>
              <a:t>:</a:t>
            </a:r>
            <a:r>
              <a:rPr lang="ko-KR" altLang="en-US" sz="3400" dirty="0">
                <a:solidFill>
                  <a:srgbClr val="FF0000"/>
                </a:solidFill>
              </a:rPr>
              <a:t> 단기기억        장기기억</a:t>
            </a:r>
          </a:p>
        </p:txBody>
      </p:sp>
      <p:sp>
        <p:nvSpPr>
          <p:cNvPr id="14" name="오른쪽 화살표 13"/>
          <p:cNvSpPr/>
          <p:nvPr/>
        </p:nvSpPr>
        <p:spPr>
          <a:xfrm>
            <a:off x="4812085" y="5655420"/>
            <a:ext cx="648071" cy="432048"/>
          </a:xfrm>
          <a:prstGeom prst="rightArrow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22"/>
          <p:cNvSpPr txBox="1">
            <a:spLocks noChangeArrowheads="1"/>
          </p:cNvSpPr>
          <p:nvPr/>
        </p:nvSpPr>
        <p:spPr bwMode="auto">
          <a:xfrm>
            <a:off x="699209" y="3629728"/>
            <a:ext cx="8109320" cy="1538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ct val="80000"/>
              </a:lnSpc>
            </a:pPr>
            <a:r>
              <a:rPr lang="ko-KR" altLang="en-US" b="0" dirty="0">
                <a:solidFill>
                  <a:schemeClr val="tx1"/>
                </a:solidFill>
                <a:latin typeface="Verdana"/>
                <a:ea typeface="HY헤드라인M" pitchFamily="18" charset="-127"/>
                <a:cs typeface="Verdana"/>
              </a:rPr>
              <a:t>◊ </a:t>
            </a:r>
            <a:r>
              <a:rPr lang="ko-KR" altLang="en-US" b="0" dirty="0" err="1">
                <a:solidFill>
                  <a:srgbClr val="FF0000"/>
                </a:solidFill>
                <a:latin typeface="Verdana"/>
                <a:ea typeface="HY헤드라인M" pitchFamily="18" charset="-127"/>
                <a:cs typeface="Verdana"/>
              </a:rPr>
              <a:t>수면부족</a:t>
            </a:r>
            <a:r>
              <a:rPr lang="ko-KR" altLang="en-US" b="0" dirty="0" err="1">
                <a:solidFill>
                  <a:schemeClr val="tx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→독성베타아밀로이드</a:t>
            </a:r>
            <a:r>
              <a:rPr lang="ko-KR" altLang="en-US" b="0" dirty="0">
                <a:solidFill>
                  <a:schemeClr val="tx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 생성↑ 축적 ↑ 배출↓</a:t>
            </a:r>
            <a:endParaRPr lang="en-US" altLang="ko-KR" b="0" dirty="0">
              <a:solidFill>
                <a:schemeClr val="tx1"/>
              </a:solidFill>
              <a:latin typeface="Arial" panose="020B0604020202020204" pitchFamily="34" charset="0"/>
              <a:ea typeface="HY헤드라인M" pitchFamily="18" charset="-127"/>
              <a:cs typeface="Arial" panose="020B0604020202020204" pitchFamily="34" charset="0"/>
            </a:endParaRPr>
          </a:p>
          <a:p>
            <a:pPr algn="just">
              <a:lnSpc>
                <a:spcPct val="80000"/>
              </a:lnSpc>
            </a:pPr>
            <a:r>
              <a:rPr lang="en-US" altLang="ko-KR" b="0" dirty="0">
                <a:solidFill>
                  <a:schemeClr val="tx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       </a:t>
            </a:r>
            <a:r>
              <a:rPr lang="ko-KR" altLang="en-US" b="0" dirty="0">
                <a:solidFill>
                  <a:schemeClr val="tx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→ </a:t>
            </a:r>
            <a:r>
              <a:rPr lang="ko-KR" altLang="en-US" b="0" dirty="0" err="1">
                <a:solidFill>
                  <a:schemeClr val="tx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수면방해</a:t>
            </a:r>
            <a:r>
              <a:rPr lang="ko-KR" altLang="en-US" b="0" dirty="0">
                <a:solidFill>
                  <a:schemeClr val="tx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 →</a:t>
            </a:r>
            <a:r>
              <a:rPr lang="ko-KR" altLang="en-US" b="0" dirty="0">
                <a:solidFill>
                  <a:srgbClr val="FF0000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기억장애↑ 치매 ↑ </a:t>
            </a:r>
            <a:r>
              <a:rPr lang="en-US" altLang="ko-KR" sz="1000" b="0" dirty="0">
                <a:solidFill>
                  <a:schemeClr val="tx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(</a:t>
            </a:r>
            <a:r>
              <a:rPr lang="ko-KR" altLang="en-US" sz="1000" b="0" dirty="0" err="1">
                <a:solidFill>
                  <a:schemeClr val="tx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버클리대</a:t>
            </a:r>
            <a:r>
              <a:rPr lang="en-US" altLang="ko-KR" sz="1000" b="0" dirty="0">
                <a:solidFill>
                  <a:schemeClr val="tx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, </a:t>
            </a:r>
            <a:r>
              <a:rPr lang="ko-KR" altLang="en-US" sz="1000" b="0" dirty="0">
                <a:solidFill>
                  <a:schemeClr val="tx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매튜워커박사</a:t>
            </a:r>
            <a:r>
              <a:rPr lang="en-US" altLang="ko-KR" sz="1000" b="0" dirty="0">
                <a:solidFill>
                  <a:schemeClr val="tx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,Nature </a:t>
            </a:r>
            <a:r>
              <a:rPr lang="en-US" altLang="ko-KR" sz="1000" b="0" dirty="0" err="1">
                <a:solidFill>
                  <a:schemeClr val="tx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Neurosci</a:t>
            </a:r>
            <a:r>
              <a:rPr lang="en-US" altLang="ko-KR" sz="1000" b="0" dirty="0">
                <a:solidFill>
                  <a:schemeClr val="tx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)</a:t>
            </a:r>
          </a:p>
          <a:p>
            <a:pPr algn="just">
              <a:lnSpc>
                <a:spcPct val="80000"/>
              </a:lnSpc>
            </a:pPr>
            <a:r>
              <a:rPr lang="ko-KR" altLang="en-US" b="0" dirty="0">
                <a:solidFill>
                  <a:schemeClr val="tx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       → </a:t>
            </a:r>
            <a:r>
              <a:rPr lang="ko-KR" altLang="en-US" b="0" dirty="0" err="1">
                <a:solidFill>
                  <a:schemeClr val="tx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수면치료받아야</a:t>
            </a:r>
            <a:r>
              <a:rPr lang="ko-KR" altLang="en-US" b="0" dirty="0">
                <a:solidFill>
                  <a:schemeClr val="tx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 </a:t>
            </a:r>
            <a:r>
              <a:rPr lang="en-US" altLang="ko-KR" b="0" dirty="0">
                <a:solidFill>
                  <a:schemeClr val="tx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(</a:t>
            </a:r>
            <a:r>
              <a:rPr lang="ko-KR" altLang="en-US" b="0" dirty="0">
                <a:solidFill>
                  <a:schemeClr val="tx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운동</a:t>
            </a:r>
            <a:r>
              <a:rPr lang="en-US" altLang="ko-KR" b="0" dirty="0">
                <a:solidFill>
                  <a:schemeClr val="tx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, </a:t>
            </a:r>
            <a:r>
              <a:rPr lang="ko-KR" altLang="en-US" b="0" dirty="0">
                <a:solidFill>
                  <a:schemeClr val="tx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행동요법</a:t>
            </a:r>
            <a:r>
              <a:rPr lang="en-US" altLang="ko-KR" b="0" dirty="0">
                <a:solidFill>
                  <a:schemeClr val="tx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, </a:t>
            </a:r>
            <a:r>
              <a:rPr lang="ko-KR" altLang="en-US" b="0" dirty="0" err="1">
                <a:solidFill>
                  <a:schemeClr val="tx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전기요법</a:t>
            </a:r>
            <a:r>
              <a:rPr lang="ko-KR" altLang="en-US" b="0" dirty="0">
                <a:solidFill>
                  <a:schemeClr val="tx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 등</a:t>
            </a:r>
            <a:r>
              <a:rPr lang="en-US" altLang="ko-KR" b="0" dirty="0">
                <a:solidFill>
                  <a:schemeClr val="tx1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rPr>
              <a:t>)</a:t>
            </a:r>
          </a:p>
          <a:p>
            <a:pPr algn="just">
              <a:lnSpc>
                <a:spcPct val="80000"/>
              </a:lnSpc>
            </a:pPr>
            <a:r>
              <a:rPr lang="ko-KR" altLang="en-US" b="0" dirty="0">
                <a:solidFill>
                  <a:schemeClr val="tx1"/>
                </a:solidFill>
                <a:latin typeface="Verdana"/>
                <a:ea typeface="HY헤드라인M" pitchFamily="18" charset="-127"/>
                <a:cs typeface="Verdana"/>
              </a:rPr>
              <a:t>◊ </a:t>
            </a:r>
            <a:r>
              <a:rPr lang="ko-KR" altLang="en-US" dirty="0">
                <a:solidFill>
                  <a:schemeClr val="tx1"/>
                </a:solidFill>
                <a:latin typeface="+mn-ea"/>
                <a:ea typeface="+mn-ea"/>
                <a:cs typeface="Arial" panose="020B0604020202020204" pitchFamily="34" charset="0"/>
              </a:rPr>
              <a:t>옆으로 잘 때 뇌의 노폐물</a:t>
            </a:r>
            <a:r>
              <a:rPr lang="en-US" altLang="ko-KR" dirty="0">
                <a:solidFill>
                  <a:schemeClr val="tx1"/>
                </a:solidFill>
                <a:latin typeface="+mn-ea"/>
                <a:ea typeface="+mn-ea"/>
                <a:cs typeface="Arial" panose="020B0604020202020204" pitchFamily="34" charset="0"/>
              </a:rPr>
              <a:t>(A</a:t>
            </a:r>
            <a:r>
              <a:rPr lang="el-GR" altLang="ko-KR" dirty="0">
                <a:solidFill>
                  <a:schemeClr val="tx1"/>
                </a:solidFill>
                <a:latin typeface="+mn-ea"/>
                <a:ea typeface="+mn-ea"/>
              </a:rPr>
              <a:t>β</a:t>
            </a:r>
            <a:r>
              <a:rPr lang="en-US" altLang="ko-KR" dirty="0">
                <a:solidFill>
                  <a:schemeClr val="tx1"/>
                </a:solidFill>
                <a:latin typeface="+mn-ea"/>
                <a:ea typeface="+mn-ea"/>
              </a:rPr>
              <a:t>,tau)</a:t>
            </a:r>
            <a:r>
              <a:rPr lang="ko-KR" altLang="en-US" dirty="0">
                <a:solidFill>
                  <a:schemeClr val="tx1"/>
                </a:solidFill>
                <a:latin typeface="+mn-ea"/>
                <a:ea typeface="+mn-ea"/>
              </a:rPr>
              <a:t>이 잘 청소됨</a:t>
            </a:r>
            <a:r>
              <a:rPr lang="en-US" altLang="ko-KR" sz="1000" dirty="0">
                <a:solidFill>
                  <a:schemeClr val="tx1"/>
                </a:solidFill>
              </a:rPr>
              <a:t>(</a:t>
            </a:r>
            <a:r>
              <a:rPr lang="ko-KR" altLang="en-US" sz="1000" dirty="0">
                <a:solidFill>
                  <a:schemeClr val="tx1"/>
                </a:solidFill>
              </a:rPr>
              <a:t>헬렌 </a:t>
            </a:r>
            <a:r>
              <a:rPr lang="ko-KR" altLang="en-US" sz="1000" dirty="0" err="1">
                <a:solidFill>
                  <a:schemeClr val="tx1"/>
                </a:solidFill>
              </a:rPr>
              <a:t>벤베니스트</a:t>
            </a:r>
            <a:r>
              <a:rPr lang="en-US" altLang="ko-KR" sz="1000" dirty="0">
                <a:solidFill>
                  <a:schemeClr val="tx1"/>
                </a:solidFill>
              </a:rPr>
              <a:t>, 2015. </a:t>
            </a:r>
            <a:r>
              <a:rPr lang="en-US" altLang="ko-KR" sz="1000" dirty="0" err="1">
                <a:solidFill>
                  <a:schemeClr val="tx1"/>
                </a:solidFill>
              </a:rPr>
              <a:t>J.Neurosci</a:t>
            </a:r>
            <a:r>
              <a:rPr lang="en-US" altLang="ko-KR" sz="1000" dirty="0">
                <a:solidFill>
                  <a:schemeClr val="tx1"/>
                </a:solidFill>
              </a:rPr>
              <a:t>)</a:t>
            </a:r>
            <a:endParaRPr lang="en-US" altLang="ko-KR" sz="1000" b="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73477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6"/>
          <p:cNvSpPr>
            <a:spLocks noChangeArrowheads="1"/>
          </p:cNvSpPr>
          <p:nvPr/>
        </p:nvSpPr>
        <p:spPr bwMode="auto">
          <a:xfrm>
            <a:off x="611560" y="332656"/>
            <a:ext cx="7754023" cy="1015663"/>
          </a:xfrm>
          <a:prstGeom prst="roundRect">
            <a:avLst>
              <a:gd name="adj" fmla="val 16667"/>
            </a:avLst>
          </a:prstGeom>
          <a:solidFill>
            <a:srgbClr val="EAEAEA"/>
          </a:solidFill>
          <a:ln w="28575" algn="ctr">
            <a:noFill/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lnSpc>
                <a:spcPct val="80000"/>
              </a:lnSpc>
            </a:pPr>
            <a:endParaRPr lang="ko-KR" altLang="en-US" sz="1400">
              <a:solidFill>
                <a:srgbClr val="000000"/>
              </a:solidFill>
              <a:latin typeface="굴림" charset="-127"/>
            </a:endParaRPr>
          </a:p>
        </p:txBody>
      </p:sp>
      <p:sp>
        <p:nvSpPr>
          <p:cNvPr id="4" name="Text Box 43"/>
          <p:cNvSpPr txBox="1">
            <a:spLocks noChangeArrowheads="1"/>
          </p:cNvSpPr>
          <p:nvPr/>
        </p:nvSpPr>
        <p:spPr bwMode="auto">
          <a:xfrm>
            <a:off x="388322" y="281666"/>
            <a:ext cx="8280921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lnSpc>
                <a:spcPct val="100000"/>
              </a:lnSpc>
              <a:spcBef>
                <a:spcPts val="0"/>
              </a:spcBef>
            </a:pPr>
            <a:r>
              <a:rPr lang="en-US" altLang="ko-KR" sz="3000" dirty="0">
                <a:solidFill>
                  <a:srgbClr val="000066"/>
                </a:solidFill>
                <a:latin typeface="HY강B" pitchFamily="18" charset="-127"/>
                <a:ea typeface="HY강B" pitchFamily="18" charset="-127"/>
              </a:rPr>
              <a:t>7.</a:t>
            </a:r>
            <a:r>
              <a:rPr lang="ko-KR" altLang="en-US" sz="3000" dirty="0">
                <a:solidFill>
                  <a:srgbClr val="000066"/>
                </a:solidFill>
                <a:latin typeface="HY강B" pitchFamily="18" charset="-127"/>
                <a:ea typeface="HY강B" pitchFamily="18" charset="-127"/>
              </a:rPr>
              <a:t> 줄여라 </a:t>
            </a:r>
            <a:r>
              <a:rPr lang="en-US" altLang="ko-KR" sz="3000" dirty="0">
                <a:solidFill>
                  <a:srgbClr val="000066"/>
                </a:solidFill>
                <a:latin typeface="HY강B" pitchFamily="18" charset="-127"/>
                <a:ea typeface="HY강B" pitchFamily="18" charset="-127"/>
              </a:rPr>
              <a:t>: </a:t>
            </a:r>
            <a:r>
              <a:rPr lang="ko-KR" altLang="en-US" sz="3000" dirty="0">
                <a:solidFill>
                  <a:srgbClr val="000066"/>
                </a:solidFill>
                <a:latin typeface="HY강B" pitchFamily="18" charset="-127"/>
                <a:ea typeface="HY강B" pitchFamily="18" charset="-127"/>
              </a:rPr>
              <a:t>줄이는 것만큼 길어진다</a:t>
            </a:r>
            <a:endParaRPr lang="en-US" altLang="ko-KR" sz="3000" dirty="0">
              <a:solidFill>
                <a:srgbClr val="000066"/>
              </a:solidFill>
              <a:latin typeface="HY강B" pitchFamily="18" charset="-127"/>
              <a:ea typeface="HY강B" pitchFamily="18" charset="-127"/>
            </a:endParaRPr>
          </a:p>
          <a:p>
            <a:pPr marL="457200" indent="-457200">
              <a:lnSpc>
                <a:spcPct val="100000"/>
              </a:lnSpc>
              <a:spcBef>
                <a:spcPts val="0"/>
              </a:spcBef>
            </a:pPr>
            <a:r>
              <a:rPr lang="ko-KR" altLang="en-US" sz="3000" dirty="0">
                <a:solidFill>
                  <a:srgbClr val="000066"/>
                </a:solidFill>
                <a:latin typeface="HY강B" pitchFamily="18" charset="-127"/>
                <a:ea typeface="HY강B" pitchFamily="18" charset="-127"/>
              </a:rPr>
              <a:t>술</a:t>
            </a:r>
            <a:r>
              <a:rPr lang="en-US" altLang="ko-KR" sz="3000" dirty="0">
                <a:solidFill>
                  <a:srgbClr val="000066"/>
                </a:solidFill>
                <a:latin typeface="HY강B" pitchFamily="18" charset="-127"/>
                <a:ea typeface="HY강B" pitchFamily="18" charset="-127"/>
              </a:rPr>
              <a:t>, </a:t>
            </a:r>
            <a:r>
              <a:rPr lang="ko-KR" altLang="en-US" sz="3000" dirty="0">
                <a:solidFill>
                  <a:srgbClr val="000066"/>
                </a:solidFill>
                <a:latin typeface="HY강B" pitchFamily="18" charset="-127"/>
                <a:ea typeface="HY강B" pitchFamily="18" charset="-127"/>
              </a:rPr>
              <a:t>담배</a:t>
            </a:r>
            <a:r>
              <a:rPr lang="en-US" altLang="ko-KR" sz="3000" dirty="0">
                <a:solidFill>
                  <a:srgbClr val="000066"/>
                </a:solidFill>
                <a:latin typeface="HY강B" pitchFamily="18" charset="-127"/>
                <a:ea typeface="HY강B" pitchFamily="18" charset="-127"/>
              </a:rPr>
              <a:t>, </a:t>
            </a:r>
            <a:r>
              <a:rPr lang="ko-KR" altLang="en-US" sz="3000" dirty="0" err="1">
                <a:solidFill>
                  <a:srgbClr val="000066"/>
                </a:solidFill>
                <a:latin typeface="HY강B" pitchFamily="18" charset="-127"/>
                <a:ea typeface="HY강B" pitchFamily="18" charset="-127"/>
              </a:rPr>
              <a:t>뇌손상</a:t>
            </a:r>
            <a:r>
              <a:rPr lang="en-US" altLang="ko-KR" sz="3000" dirty="0">
                <a:solidFill>
                  <a:srgbClr val="000066"/>
                </a:solidFill>
                <a:latin typeface="HY강B" pitchFamily="18" charset="-127"/>
                <a:ea typeface="HY강B" pitchFamily="18" charset="-127"/>
              </a:rPr>
              <a:t>, </a:t>
            </a:r>
            <a:r>
              <a:rPr lang="ko-KR" altLang="en-US" sz="3000" dirty="0">
                <a:solidFill>
                  <a:srgbClr val="000066"/>
                </a:solidFill>
                <a:latin typeface="HY강B" pitchFamily="18" charset="-127"/>
                <a:ea typeface="HY강B" pitchFamily="18" charset="-127"/>
              </a:rPr>
              <a:t>전자파</a:t>
            </a:r>
            <a:r>
              <a:rPr lang="en-US" altLang="ko-KR" sz="3000" dirty="0">
                <a:solidFill>
                  <a:srgbClr val="000066"/>
                </a:solidFill>
                <a:latin typeface="HY강B" pitchFamily="18" charset="-127"/>
                <a:ea typeface="HY강B" pitchFamily="18" charset="-127"/>
              </a:rPr>
              <a:t>, </a:t>
            </a:r>
            <a:r>
              <a:rPr lang="ko-KR" altLang="en-US" sz="3000" dirty="0">
                <a:solidFill>
                  <a:srgbClr val="000066"/>
                </a:solidFill>
                <a:latin typeface="HY강B" pitchFamily="18" charset="-127"/>
                <a:ea typeface="HY강B" pitchFamily="18" charset="-127"/>
              </a:rPr>
              <a:t>스트레스를 줄여라</a:t>
            </a:r>
            <a:endParaRPr lang="en-US" altLang="ko-KR" sz="3000" dirty="0">
              <a:solidFill>
                <a:srgbClr val="000066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83171" y="1484784"/>
            <a:ext cx="8908853" cy="5093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ko-KR" altLang="en-US" sz="1800" b="0" dirty="0">
                <a:solidFill>
                  <a:schemeClr val="tx1"/>
                </a:solidFill>
                <a:latin typeface="Verdana"/>
                <a:ea typeface="HY헤드라인M" pitchFamily="18" charset="-127"/>
                <a:cs typeface="Verdana"/>
              </a:rPr>
              <a:t>◊</a:t>
            </a:r>
            <a:r>
              <a:rPr lang="ko-KR" altLang="en-US" sz="1800" b="0" dirty="0">
                <a:solidFill>
                  <a:srgbClr val="FF0000"/>
                </a:solidFill>
                <a:latin typeface="Verdana"/>
                <a:ea typeface="HY헤드라인M" pitchFamily="18" charset="-127"/>
                <a:cs typeface="Verdana"/>
              </a:rPr>
              <a:t>술</a:t>
            </a:r>
            <a:r>
              <a:rPr lang="ko-KR" altLang="en-US" sz="1800" b="0" dirty="0">
                <a:solidFill>
                  <a:schemeClr val="tx1"/>
                </a:solidFill>
                <a:latin typeface="Verdana"/>
                <a:ea typeface="HY헤드라인M" pitchFamily="18" charset="-127"/>
                <a:cs typeface="Verdana"/>
              </a:rPr>
              <a:t> </a:t>
            </a:r>
            <a:r>
              <a:rPr lang="en-US" altLang="ko-KR" sz="1600" b="0" dirty="0">
                <a:solidFill>
                  <a:schemeClr val="tx1"/>
                </a:solidFill>
                <a:latin typeface="Verdana"/>
                <a:ea typeface="HY헤드라인M" pitchFamily="18" charset="-127"/>
                <a:cs typeface="Verdana"/>
              </a:rPr>
              <a:t>:</a:t>
            </a:r>
            <a:r>
              <a:rPr lang="en-US" altLang="ko-KR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술에 강한 사람보다 약한 사람이 치매에 걸릴 확률 높음</a:t>
            </a:r>
            <a:r>
              <a:rPr lang="en-US" altLang="ko-KR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altLang="ko-KR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    :</a:t>
            </a:r>
            <a:r>
              <a:rPr lang="ko-KR" altLang="en-US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 </a:t>
            </a:r>
            <a:r>
              <a:rPr lang="en-US" altLang="ko-KR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lang="ko-KR" altLang="en-US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회 이상 </a:t>
            </a:r>
            <a:r>
              <a:rPr lang="ko-KR" altLang="en-US" sz="1600" b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폭음</a:t>
            </a:r>
            <a:r>
              <a:rPr lang="en-US" altLang="ko-KR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남성 소주 </a:t>
            </a:r>
            <a:r>
              <a:rPr lang="en-US" altLang="ko-KR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7</a:t>
            </a:r>
            <a:r>
              <a:rPr lang="ko-KR" altLang="en-US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잔</a:t>
            </a:r>
            <a:r>
              <a:rPr lang="en-US" altLang="ko-KR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여성 소주 </a:t>
            </a:r>
            <a:r>
              <a:rPr lang="en-US" altLang="ko-KR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5</a:t>
            </a:r>
            <a:r>
              <a:rPr lang="ko-KR" altLang="en-US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잔</a:t>
            </a:r>
            <a:r>
              <a:rPr lang="en-US" altLang="ko-KR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 </a:t>
            </a:r>
            <a:r>
              <a:rPr lang="ko-KR" altLang="en-US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횟수는 남성 </a:t>
            </a:r>
            <a:r>
              <a:rPr lang="en-US" altLang="ko-KR" sz="1600" b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43%</a:t>
            </a:r>
            <a:r>
              <a:rPr lang="en-US" altLang="ko-KR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여성 </a:t>
            </a:r>
            <a:r>
              <a:rPr lang="en-US" altLang="ko-KR" sz="1600" b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14%</a:t>
            </a:r>
            <a:r>
              <a:rPr lang="ko-KR" altLang="en-US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</a:t>
            </a:r>
            <a:endParaRPr lang="en-US" altLang="ko-KR" sz="1600" b="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altLang="ko-KR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    </a:t>
            </a:r>
            <a:r>
              <a:rPr lang="ko-KR" altLang="en-US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다른 나라에 비해 </a:t>
            </a:r>
            <a:r>
              <a:rPr lang="en-US" altLang="ko-KR" sz="1600" b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</a:t>
            </a:r>
            <a:r>
              <a:rPr lang="ko-KR" altLang="en-US" sz="1600" b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배 이상 </a:t>
            </a:r>
            <a:r>
              <a:rPr lang="ko-KR" altLang="en-US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높음</a:t>
            </a:r>
            <a:r>
              <a:rPr lang="en-US" altLang="ko-KR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(WHO 2014)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altLang="ko-KR" sz="1800" b="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altLang="ko-KR" sz="18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</a:t>
            </a:r>
            <a:r>
              <a:rPr lang="ko-KR" altLang="en-US" sz="18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☞ </a:t>
            </a:r>
            <a:r>
              <a:rPr lang="en-US" altLang="ko-KR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2010</a:t>
            </a:r>
            <a:r>
              <a:rPr lang="ko-KR" altLang="en-US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년</a:t>
            </a:r>
            <a:r>
              <a:rPr lang="en-US" altLang="ko-KR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미국</a:t>
            </a:r>
            <a:r>
              <a:rPr lang="en-US" altLang="ko-KR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365,000</a:t>
            </a:r>
            <a:r>
              <a:rPr lang="ko-KR" altLang="en-US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명</a:t>
            </a:r>
            <a:r>
              <a:rPr lang="en-US" altLang="ko-KR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143</a:t>
            </a:r>
            <a:r>
              <a:rPr lang="ko-KR" altLang="en-US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건 연구논문 종합분석</a:t>
            </a:r>
            <a:endParaRPr lang="en-US" altLang="ko-KR" sz="1600" b="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altLang="ko-KR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    : 1</a:t>
            </a:r>
            <a:r>
              <a:rPr lang="ko-KR" altLang="en-US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잔 정도의 술</a:t>
            </a:r>
            <a:r>
              <a:rPr lang="en-US" altLang="ko-KR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치매와 인지기능 손상 위험 </a:t>
            </a:r>
            <a:r>
              <a:rPr lang="en-US" altLang="ko-KR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23% </a:t>
            </a:r>
            <a:r>
              <a:rPr lang="ko-KR" altLang="en-US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낮춤</a:t>
            </a:r>
            <a:endParaRPr lang="en-US" altLang="ko-KR" sz="1600" b="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l">
              <a:lnSpc>
                <a:spcPct val="100000"/>
              </a:lnSpc>
            </a:pPr>
            <a:r>
              <a:rPr lang="en-US" altLang="ko-KR" sz="18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</a:t>
            </a:r>
            <a:r>
              <a:rPr lang="ko-KR" altLang="en-US" sz="18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☞ </a:t>
            </a:r>
            <a:r>
              <a:rPr lang="en-US" altLang="ko-KR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Red wine </a:t>
            </a:r>
            <a:r>
              <a:rPr lang="ko-KR" altLang="en-US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반잔</a:t>
            </a:r>
            <a:r>
              <a:rPr lang="en-US" altLang="ko-KR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레스베라트롤</a:t>
            </a:r>
            <a:r>
              <a:rPr lang="en-US" altLang="ko-KR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+</a:t>
            </a:r>
            <a:r>
              <a:rPr lang="ko-KR" altLang="en-US" sz="1600" b="0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뇌혈류</a:t>
            </a:r>
            <a:r>
              <a:rPr lang="ko-KR" altLang="en-US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↑</a:t>
            </a:r>
            <a:r>
              <a:rPr lang="en-US" altLang="ko-KR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+</a:t>
            </a:r>
            <a:r>
              <a:rPr lang="ko-KR" altLang="en-US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스트레스↓</a:t>
            </a:r>
            <a:r>
              <a:rPr lang="en-US" altLang="ko-KR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): </a:t>
            </a:r>
            <a:r>
              <a:rPr lang="ko-KR" altLang="en-US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치매예방도움</a:t>
            </a:r>
            <a:endParaRPr lang="en-US" altLang="ko-KR" sz="1600" b="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altLang="ko-KR" sz="18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    </a:t>
            </a:r>
            <a:r>
              <a:rPr lang="en-US" altLang="ko-KR" sz="12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2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영국옥스포드연구팀</a:t>
            </a:r>
            <a:r>
              <a:rPr lang="en-US" altLang="ko-KR" sz="12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,2011)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altLang="ko-KR" sz="1200" b="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ko-KR" altLang="en-US" sz="18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☞ </a:t>
            </a:r>
            <a:r>
              <a:rPr lang="ko-KR" altLang="en-US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한국인 소주 </a:t>
            </a:r>
            <a:r>
              <a:rPr lang="en-US" altLang="ko-KR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1~2</a:t>
            </a:r>
            <a:r>
              <a:rPr lang="ko-KR" altLang="en-US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잔도 소화기내 암 위험</a:t>
            </a:r>
            <a:r>
              <a:rPr lang="en-US" altLang="ko-KR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(1.5</a:t>
            </a:r>
            <a:r>
              <a:rPr lang="ko-KR" altLang="en-US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배</a:t>
            </a:r>
            <a:r>
              <a:rPr lang="en-US" altLang="ko-KR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 </a:t>
            </a:r>
            <a:r>
              <a:rPr lang="ko-KR" altLang="en-US" sz="1600" b="0" dirty="0" err="1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절주보다</a:t>
            </a:r>
            <a:r>
              <a:rPr lang="ko-KR" altLang="en-US" sz="1600" b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금주해야</a:t>
            </a:r>
            <a:r>
              <a:rPr lang="en-US" altLang="ko-KR" sz="1600" b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altLang="ko-KR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     : </a:t>
            </a:r>
            <a:r>
              <a:rPr lang="ko-KR" altLang="en-US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성인 </a:t>
            </a:r>
            <a:r>
              <a:rPr lang="en-US" altLang="ko-KR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r>
              <a:rPr lang="ko-KR" altLang="en-US" sz="1600" b="0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천만명</a:t>
            </a:r>
            <a:r>
              <a:rPr lang="en-US" altLang="ko-KR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분당서울대병원</a:t>
            </a:r>
            <a:r>
              <a:rPr lang="en-US" altLang="ko-KR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5</a:t>
            </a:r>
            <a:r>
              <a:rPr lang="ko-KR" altLang="en-US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년 </a:t>
            </a:r>
            <a:r>
              <a:rPr lang="ko-KR" altLang="en-US" sz="1600" b="0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추적연구</a:t>
            </a:r>
            <a:r>
              <a:rPr lang="en-US" altLang="ko-KR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(2017.10)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altLang="ko-KR" sz="1600" b="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ko-KR" altLang="en-US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</a:t>
            </a:r>
            <a:r>
              <a:rPr lang="ko-KR" altLang="en-US" sz="18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☞ </a:t>
            </a:r>
            <a:r>
              <a:rPr lang="ko-KR" altLang="en-US" sz="1600" b="0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과도음주</a:t>
            </a:r>
            <a:r>
              <a:rPr lang="en-US" altLang="ko-KR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(2</a:t>
            </a:r>
            <a:r>
              <a:rPr lang="ko-KR" altLang="en-US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잔</a:t>
            </a:r>
            <a:r>
              <a:rPr lang="en-US" altLang="ko-KR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 → </a:t>
            </a:r>
            <a:r>
              <a:rPr lang="en-US" altLang="ko-KR" sz="1600" b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4.8</a:t>
            </a:r>
            <a:r>
              <a:rPr lang="ko-KR" altLang="en-US" sz="1600" b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년 빨리 </a:t>
            </a:r>
            <a:r>
              <a:rPr lang="en-US" altLang="ko-KR" sz="1600" b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AD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altLang="ko-KR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     </a:t>
            </a:r>
            <a:r>
              <a:rPr lang="ko-KR" altLang="en-US" sz="1600" b="0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과도흡연</a:t>
            </a:r>
            <a:r>
              <a:rPr lang="en-US" altLang="ko-KR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(1</a:t>
            </a:r>
            <a:r>
              <a:rPr lang="ko-KR" altLang="en-US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갑</a:t>
            </a:r>
            <a:r>
              <a:rPr lang="en-US" altLang="ko-KR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 → </a:t>
            </a:r>
            <a:r>
              <a:rPr lang="en-US" altLang="ko-KR" sz="1600" b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2.3</a:t>
            </a:r>
            <a:r>
              <a:rPr lang="ko-KR" altLang="en-US" sz="1600" b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년 빨리 </a:t>
            </a:r>
            <a:r>
              <a:rPr lang="en-US" altLang="ko-KR" sz="1600" b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AD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altLang="ko-KR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     </a:t>
            </a:r>
            <a:r>
              <a:rPr lang="ko-KR" altLang="en-US" sz="1600" b="0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과도음주</a:t>
            </a:r>
            <a:r>
              <a:rPr lang="en-US" altLang="ko-KR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+</a:t>
            </a:r>
            <a:r>
              <a:rPr lang="ko-KR" altLang="en-US" sz="1600" b="0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과도흡연</a:t>
            </a:r>
            <a:r>
              <a:rPr lang="en-US" altLang="ko-KR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→ </a:t>
            </a:r>
            <a:r>
              <a:rPr lang="en-US" altLang="ko-KR" sz="1600" b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8.5</a:t>
            </a:r>
            <a:r>
              <a:rPr lang="ko-KR" altLang="en-US" sz="1600" b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년 빨리 </a:t>
            </a:r>
            <a:r>
              <a:rPr lang="en-US" altLang="ko-KR" sz="1600" b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AD</a:t>
            </a:r>
            <a:r>
              <a:rPr lang="en-US" altLang="ko-KR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초기 </a:t>
            </a:r>
            <a:r>
              <a:rPr lang="en-US" altLang="ko-KR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AD 938</a:t>
            </a:r>
            <a:r>
              <a:rPr lang="ko-KR" altLang="en-US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명 </a:t>
            </a:r>
            <a:r>
              <a:rPr lang="en-US" altLang="ko-KR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미</a:t>
            </a:r>
            <a:r>
              <a:rPr lang="en-US" altLang="ko-KR" sz="1600" b="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2016)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altLang="ko-KR" sz="1800" b="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ko-KR" altLang="en-US" sz="1600" b="0" dirty="0">
                <a:solidFill>
                  <a:schemeClr val="tx1"/>
                </a:solidFill>
                <a:latin typeface="Verdana"/>
                <a:ea typeface="HY헤드라인M" pitchFamily="18" charset="-127"/>
                <a:cs typeface="Verdana"/>
              </a:rPr>
              <a:t>◊ </a:t>
            </a:r>
            <a:r>
              <a:rPr lang="ko-KR" altLang="en-US" sz="1600" b="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담배 </a:t>
            </a:r>
            <a:r>
              <a:rPr lang="en-US" altLang="ko-KR" sz="16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lang="ko-KR" altLang="en-US" sz="16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기억력을 태운다</a:t>
            </a:r>
            <a:r>
              <a:rPr lang="en-US" altLang="ko-KR" sz="16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. 4</a:t>
            </a:r>
            <a:r>
              <a:rPr lang="ko-KR" altLang="en-US" sz="16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천 종류의 유해물질 </a:t>
            </a:r>
            <a:r>
              <a:rPr lang="en-US" altLang="ko-KR" sz="16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lang="ko-KR" altLang="en-US" sz="16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하루</a:t>
            </a:r>
            <a:r>
              <a:rPr lang="en-US" altLang="ko-KR" sz="16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1</a:t>
            </a:r>
            <a:r>
              <a:rPr lang="ko-KR" altLang="en-US" sz="16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개비</a:t>
            </a:r>
            <a:r>
              <a:rPr lang="en-US" altLang="ko-KR" sz="16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6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심장병</a:t>
            </a:r>
            <a:r>
              <a:rPr lang="en-US" altLang="ko-KR" sz="16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6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뇌졸중 위험은 </a:t>
            </a:r>
            <a:endParaRPr lang="en-US" altLang="ko-KR" sz="1600" b="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altLang="ko-KR" sz="16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           </a:t>
            </a:r>
            <a:r>
              <a:rPr lang="ko-KR" altLang="en-US" sz="16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하루</a:t>
            </a:r>
            <a:r>
              <a:rPr lang="en-US" altLang="ko-KR" sz="16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20</a:t>
            </a:r>
            <a:r>
              <a:rPr lang="ko-KR" altLang="en-US" sz="16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개비의 </a:t>
            </a:r>
            <a:r>
              <a:rPr lang="en-US" altLang="ko-KR" sz="16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50%</a:t>
            </a:r>
            <a:r>
              <a:rPr lang="ko-KR" altLang="en-US" sz="16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위험 </a:t>
            </a:r>
            <a:r>
              <a:rPr lang="en-US" altLang="ko-KR" sz="16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6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영국 </a:t>
            </a:r>
            <a:r>
              <a:rPr lang="en-US" altLang="ko-KR" sz="16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CLA, 20180125)        </a:t>
            </a:r>
            <a:r>
              <a:rPr lang="ko-KR" altLang="en-US" sz="1600" b="0" dirty="0" err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금연해야함</a:t>
            </a:r>
            <a:endParaRPr lang="en-US" altLang="ko-KR" sz="1600" b="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ko-KR" altLang="en-US" sz="1600" b="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cxnSp>
        <p:nvCxnSpPr>
          <p:cNvPr id="5" name="직선 화살표 연결선 4"/>
          <p:cNvCxnSpPr/>
          <p:nvPr/>
        </p:nvCxnSpPr>
        <p:spPr>
          <a:xfrm>
            <a:off x="5668746" y="6126548"/>
            <a:ext cx="360040" cy="0"/>
          </a:xfrm>
          <a:prstGeom prst="straightConnector1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1187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3068960"/>
            <a:ext cx="1498677" cy="1865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13"/>
          <p:cNvSpPr txBox="1">
            <a:spLocks noChangeArrowheads="1"/>
          </p:cNvSpPr>
          <p:nvPr/>
        </p:nvSpPr>
        <p:spPr bwMode="auto">
          <a:xfrm>
            <a:off x="6473377" y="3438404"/>
            <a:ext cx="1008385" cy="1075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ko-KR" altLang="en-US" sz="16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치매로 사망한</a:t>
            </a:r>
            <a:r>
              <a:rPr kumimoji="0" lang="en-US" altLang="ko-KR" sz="16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1600" b="0" dirty="0" err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로빈슨</a:t>
            </a:r>
            <a:endParaRPr kumimoji="0" lang="ko-KR" altLang="en-US" sz="1600" b="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4" name="Picture 4" descr="http://cfile27.uf.tistory.com/image/112768194C68E93A4B7E7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3068960"/>
            <a:ext cx="1584176" cy="1865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8"/>
          <p:cNvSpPr txBox="1">
            <a:spLocks noChangeArrowheads="1"/>
          </p:cNvSpPr>
          <p:nvPr/>
        </p:nvSpPr>
        <p:spPr bwMode="auto">
          <a:xfrm>
            <a:off x="3119281" y="3438404"/>
            <a:ext cx="1563913" cy="1126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ko-KR" altLang="en-US" sz="16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파킨슨병</a:t>
            </a:r>
            <a:r>
              <a:rPr kumimoji="0" lang="en-US" altLang="ko-KR" sz="16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,      </a:t>
            </a:r>
            <a:r>
              <a:rPr kumimoji="0" lang="ko-KR" altLang="en-US" sz="16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치매 앓고 있는</a:t>
            </a:r>
            <a:r>
              <a:rPr kumimoji="0" lang="en-US" altLang="ko-KR" sz="16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/>
            </a:r>
            <a:br>
              <a:rPr kumimoji="0" lang="en-US" altLang="ko-KR" sz="16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</a:br>
            <a:r>
              <a:rPr kumimoji="0" lang="ko-KR" altLang="en-US" sz="1600" b="0" dirty="0" err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무하마드</a:t>
            </a:r>
            <a:r>
              <a:rPr kumimoji="0" lang="ko-KR" altLang="en-US" sz="16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알리</a:t>
            </a:r>
          </a:p>
        </p:txBody>
      </p: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1073872" y="5200677"/>
            <a:ext cx="4987263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kumimoji="0" lang="ko-KR" altLang="en-US" sz="1800" dirty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배우자가 없는 경우 </a:t>
            </a:r>
            <a:r>
              <a:rPr kumimoji="0" lang="en-US" altLang="ko-KR" sz="18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→ </a:t>
            </a:r>
            <a:r>
              <a:rPr kumimoji="0" lang="ko-KR" altLang="en-US" sz="18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치매 발생 </a:t>
            </a:r>
            <a:r>
              <a:rPr kumimoji="0" lang="en-US" altLang="ko-KR" sz="180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3</a:t>
            </a:r>
            <a:r>
              <a:rPr kumimoji="0" lang="ko-KR" altLang="en-US" sz="180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배 이상 증가</a:t>
            </a:r>
            <a:endParaRPr kumimoji="0" lang="en-US" altLang="ko-KR" sz="1800" dirty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073872" y="5517232"/>
            <a:ext cx="7218643" cy="443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kumimoji="0" lang="ko-KR" altLang="en-US" sz="1800" dirty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배우자가 치매인 경우</a:t>
            </a:r>
            <a:r>
              <a:rPr kumimoji="0" lang="en-US" altLang="ko-KR" sz="18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→ </a:t>
            </a:r>
            <a:r>
              <a:rPr kumimoji="0" lang="ko-KR" altLang="en-US" sz="18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치매 발생 </a:t>
            </a:r>
            <a:r>
              <a:rPr kumimoji="0" lang="en-US" altLang="ko-KR" sz="180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6</a:t>
            </a:r>
            <a:r>
              <a:rPr kumimoji="0" lang="ko-KR" altLang="en-US" sz="180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배 이상 증가</a:t>
            </a:r>
            <a:r>
              <a:rPr kumimoji="0" lang="en-US" altLang="ko-KR" sz="180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kumimoji="0" lang="ko-KR" altLang="en-US" sz="180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남자 </a:t>
            </a:r>
            <a:r>
              <a:rPr kumimoji="0" lang="en-US" altLang="ko-KR" sz="180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12</a:t>
            </a:r>
            <a:r>
              <a:rPr kumimoji="0" lang="ko-KR" altLang="en-US" sz="180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배</a:t>
            </a:r>
            <a:r>
              <a:rPr kumimoji="0" lang="en-US" altLang="ko-KR" sz="180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kumimoji="0" lang="ko-KR" altLang="en-US" sz="180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여자</a:t>
            </a:r>
            <a:r>
              <a:rPr kumimoji="0" lang="en-US" altLang="ko-KR" sz="180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3</a:t>
            </a:r>
            <a:r>
              <a:rPr kumimoji="0" lang="ko-KR" altLang="en-US" sz="180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배</a:t>
            </a:r>
            <a:r>
              <a:rPr kumimoji="0" lang="en-US" altLang="ko-KR" sz="180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1298818" y="585961"/>
            <a:ext cx="6768752" cy="2400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ko-KR" altLang="en-US" b="0" dirty="0">
                <a:solidFill>
                  <a:schemeClr val="tx1"/>
                </a:solidFill>
                <a:latin typeface="Verdana"/>
                <a:ea typeface="HY헤드라인M" pitchFamily="18" charset="-127"/>
                <a:cs typeface="Verdana"/>
              </a:rPr>
              <a:t>◊ </a:t>
            </a:r>
            <a:r>
              <a:rPr lang="ko-KR" altLang="en-US" b="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커피 </a:t>
            </a:r>
            <a:r>
              <a:rPr lang="en-US" altLang="ko-KR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: 1</a:t>
            </a:r>
            <a:r>
              <a:rPr lang="ko-KR" altLang="en-US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잔 미만 </a:t>
            </a:r>
            <a:r>
              <a:rPr lang="en-US" altLang="ko-KR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MCI(</a:t>
            </a:r>
            <a:r>
              <a:rPr lang="ko-KR" altLang="en-US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경도인지장애</a:t>
            </a:r>
            <a:r>
              <a:rPr lang="en-US" altLang="ko-KR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)↓</a:t>
            </a:r>
          </a:p>
          <a:p>
            <a:pPr algn="l">
              <a:lnSpc>
                <a:spcPct val="150000"/>
              </a:lnSpc>
            </a:pPr>
            <a:r>
              <a:rPr lang="ko-KR" altLang="en-US" b="0" dirty="0">
                <a:solidFill>
                  <a:schemeClr val="tx1"/>
                </a:solidFill>
                <a:latin typeface="Verdana"/>
                <a:ea typeface="HY헤드라인M" pitchFamily="18" charset="-127"/>
                <a:cs typeface="Verdana"/>
              </a:rPr>
              <a:t>◊ </a:t>
            </a:r>
            <a:r>
              <a:rPr lang="ko-KR" altLang="en-US" b="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전자파</a:t>
            </a:r>
            <a:r>
              <a:rPr lang="en-US" altLang="ko-KR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디지털 치매</a:t>
            </a:r>
            <a:r>
              <a:rPr lang="en-US" altLang="ko-KR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  <a:p>
            <a:pPr algn="l">
              <a:lnSpc>
                <a:spcPct val="150000"/>
              </a:lnSpc>
            </a:pPr>
            <a:r>
              <a:rPr lang="ko-KR" altLang="en-US" b="0" dirty="0">
                <a:solidFill>
                  <a:schemeClr val="tx1"/>
                </a:solidFill>
                <a:latin typeface="Verdana"/>
                <a:ea typeface="HY헤드라인M" pitchFamily="18" charset="-127"/>
                <a:cs typeface="Verdana"/>
              </a:rPr>
              <a:t>◊ </a:t>
            </a:r>
            <a:r>
              <a:rPr lang="ko-KR" altLang="en-US" b="0" dirty="0" err="1">
                <a:solidFill>
                  <a:srgbClr val="FF0000"/>
                </a:solidFill>
                <a:latin typeface="Verdana"/>
                <a:ea typeface="HY헤드라인M" pitchFamily="18" charset="-127"/>
                <a:cs typeface="Verdana"/>
              </a:rPr>
              <a:t>뇌손상</a:t>
            </a:r>
            <a:r>
              <a:rPr lang="ko-KR" altLang="en-US" b="0" dirty="0" err="1">
                <a:solidFill>
                  <a:schemeClr val="tx1"/>
                </a:solidFill>
                <a:latin typeface="Verdana"/>
                <a:ea typeface="HY헤드라인M" pitchFamily="18" charset="-127"/>
                <a:cs typeface="Verdana"/>
              </a:rPr>
              <a:t>을</a:t>
            </a:r>
            <a:r>
              <a:rPr lang="ko-KR" altLang="en-US" b="0" dirty="0">
                <a:solidFill>
                  <a:schemeClr val="tx1"/>
                </a:solidFill>
                <a:latin typeface="Verdana"/>
                <a:ea typeface="HY헤드라인M" pitchFamily="18" charset="-127"/>
                <a:cs typeface="Verdana"/>
              </a:rPr>
              <a:t> 피하라</a:t>
            </a:r>
            <a:endParaRPr lang="en-US" altLang="ko-KR" b="0" dirty="0">
              <a:solidFill>
                <a:schemeClr val="tx1"/>
              </a:solidFill>
              <a:latin typeface="Verdana"/>
              <a:ea typeface="HY헤드라인M" pitchFamily="18" charset="-127"/>
              <a:cs typeface="Verdana"/>
            </a:endParaRPr>
          </a:p>
          <a:p>
            <a:pPr algn="l">
              <a:lnSpc>
                <a:spcPct val="150000"/>
              </a:lnSpc>
            </a:pPr>
            <a:r>
              <a:rPr lang="ko-KR" altLang="en-US" b="0" dirty="0">
                <a:solidFill>
                  <a:schemeClr val="tx1"/>
                </a:solidFill>
                <a:latin typeface="Verdana"/>
                <a:ea typeface="HY헤드라인M" pitchFamily="18" charset="-127"/>
                <a:cs typeface="Verdana"/>
              </a:rPr>
              <a:t>◊ </a:t>
            </a:r>
            <a:r>
              <a:rPr lang="ko-KR" altLang="en-US" b="0" dirty="0">
                <a:solidFill>
                  <a:srgbClr val="FF0000"/>
                </a:solidFill>
                <a:latin typeface="Verdana"/>
                <a:ea typeface="HY헤드라인M" pitchFamily="18" charset="-127"/>
                <a:cs typeface="Verdana"/>
              </a:rPr>
              <a:t>스트레스 </a:t>
            </a:r>
            <a:r>
              <a:rPr lang="en-US" altLang="ko-KR" b="0" dirty="0">
                <a:solidFill>
                  <a:srgbClr val="FF0000"/>
                </a:solidFill>
                <a:latin typeface="Verdana"/>
                <a:ea typeface="HY헤드라인M" pitchFamily="18" charset="-127"/>
                <a:cs typeface="Verdana"/>
              </a:rPr>
              <a:t>:</a:t>
            </a:r>
            <a:r>
              <a:rPr kumimoji="0" lang="ko-KR" altLang="en-US" dirty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두부외상</a:t>
            </a:r>
            <a:endParaRPr kumimoji="0" lang="en-US" altLang="ko-KR" dirty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627784" y="5950331"/>
            <a:ext cx="660648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kumimoji="0" lang="en-US" altLang="ko-KR" sz="15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(Norton </a:t>
            </a:r>
            <a:r>
              <a:rPr kumimoji="0" lang="ko-KR" altLang="en-US" sz="15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등</a:t>
            </a:r>
            <a:r>
              <a:rPr kumimoji="0" lang="en-US" altLang="ko-KR" sz="15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kumimoji="0" lang="en-US" altLang="ko-KR" sz="1500" dirty="0" err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J.American</a:t>
            </a:r>
            <a:r>
              <a:rPr kumimoji="0" lang="en-US" altLang="ko-KR" sz="15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Geri </a:t>
            </a:r>
            <a:r>
              <a:rPr kumimoji="0" lang="en-US" altLang="ko-KR" sz="15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Society, 58:895, 2010)</a:t>
            </a:r>
          </a:p>
        </p:txBody>
      </p:sp>
    </p:spTree>
    <p:extLst>
      <p:ext uri="{BB962C8B-B14F-4D97-AF65-F5344CB8AC3E}">
        <p14:creationId xmlns:p14="http://schemas.microsoft.com/office/powerpoint/2010/main" val="111321516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그룹 17"/>
          <p:cNvGrpSpPr/>
          <p:nvPr/>
        </p:nvGrpSpPr>
        <p:grpSpPr>
          <a:xfrm>
            <a:off x="2625010" y="332656"/>
            <a:ext cx="6192688" cy="6012668"/>
            <a:chOff x="395536" y="332656"/>
            <a:chExt cx="6192688" cy="6012668"/>
          </a:xfrm>
        </p:grpSpPr>
        <p:sp>
          <p:nvSpPr>
            <p:cNvPr id="4" name="육각형 3"/>
            <p:cNvSpPr/>
            <p:nvPr/>
          </p:nvSpPr>
          <p:spPr bwMode="auto">
            <a:xfrm>
              <a:off x="395536" y="1304764"/>
              <a:ext cx="2304256" cy="1944216"/>
            </a:xfrm>
            <a:prstGeom prst="hexagon">
              <a:avLst/>
            </a:prstGeom>
            <a:solidFill>
              <a:schemeClr val="bg1">
                <a:alpha val="50000"/>
              </a:schemeClr>
            </a:solidFill>
            <a:ln w="25400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>
                <a:solidFill>
                  <a:srgbClr val="FFFFFF"/>
                </a:solidFill>
                <a:ea typeface="굴림" pitchFamily="50" charset="-127"/>
              </a:endParaRPr>
            </a:p>
          </p:txBody>
        </p:sp>
        <p:sp>
          <p:nvSpPr>
            <p:cNvPr id="5" name="육각형 4"/>
            <p:cNvSpPr/>
            <p:nvPr/>
          </p:nvSpPr>
          <p:spPr bwMode="auto">
            <a:xfrm>
              <a:off x="2339752" y="332656"/>
              <a:ext cx="2304256" cy="1944216"/>
            </a:xfrm>
            <a:prstGeom prst="hexagon">
              <a:avLst/>
            </a:prstGeom>
            <a:solidFill>
              <a:schemeClr val="bg1">
                <a:alpha val="50000"/>
              </a:schemeClr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>
                <a:solidFill>
                  <a:srgbClr val="FFFFFF"/>
                </a:solidFill>
                <a:ea typeface="굴림" pitchFamily="50" charset="-127"/>
              </a:endParaRPr>
            </a:p>
          </p:txBody>
        </p:sp>
        <p:sp>
          <p:nvSpPr>
            <p:cNvPr id="6" name="육각형 5"/>
            <p:cNvSpPr/>
            <p:nvPr/>
          </p:nvSpPr>
          <p:spPr bwMode="auto">
            <a:xfrm>
              <a:off x="4283968" y="1376772"/>
              <a:ext cx="2304256" cy="1944216"/>
            </a:xfrm>
            <a:prstGeom prst="hexagon">
              <a:avLst/>
            </a:prstGeom>
            <a:solidFill>
              <a:schemeClr val="bg1">
                <a:alpha val="50000"/>
              </a:schemeClr>
            </a:solidFill>
            <a:ln w="254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>
                <a:solidFill>
                  <a:srgbClr val="FFFFFF"/>
                </a:solidFill>
                <a:ea typeface="굴림" pitchFamily="50" charset="-127"/>
              </a:endParaRPr>
            </a:p>
          </p:txBody>
        </p:sp>
        <p:sp>
          <p:nvSpPr>
            <p:cNvPr id="7" name="육각형 6"/>
            <p:cNvSpPr/>
            <p:nvPr/>
          </p:nvSpPr>
          <p:spPr bwMode="auto">
            <a:xfrm>
              <a:off x="2339752" y="2384884"/>
              <a:ext cx="2304256" cy="1944216"/>
            </a:xfrm>
            <a:prstGeom prst="hexagon">
              <a:avLst/>
            </a:prstGeom>
            <a:solidFill>
              <a:schemeClr val="bg1">
                <a:alpha val="50000"/>
              </a:schemeClr>
            </a:solidFill>
            <a:ln w="25400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>
                <a:solidFill>
                  <a:srgbClr val="FFFFFF"/>
                </a:solidFill>
                <a:ea typeface="굴림" pitchFamily="50" charset="-127"/>
              </a:endParaRPr>
            </a:p>
          </p:txBody>
        </p:sp>
        <p:sp>
          <p:nvSpPr>
            <p:cNvPr id="8" name="육각형 7"/>
            <p:cNvSpPr/>
            <p:nvPr/>
          </p:nvSpPr>
          <p:spPr bwMode="auto">
            <a:xfrm>
              <a:off x="395536" y="3320988"/>
              <a:ext cx="2304256" cy="1944216"/>
            </a:xfrm>
            <a:prstGeom prst="hexagon">
              <a:avLst/>
            </a:prstGeom>
            <a:solidFill>
              <a:schemeClr val="bg1">
                <a:alpha val="50000"/>
              </a:schemeClr>
            </a:solidFill>
            <a:ln w="2540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>
                <a:solidFill>
                  <a:srgbClr val="FFFFFF"/>
                </a:solidFill>
                <a:ea typeface="굴림" pitchFamily="50" charset="-127"/>
              </a:endParaRPr>
            </a:p>
          </p:txBody>
        </p:sp>
        <p:sp>
          <p:nvSpPr>
            <p:cNvPr id="9" name="육각형 8"/>
            <p:cNvSpPr/>
            <p:nvPr/>
          </p:nvSpPr>
          <p:spPr bwMode="auto">
            <a:xfrm>
              <a:off x="2339752" y="4401108"/>
              <a:ext cx="2304256" cy="1944216"/>
            </a:xfrm>
            <a:prstGeom prst="hexagon">
              <a:avLst/>
            </a:prstGeom>
            <a:solidFill>
              <a:schemeClr val="bg1">
                <a:alpha val="50000"/>
              </a:schemeClr>
            </a:solidFill>
            <a:ln w="254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>
                <a:solidFill>
                  <a:srgbClr val="FFFFFF"/>
                </a:solidFill>
                <a:ea typeface="굴림" pitchFamily="50" charset="-127"/>
              </a:endParaRPr>
            </a:p>
          </p:txBody>
        </p:sp>
        <p:sp>
          <p:nvSpPr>
            <p:cNvPr id="10" name="육각형 9"/>
            <p:cNvSpPr/>
            <p:nvPr/>
          </p:nvSpPr>
          <p:spPr bwMode="auto">
            <a:xfrm>
              <a:off x="4283968" y="3392996"/>
              <a:ext cx="2304256" cy="1944216"/>
            </a:xfrm>
            <a:prstGeom prst="hexagon">
              <a:avLst/>
            </a:prstGeom>
            <a:solidFill>
              <a:schemeClr val="bg1">
                <a:alpha val="50000"/>
              </a:schemeClr>
            </a:solidFill>
            <a:ln w="254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>
                <a:solidFill>
                  <a:srgbClr val="FFFFFF"/>
                </a:solidFill>
                <a:ea typeface="굴림" pitchFamily="50" charset="-127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661280" y="836712"/>
              <a:ext cx="1694696" cy="8258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40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배워라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296544" y="1883053"/>
              <a:ext cx="2198038" cy="8258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40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다스려라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48645" y="3880162"/>
              <a:ext cx="2198038" cy="8258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400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표현하라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661280" y="4960282"/>
              <a:ext cx="1694696" cy="8258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400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먹어라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72566" y="1600881"/>
              <a:ext cx="2198038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ko-KR" altLang="en-US" sz="40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자고</a:t>
              </a:r>
              <a:endParaRPr lang="en-US" altLang="ko-KR" sz="4000" dirty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ko-KR" altLang="en-US" sz="40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사랑하라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715964" y="2944058"/>
              <a:ext cx="1694696" cy="8258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400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줄여라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296544" y="3916166"/>
              <a:ext cx="2198038" cy="8258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400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움직여라</a:t>
              </a: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176738" y="778634"/>
            <a:ext cx="2198038" cy="51706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ko-KR" altLang="en-US" sz="400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뇌기능</a:t>
            </a:r>
            <a:endParaRPr lang="en-US" altLang="ko-KR" sz="4000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25000"/>
              </a:lnSpc>
            </a:pPr>
            <a:r>
              <a:rPr lang="ko-KR" altLang="en-US" sz="400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증강</a:t>
            </a:r>
            <a:endParaRPr lang="en-US" altLang="ko-KR" sz="4000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25000"/>
              </a:lnSpc>
            </a:pPr>
            <a:r>
              <a:rPr lang="ko-KR" altLang="en-US" sz="400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및</a:t>
            </a:r>
            <a:endParaRPr lang="en-US" altLang="ko-KR" sz="4000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25000"/>
              </a:lnSpc>
            </a:pPr>
            <a:r>
              <a:rPr lang="ko-KR" altLang="en-US" sz="400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치매예방</a:t>
            </a:r>
            <a:endParaRPr lang="en-US" altLang="ko-KR" sz="4000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25000"/>
              </a:lnSpc>
            </a:pPr>
            <a:r>
              <a:rPr lang="en-US" altLang="ko-KR" sz="400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7</a:t>
            </a:r>
            <a:r>
              <a:rPr lang="ko-KR" altLang="en-US" sz="400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계명</a:t>
            </a:r>
          </a:p>
        </p:txBody>
      </p:sp>
    </p:spTree>
    <p:extLst>
      <p:ext uri="{BB962C8B-B14F-4D97-AF65-F5344CB8AC3E}">
        <p14:creationId xmlns:p14="http://schemas.microsoft.com/office/powerpoint/2010/main" val="954947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4"/>
          <p:cNvSpPr txBox="1">
            <a:spLocks noChangeArrowheads="1"/>
          </p:cNvSpPr>
          <p:nvPr/>
        </p:nvSpPr>
        <p:spPr bwMode="auto">
          <a:xfrm>
            <a:off x="395536" y="404664"/>
            <a:ext cx="8856984" cy="1261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2" tIns="45711" rIns="91422" bIns="45711">
            <a:spAutoFit/>
          </a:bodyPr>
          <a:lstStyle/>
          <a:p>
            <a:pPr algn="l">
              <a:lnSpc>
                <a:spcPct val="70000"/>
              </a:lnSpc>
            </a:pPr>
            <a:r>
              <a:rPr lang="ko-KR" altLang="en-US" sz="4000" b="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뇌</a:t>
            </a:r>
            <a:r>
              <a:rPr lang="ko-KR" altLang="en-US" sz="4000" b="0" dirty="0">
                <a:solidFill>
                  <a:prstClr val="white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4000" b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운동하는 </a:t>
            </a:r>
            <a:r>
              <a:rPr lang="en-US" altLang="ko-KR" sz="4000" b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80</a:t>
            </a:r>
            <a:r>
              <a:rPr lang="ko-KR" altLang="en-US" sz="4000" b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대가</a:t>
            </a:r>
            <a:endParaRPr lang="en-US" altLang="ko-KR" sz="4000" b="0" dirty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l">
              <a:lnSpc>
                <a:spcPct val="70000"/>
              </a:lnSpc>
            </a:pPr>
            <a:r>
              <a:rPr lang="ko-KR" altLang="en-US" sz="4000" b="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뇌 </a:t>
            </a:r>
            <a:r>
              <a:rPr lang="ko-KR" altLang="en-US" sz="4000" b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운동하지 않는 </a:t>
            </a:r>
            <a:r>
              <a:rPr lang="en-US" altLang="ko-KR" sz="4000" b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20</a:t>
            </a:r>
            <a:r>
              <a:rPr lang="ko-KR" altLang="en-US" sz="4000" b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대보다 </a:t>
            </a:r>
            <a:r>
              <a:rPr lang="ko-KR" altLang="en-US" sz="4000" b="0" dirty="0">
                <a:solidFill>
                  <a:srgbClr val="00B0F0"/>
                </a:solidFill>
                <a:latin typeface="HY헤드라인M" pitchFamily="18" charset="-127"/>
                <a:ea typeface="HY헤드라인M" pitchFamily="18" charset="-127"/>
              </a:rPr>
              <a:t>청춘</a:t>
            </a:r>
            <a:r>
              <a:rPr lang="ko-KR" altLang="en-US" sz="4000" b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이다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169385" y="1818393"/>
            <a:ext cx="5827237" cy="6606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3000" b="0" dirty="0">
                <a:solidFill>
                  <a:prstClr val="black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▷ </a:t>
            </a:r>
            <a:r>
              <a:rPr lang="ko-KR" altLang="en-US" sz="3000" b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나이가 많다고 늦을 것은 없다</a:t>
            </a:r>
            <a:endParaRPr lang="ko-KR" altLang="en-US" sz="3000" b="0" dirty="0">
              <a:solidFill>
                <a:prstClr val="black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199826" y="2707414"/>
            <a:ext cx="869265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“</a:t>
            </a:r>
            <a:r>
              <a:rPr lang="ko-KR" altLang="en-US" sz="2800" b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아름다움</a:t>
            </a:r>
            <a:r>
              <a:rPr lang="en-US" altLang="ko-KR" sz="2800" b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2800" b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용기</a:t>
            </a:r>
            <a:r>
              <a:rPr lang="en-US" altLang="ko-KR" sz="2800" b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2800" b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기쁨</a:t>
            </a:r>
            <a:r>
              <a:rPr lang="en-US" altLang="ko-KR" sz="2800" b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2800" b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영감</a:t>
            </a:r>
            <a:r>
              <a:rPr lang="en-US" altLang="ko-KR" sz="2800" b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2800" b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희망의 물결을 붙잡고</a:t>
            </a:r>
            <a:endParaRPr lang="en-US" altLang="ko-KR" sz="2800" b="0" dirty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  <a:p>
            <a:r>
              <a:rPr lang="ko-KR" altLang="en-US" sz="2800" b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노력하면 </a:t>
            </a:r>
            <a:r>
              <a:rPr lang="en-US" altLang="ko-KR" sz="2800" b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80</a:t>
            </a:r>
            <a:r>
              <a:rPr lang="ko-KR" altLang="en-US" sz="2800" b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세라도 인간은 </a:t>
            </a:r>
            <a:r>
              <a:rPr lang="ko-KR" altLang="en-US" sz="2800" b="0" dirty="0">
                <a:solidFill>
                  <a:srgbClr val="00B0F0"/>
                </a:solidFill>
                <a:latin typeface="HY헤드라인M" pitchFamily="18" charset="-127"/>
                <a:ea typeface="HY헤드라인M" pitchFamily="18" charset="-127"/>
              </a:rPr>
              <a:t>청춘</a:t>
            </a:r>
            <a:r>
              <a:rPr lang="ko-KR" altLang="en-US" sz="2800" b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으로</a:t>
            </a:r>
            <a:r>
              <a:rPr lang="ko-KR" altLang="en-US" sz="2800" b="0" dirty="0">
                <a:solidFill>
                  <a:prstClr val="white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800" b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남게 되나</a:t>
            </a:r>
            <a:r>
              <a:rPr lang="en-US" altLang="ko-KR" sz="2800" b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</a:p>
          <a:p>
            <a:r>
              <a:rPr lang="ko-KR" altLang="en-US" sz="2800" b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이상</a:t>
            </a:r>
            <a:r>
              <a:rPr lang="en-US" altLang="ko-KR" sz="2800" b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2800" b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열정을 잃어버리고 고뇌</a:t>
            </a:r>
            <a:r>
              <a:rPr lang="en-US" altLang="ko-KR" sz="2800" b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2800" b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공포</a:t>
            </a:r>
            <a:r>
              <a:rPr lang="en-US" altLang="ko-KR" sz="2800" b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2800" b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실망에 휩싸여</a:t>
            </a:r>
            <a:endParaRPr lang="en-US" altLang="ko-KR" sz="2800" b="0" dirty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  <a:p>
            <a:r>
              <a:rPr lang="ko-KR" altLang="en-US" sz="2800" b="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뇌</a:t>
            </a:r>
            <a:r>
              <a:rPr lang="ko-KR" altLang="en-US" sz="2800" b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를</a:t>
            </a:r>
            <a:r>
              <a:rPr lang="ko-KR" altLang="en-US" sz="2800" b="0" dirty="0">
                <a:solidFill>
                  <a:prstClr val="white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800" b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쓰지 않으면 빨리 늙어간다</a:t>
            </a:r>
            <a:r>
              <a:rPr lang="en-US" altLang="ko-KR" sz="2800" b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.”</a:t>
            </a:r>
          </a:p>
          <a:p>
            <a:pPr algn="r"/>
            <a:r>
              <a:rPr lang="en-US" altLang="ko-KR" sz="2800" b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ko-KR" altLang="en-US" sz="2800" b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사무엘 울만의 시</a:t>
            </a:r>
            <a:r>
              <a:rPr lang="en-US" altLang="ko-KR" sz="2800" b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en-US" altLang="ko-KR" sz="2800" b="0" dirty="0">
                <a:solidFill>
                  <a:srgbClr val="00B0F0"/>
                </a:solidFill>
                <a:latin typeface="HY헤드라인M" pitchFamily="18" charset="-127"/>
                <a:ea typeface="HY헤드라인M" pitchFamily="18" charset="-127"/>
              </a:rPr>
              <a:t>‘</a:t>
            </a:r>
            <a:r>
              <a:rPr lang="ko-KR" altLang="en-US" sz="2800" b="0" dirty="0">
                <a:solidFill>
                  <a:srgbClr val="00B0F0"/>
                </a:solidFill>
                <a:latin typeface="HY헤드라인M" pitchFamily="18" charset="-127"/>
                <a:ea typeface="HY헤드라인M" pitchFamily="18" charset="-127"/>
              </a:rPr>
              <a:t>청춘</a:t>
            </a:r>
            <a:r>
              <a:rPr lang="en-US" altLang="ko-KR" sz="2800" b="0" dirty="0">
                <a:solidFill>
                  <a:srgbClr val="00B0F0"/>
                </a:solidFill>
                <a:latin typeface="HY헤드라인M" pitchFamily="18" charset="-127"/>
                <a:ea typeface="HY헤드라인M" pitchFamily="18" charset="-127"/>
              </a:rPr>
              <a:t>’</a:t>
            </a:r>
          </a:p>
        </p:txBody>
      </p:sp>
    </p:spTree>
    <p:extLst>
      <p:ext uri="{BB962C8B-B14F-4D97-AF65-F5344CB8AC3E}">
        <p14:creationId xmlns:p14="http://schemas.microsoft.com/office/powerpoint/2010/main" val="2112974858"/>
      </p:ext>
    </p:extLst>
  </p:cSld>
  <p:clrMapOvr>
    <a:masterClrMapping/>
  </p:clrMapOvr>
</p:sld>
</file>

<file path=ppt/theme/theme1.xml><?xml version="1.0" encoding="utf-8"?>
<a:theme xmlns:a="http://schemas.openxmlformats.org/drawingml/2006/main" name="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1" hangingPunct="1">
          <a:lnSpc>
            <a:spcPct val="14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20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1" hangingPunct="1">
          <a:lnSpc>
            <a:spcPct val="14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20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굴림" pitchFamily="50" charset="-127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테마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테마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9209</TotalTime>
  <Words>2609</Words>
  <Application>Microsoft Office PowerPoint</Application>
  <PresentationFormat>화면 슬라이드 쇼(4:3)</PresentationFormat>
  <Paragraphs>486</Paragraphs>
  <Slides>44</Slides>
  <Notes>8</Notes>
  <HiddenSlides>0</HiddenSlides>
  <MMClips>4</MMClips>
  <ScaleCrop>false</ScaleCrop>
  <HeadingPairs>
    <vt:vector size="8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3</vt:i4>
      </vt:variant>
      <vt:variant>
        <vt:lpstr>포함된 OLE 서버</vt:lpstr>
      </vt:variant>
      <vt:variant>
        <vt:i4>2</vt:i4>
      </vt:variant>
      <vt:variant>
        <vt:lpstr>슬라이드 제목</vt:lpstr>
      </vt:variant>
      <vt:variant>
        <vt:i4>44</vt:i4>
      </vt:variant>
    </vt:vector>
  </HeadingPairs>
  <TitlesOfParts>
    <vt:vector size="61" baseType="lpstr">
      <vt:lpstr>HY강B</vt:lpstr>
      <vt:lpstr>HY중고딕</vt:lpstr>
      <vt:lpstr>HY헤드라인M</vt:lpstr>
      <vt:lpstr>굴림</vt:lpstr>
      <vt:lpstr>맑은 고딕</vt:lpstr>
      <vt:lpstr>중고딕</vt:lpstr>
      <vt:lpstr>Arial</vt:lpstr>
      <vt:lpstr>Calibri</vt:lpstr>
      <vt:lpstr>Symbol</vt:lpstr>
      <vt:lpstr>Tahoma</vt:lpstr>
      <vt:lpstr>Times New Roman</vt:lpstr>
      <vt:lpstr>Verdana</vt:lpstr>
      <vt:lpstr>기본 디자인</vt:lpstr>
      <vt:lpstr>1_테마1</vt:lpstr>
      <vt:lpstr>2_테마1</vt:lpstr>
      <vt:lpstr>Image</vt:lpstr>
      <vt:lpstr>차트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신체 나이와 뇌의 나이는 비례하지 않는다.</vt:lpstr>
      <vt:lpstr>버지니아대 연구팀 18~80세, 1,600명 대상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윌리엄 어터몰렌(Utermohlen, 1933-2007)</vt:lpstr>
      <vt:lpstr>PowerPoint 프레젠테이션</vt:lpstr>
      <vt:lpstr>PowerPoint 프레젠테이션</vt:lpstr>
      <vt:lpstr>독성단백질이 침착한 신경반</vt:lpstr>
      <vt:lpstr>현재 사용중인 약물들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서울의대 약리학교실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619-2</dc:creator>
  <cp:lastModifiedBy>GC</cp:lastModifiedBy>
  <cp:revision>749</cp:revision>
  <cp:lastPrinted>2019-04-16T04:31:27Z</cp:lastPrinted>
  <dcterms:created xsi:type="dcterms:W3CDTF">2001-04-11T04:07:09Z</dcterms:created>
  <dcterms:modified xsi:type="dcterms:W3CDTF">2019-04-16T04:32:45Z</dcterms:modified>
</cp:coreProperties>
</file>