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63" r:id="rId4"/>
    <p:sldId id="266" r:id="rId5"/>
    <p:sldId id="264" r:id="rId6"/>
    <p:sldId id="265" r:id="rId7"/>
    <p:sldId id="267" r:id="rId8"/>
    <p:sldId id="258" r:id="rId9"/>
    <p:sldId id="259" r:id="rId10"/>
    <p:sldId id="268" r:id="rId11"/>
    <p:sldId id="260" r:id="rId12"/>
    <p:sldId id="269" r:id="rId13"/>
    <p:sldId id="272" r:id="rId14"/>
    <p:sldId id="271" r:id="rId15"/>
    <p:sldId id="261" r:id="rId16"/>
    <p:sldId id="273" r:id="rId17"/>
    <p:sldId id="270" r:id="rId18"/>
    <p:sldId id="262" r:id="rId19"/>
  </p:sldIdLst>
  <p:sldSz cx="9144000" cy="6858000" type="screen4x3"/>
  <p:notesSz cx="9926638" cy="6797675"/>
  <p:embeddedFontLst>
    <p:embeddedFont>
      <p:font typeface="함초롬바탕" panose="02030604000101010101" pitchFamily="18" charset="-127"/>
      <p:regular r:id="rId22"/>
      <p:bold r:id="rId23"/>
    </p:embeddedFont>
    <p:embeddedFont>
      <p:font typeface="Georgia" panose="02040502050405020303" pitchFamily="18" charset="0"/>
      <p:regular r:id="rId24"/>
      <p:bold r:id="rId25"/>
      <p:italic r:id="rId26"/>
      <p:boldItalic r:id="rId27"/>
    </p:embeddedFont>
    <p:embeddedFont>
      <p:font typeface="한컴 윤고딕 230" panose="020B0600000101010101" charset="-127"/>
      <p:regular r:id="rId28"/>
    </p:embeddedFont>
    <p:embeddedFont>
      <p:font typeface="新細明體" panose="02020500000000000000" pitchFamily="18" charset="-120"/>
      <p:regular r:id="rId29"/>
    </p:embeddedFont>
    <p:embeddedFont>
      <p:font typeface="맑은 고딕" panose="020B0503020000020004" pitchFamily="50" charset="-127"/>
      <p:regular r:id="rId30"/>
      <p:bold r:id="rId31"/>
    </p:embeddedFont>
    <p:embeddedFont>
      <p:font typeface="Wingdings 2" panose="05020102010507070707" pitchFamily="18" charset="2"/>
      <p:regular r:id="rId3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ACA5D-30CB-49F3-A9CC-9397D7216AEF}" type="datetimeFigureOut">
              <a:rPr lang="ko-KR" altLang="en-US" smtClean="0"/>
              <a:t>2018-04-25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F39933-5D13-49B4-AA3B-70FF2EFF88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05475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9CE3D-DFB7-42DB-97EB-827821C9971B}" type="datetimeFigureOut">
              <a:rPr lang="ko-KR" altLang="en-US" smtClean="0"/>
              <a:pPr/>
              <a:t>2018-04-25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7B8BE-F3B1-460B-8060-AE0AA11B9E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바탕" pitchFamily="18" charset="-127"/>
                <a:cs typeface="굴림" pitchFamily="50" charset="-127"/>
              </a:rPr>
              <a:t>II. </a:t>
            </a:r>
            <a:r>
              <a:rPr kumimoji="1" lang="ko-KR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바탕" pitchFamily="18" charset="-127"/>
                <a:cs typeface="굴림" pitchFamily="50" charset="-127"/>
              </a:rPr>
              <a:t>베트남 발전 잠재력</a:t>
            </a:r>
            <a:endParaRPr kumimoji="1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77B8BE-F3B1-460B-8060-AE0AA11B9E5F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바탕" pitchFamily="18" charset="-127"/>
                <a:cs typeface="굴림" pitchFamily="50" charset="-127"/>
              </a:rPr>
              <a:t>II. </a:t>
            </a:r>
            <a:r>
              <a:rPr kumimoji="1" lang="ko-KR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바탕" pitchFamily="18" charset="-127"/>
                <a:cs typeface="굴림" pitchFamily="50" charset="-127"/>
              </a:rPr>
              <a:t>베트남 발전 잠재력</a:t>
            </a:r>
            <a:endParaRPr kumimoji="1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77B8BE-F3B1-460B-8060-AE0AA11B9E5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바탕" pitchFamily="18" charset="-127"/>
                <a:cs typeface="굴림" pitchFamily="50" charset="-127"/>
              </a:rPr>
              <a:t>II. </a:t>
            </a:r>
            <a:r>
              <a:rPr kumimoji="1" lang="ko-KR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바탕" pitchFamily="18" charset="-127"/>
                <a:cs typeface="굴림" pitchFamily="50" charset="-127"/>
              </a:rPr>
              <a:t>베트남 발전 잠재력</a:t>
            </a:r>
            <a:endParaRPr kumimoji="1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77B8BE-F3B1-460B-8060-AE0AA11B9E5F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itchFamily="18" charset="-127"/>
                <a:ea typeface="바탕" pitchFamily="18" charset="-127"/>
                <a:cs typeface="굴림" pitchFamily="50" charset="-127"/>
              </a:rPr>
              <a:t>II. </a:t>
            </a:r>
            <a:r>
              <a:rPr kumimoji="1" lang="ko-KR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바탕" pitchFamily="18" charset="-127"/>
                <a:cs typeface="굴림" pitchFamily="50" charset="-127"/>
              </a:rPr>
              <a:t>베트남 발전 잠재력</a:t>
            </a:r>
            <a:endParaRPr kumimoji="1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77B8BE-F3B1-460B-8060-AE0AA11B9E5F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453C-22D5-4993-9711-DBBDAD16864B}" type="datetimeFigureOut">
              <a:rPr lang="ko-KR" altLang="en-US" smtClean="0"/>
              <a:pPr/>
              <a:t>2018-04-25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타원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타원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B321E0-DEE0-4020-B5B9-97EB8148845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453C-22D5-4993-9711-DBBDAD16864B}" type="datetimeFigureOut">
              <a:rPr lang="ko-KR" altLang="en-US" smtClean="0"/>
              <a:pPr/>
              <a:t>2018-04-25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B321E0-DEE0-4020-B5B9-97EB8148845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453C-22D5-4993-9711-DBBDAD16864B}" type="datetimeFigureOut">
              <a:rPr lang="ko-KR" altLang="en-US" smtClean="0"/>
              <a:pPr/>
              <a:t>2018-04-25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타원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타원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B321E0-DEE0-4020-B5B9-97EB8148845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3BC453C-22D5-4993-9711-DBBDAD16864B}" type="datetimeFigureOut">
              <a:rPr lang="ko-KR" altLang="en-US" smtClean="0"/>
              <a:pPr/>
              <a:t>2018-04-25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321E0-DEE0-4020-B5B9-97EB8148845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12" name="내용 개체 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선 연결선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직사각형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453C-22D5-4993-9711-DBBDAD16864B}" type="datetimeFigureOut">
              <a:rPr lang="ko-KR" altLang="en-US" smtClean="0"/>
              <a:pPr/>
              <a:t>2018-04-25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내용 개체 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26" name="내용 개체 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25" name="타원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타원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B321E0-DEE0-4020-B5B9-97EB8148845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3" name="제목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453C-22D5-4993-9711-DBBDAD16864B}" type="datetimeFigureOut">
              <a:rPr lang="ko-KR" altLang="en-US" smtClean="0"/>
              <a:pPr/>
              <a:t>2018-04-25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B321E0-DEE0-4020-B5B9-97EB814884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453C-22D5-4993-9711-DBBDAD16864B}" type="datetimeFigureOut">
              <a:rPr lang="ko-KR" altLang="en-US" smtClean="0"/>
              <a:pPr/>
              <a:t>2018-04-25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B321E0-DEE0-4020-B5B9-97EB814884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직사각형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내용 개체 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10" name="타원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타원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B321E0-DEE0-4020-B5B9-97EB8148845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453C-22D5-4993-9711-DBBDAD16864B}" type="datetimeFigureOut">
              <a:rPr lang="ko-KR" altLang="en-US" smtClean="0"/>
              <a:pPr/>
              <a:t>2018-04-25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선 연결선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직사각형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타원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타원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B321E0-DEE0-4020-B5B9-97EB8148845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3BC453C-22D5-4993-9711-DBBDAD16864B}" type="datetimeFigureOut">
              <a:rPr lang="ko-KR" altLang="en-US" smtClean="0"/>
              <a:pPr/>
              <a:t>2018-04-25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453C-22D5-4993-9711-DBBDAD16864B}" type="datetimeFigureOut">
              <a:rPr lang="ko-KR" altLang="en-US" smtClean="0"/>
              <a:pPr/>
              <a:t>2018-04-25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321E0-DEE0-4020-B5B9-97EB8148845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직사각형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타원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타원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B321E0-DEE0-4020-B5B9-97EB8148845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C453C-22D5-4993-9711-DBBDAD16864B}" type="datetimeFigureOut">
              <a:rPr lang="ko-KR" altLang="en-US" smtClean="0"/>
              <a:pPr/>
              <a:t>2018-04-25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3BC453C-22D5-4993-9711-DBBDAD16864B}" type="datetimeFigureOut">
              <a:rPr lang="ko-KR" altLang="en-US" smtClean="0"/>
              <a:pPr/>
              <a:t>2018-04-25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타원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타원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B321E0-DEE0-4020-B5B9-97EB8148845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1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1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1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1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1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PYV5dAyIgLg&amp;feature=player_detailpage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PYV5dAyIgLg&amp;feature=player_detailpage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vietnam-1360078_64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00464" y="404664"/>
            <a:ext cx="3048000" cy="6096000"/>
          </a:xfrm>
          <a:prstGeom prst="rect">
            <a:avLst/>
          </a:prstGeom>
        </p:spPr>
      </p:pic>
      <p:pic>
        <p:nvPicPr>
          <p:cNvPr id="5" name="그림 4" descr="05.png">
            <a:hlinkClick r:id="rId3"/>
          </p:cNvPr>
          <p:cNvPicPr preferRelativeResize="0">
            <a:picLocks/>
          </p:cNvPicPr>
          <p:nvPr/>
        </p:nvPicPr>
        <p:blipFill>
          <a:blip r:embed="rId4" cstate="print">
            <a:lum contrast="-30000"/>
          </a:blip>
          <a:stretch>
            <a:fillRect/>
          </a:stretch>
        </p:blipFill>
        <p:spPr>
          <a:xfrm>
            <a:off x="251520" y="332656"/>
            <a:ext cx="5400600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직사각형 3"/>
          <p:cNvSpPr/>
          <p:nvPr/>
        </p:nvSpPr>
        <p:spPr>
          <a:xfrm>
            <a:off x="2483768" y="206084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endParaRPr lang="ko-KR" altLang="en-US" dirty="0"/>
          </a:p>
        </p:txBody>
      </p:sp>
      <p:pic>
        <p:nvPicPr>
          <p:cNvPr id="17411" name="Picture 3" descr="관련 이미지"/>
          <p:cNvPicPr>
            <a:picLocks noChangeAspect="1" noChangeArrowheads="1"/>
          </p:cNvPicPr>
          <p:nvPr/>
        </p:nvPicPr>
        <p:blipFill>
          <a:blip r:embed="rId5" cstate="print">
            <a:lum bright="20000" contrast="10000"/>
          </a:blip>
          <a:srcRect/>
          <a:stretch>
            <a:fillRect/>
          </a:stretch>
        </p:blipFill>
        <p:spPr bwMode="auto">
          <a:xfrm>
            <a:off x="5940152" y="3429000"/>
            <a:ext cx="1888208" cy="17579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직사각형 6"/>
          <p:cNvSpPr/>
          <p:nvPr/>
        </p:nvSpPr>
        <p:spPr>
          <a:xfrm>
            <a:off x="34320" y="2529796"/>
            <a:ext cx="9144000" cy="1368152"/>
          </a:xfrm>
          <a:prstGeom prst="rect">
            <a:avLst/>
          </a:prstGeom>
          <a:solidFill>
            <a:schemeClr val="bg2">
              <a:lumMod val="25000"/>
              <a:alpha val="71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기회의 땅</a:t>
            </a:r>
            <a:r>
              <a:rPr lang="en-US" altLang="ko-KR" sz="5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, </a:t>
            </a:r>
            <a:r>
              <a:rPr lang="ko-KR" altLang="en-US" sz="5400" b="1" dirty="0">
                <a:ln w="1841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베 </a:t>
            </a:r>
            <a:r>
              <a:rPr lang="ko-KR" altLang="en-US" sz="5400" b="1" dirty="0" err="1">
                <a:ln w="1841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트</a:t>
            </a:r>
            <a:r>
              <a:rPr lang="ko-KR" altLang="en-US" sz="5400" b="1" dirty="0">
                <a:ln w="1841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 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모서리가 둥근 직사각형 9"/>
          <p:cNvSpPr/>
          <p:nvPr/>
        </p:nvSpPr>
        <p:spPr>
          <a:xfrm>
            <a:off x="4788024" y="4509120"/>
            <a:ext cx="3888432" cy="165618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en-US" altLang="ko-KR" sz="20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2018</a:t>
            </a:r>
            <a:r>
              <a:rPr kumimoji="1" lang="ko-KR" altLang="en-US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년 특별 전략적 동반자 관계</a:t>
            </a: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67544" y="404664"/>
            <a:ext cx="82493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I. </a:t>
            </a:r>
            <a:r>
              <a:rPr lang="ko-KR" altLang="en-US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한</a:t>
            </a:r>
            <a:r>
              <a:rPr lang="en-US" altLang="ko-KR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-</a:t>
            </a:r>
            <a:r>
              <a:rPr lang="ko-KR" altLang="en-US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베트남 양국 관계</a:t>
            </a:r>
            <a:r>
              <a:rPr lang="en-US" altLang="ko-KR" sz="24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-</a:t>
            </a:r>
            <a:r>
              <a:rPr lang="ko-KR" altLang="en-US" sz="2400" b="1" dirty="0">
                <a:solidFill>
                  <a:srgbClr val="FF0000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가까운 이웃</a:t>
            </a:r>
            <a:r>
              <a:rPr lang="en-US" altLang="ko-KR" sz="2400" b="1" dirty="0">
                <a:solidFill>
                  <a:srgbClr val="FF0000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, </a:t>
            </a:r>
            <a:r>
              <a:rPr lang="ko-KR" altLang="en-US" sz="2400" b="1" dirty="0">
                <a:solidFill>
                  <a:srgbClr val="FF0000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사돈의 나라</a:t>
            </a:r>
            <a:endParaRPr lang="ko-KR" altLang="en-US" sz="3600" b="1" dirty="0">
              <a:solidFill>
                <a:srgbClr val="FF0000"/>
              </a:solidFill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11560" y="1772816"/>
            <a:ext cx="7992888" cy="1715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kumimoji="1" lang="ko-KR" altLang="en-US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양국 </a:t>
            </a:r>
            <a:r>
              <a:rPr kumimoji="1" lang="ko-KR" altLang="en-US" sz="28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정치ㆍ외교관계</a:t>
            </a:r>
            <a:endParaRPr kumimoji="1" lang="en-US" altLang="ko-KR" sz="2800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endParaRPr kumimoji="1" lang="ko-KR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683568" y="2492896"/>
            <a:ext cx="2592288" cy="1800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Font typeface="Wingdings" pitchFamily="2" charset="2"/>
              <a:buChar char="v"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1992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년 수교</a:t>
            </a:r>
            <a:endParaRPr lang="ko-KR" altLang="en-US" sz="2000" dirty="0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6084168" y="2492896"/>
            <a:ext cx="2520280" cy="1800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2009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년 전략적 협력 동반자 관계</a:t>
            </a: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683568" y="4437112"/>
            <a:ext cx="3960440" cy="172819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ko-KR" altLang="en-US" sz="20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고위인사 교류 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/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정상급 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20</a:t>
            </a:r>
            <a:r>
              <a:rPr kumimoji="1" lang="ko-KR" altLang="en-US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여회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국회의장 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13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회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각료급 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200</a:t>
            </a:r>
            <a:r>
              <a:rPr kumimoji="1" lang="ko-KR" altLang="en-US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여회</a:t>
            </a:r>
            <a:endParaRPr kumimoji="1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3419872" y="2492896"/>
            <a:ext cx="2520280" cy="1800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en-US" altLang="ko-KR" sz="20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2001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년 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21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세기 </a:t>
            </a: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포괄적 동반자 관계</a:t>
            </a: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ctr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</p:txBody>
      </p:sp>
      <p:pic>
        <p:nvPicPr>
          <p:cNvPr id="9" name="Picture 2" descr="한국 베트남 국방전략대화 양국 국방현안 협의 논의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 l="4648" r="4648"/>
          <a:stretch>
            <a:fillRect/>
          </a:stretch>
        </p:blipFill>
        <p:spPr bwMode="auto">
          <a:xfrm>
            <a:off x="3995936" y="3717032"/>
            <a:ext cx="1368152" cy="1368152"/>
          </a:xfrm>
          <a:prstGeom prst="ellipse">
            <a:avLst/>
          </a:prstGeom>
          <a:ln w="38100" cap="rnd">
            <a:solidFill>
              <a:schemeClr val="bg2">
                <a:lumMod val="1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67544" y="404664"/>
            <a:ext cx="47179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I. </a:t>
            </a:r>
            <a:r>
              <a:rPr lang="ko-KR" altLang="en-US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한</a:t>
            </a:r>
            <a:r>
              <a:rPr lang="en-US" altLang="ko-KR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-</a:t>
            </a:r>
            <a:r>
              <a:rPr lang="ko-KR" altLang="en-US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베트남 양국 관계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611560" y="1700808"/>
            <a:ext cx="7920880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2. </a:t>
            </a:r>
            <a:r>
              <a:rPr kumimoji="1" lang="ko-KR" altLang="en-US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경제협력 관계</a:t>
            </a:r>
            <a:endParaRPr kumimoji="1" lang="en-US" altLang="ko-KR" sz="28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100" b="1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100" b="1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 sz="1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o. 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제반 경제협정 체결 </a:t>
            </a:r>
            <a:endParaRPr kumimoji="1" lang="en-US" altLang="ko-KR" sz="2000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0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o. 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무역 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615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억 불 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(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베트남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3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위 교역국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) (2020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년 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1,000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억 불 예상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)</a:t>
            </a:r>
            <a:endParaRPr kumimoji="1" lang="en-US" altLang="ko-KR" sz="1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0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o. 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투자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(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누적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) 57.6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억 불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(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한국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1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위 </a:t>
            </a:r>
            <a:r>
              <a:rPr kumimoji="1" lang="ko-KR" altLang="en-US" sz="20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투자국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)</a:t>
            </a:r>
            <a:endParaRPr kumimoji="1" lang="en-US" altLang="ko-KR" sz="1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0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o. ODA(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누적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) 16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억 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4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천만 불</a:t>
            </a:r>
            <a:endParaRPr kumimoji="1" lang="ko-KR" altLang="en-US" sz="1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0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o. 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한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-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베 양자 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FTA 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발효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(2016) 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   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(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한국의 베트남 수출 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45% 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증대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베트남의 한국수출 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30% 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증대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)</a:t>
            </a:r>
            <a:endParaRPr kumimoji="1" lang="en-US" altLang="ko-KR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67544" y="404664"/>
            <a:ext cx="47179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I. </a:t>
            </a:r>
            <a:r>
              <a:rPr lang="ko-KR" altLang="en-US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한</a:t>
            </a:r>
            <a:r>
              <a:rPr lang="en-US" altLang="ko-KR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-</a:t>
            </a:r>
            <a:r>
              <a:rPr lang="ko-KR" altLang="en-US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베트남 양국 관계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611560" y="1700808"/>
            <a:ext cx="7920880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2. </a:t>
            </a:r>
            <a:r>
              <a:rPr kumimoji="1" lang="ko-KR" altLang="en-US" sz="2800" b="1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인적 교류</a:t>
            </a:r>
            <a:endParaRPr kumimoji="1" lang="en-US" altLang="ko-KR" sz="28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100" b="1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100" b="1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 sz="1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o. </a:t>
            </a:r>
            <a:r>
              <a:rPr kumimoji="1" lang="ko-KR" altLang="en-US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베트남에 </a:t>
            </a: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15</a:t>
            </a:r>
            <a:r>
              <a:rPr kumimoji="1" lang="ko-KR" altLang="en-US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만 여명의 한국인이</a:t>
            </a: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   </a:t>
            </a:r>
            <a:r>
              <a:rPr kumimoji="1" lang="ko-KR" altLang="en-US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한국에 </a:t>
            </a: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14</a:t>
            </a:r>
            <a:r>
              <a:rPr kumimoji="1" lang="ko-KR" altLang="en-US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만 여명의 베트남인이 거주</a:t>
            </a:r>
            <a:endParaRPr kumimoji="1" lang="en-US" altLang="ko-KR" sz="2000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0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o. 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상호 방문 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200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만 여명 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(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한국인 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175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만 명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베트남인 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22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만여 명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)</a:t>
            </a:r>
            <a:endParaRPr kumimoji="1" lang="en-US" altLang="ko-KR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</p:txBody>
      </p:sp>
      <p:pic>
        <p:nvPicPr>
          <p:cNvPr id="1026" name="Picture 2" descr="사람들, 인간의, 그룹, 사람, 기호, 남성, 여성, 가족, 팀, 함께, 커뮤니티, 팀웍, 파트너십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7079" y="4052660"/>
            <a:ext cx="2517329" cy="24726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67544" y="404664"/>
            <a:ext cx="475643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kumimoji="1" lang="en-US" altLang="ko-KR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II. </a:t>
            </a:r>
            <a:r>
              <a:rPr kumimoji="1" lang="ko-KR" altLang="en-US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베트남 발전 잠재력</a:t>
            </a:r>
            <a:endParaRPr kumimoji="1" lang="ko-KR" altLang="en-US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  <a:p>
            <a:pPr fontAlgn="base"/>
            <a:endParaRPr lang="ko-KR" altLang="en-US" sz="3600" b="1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11560" y="1681058"/>
            <a:ext cx="7848872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kumimoji="1" lang="ko-KR" altLang="en-US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개발 잠재력</a:t>
            </a:r>
            <a:endParaRPr kumimoji="1" lang="en-US" altLang="ko-KR" sz="2800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endParaRPr kumimoji="1" lang="ko-KR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유구한 역사와 찬란한 문화</a:t>
            </a: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en-US" altLang="ko-K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en-US" altLang="ko-KR" sz="1100" dirty="0"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en-US" altLang="ko-K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en-US" altLang="ko-KR" sz="1100" dirty="0"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100" dirty="0"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풍부한 자원</a:t>
            </a: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  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(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커피 </a:t>
            </a: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2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위 생산국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쌀 </a:t>
            </a: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2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위 수출국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석유ㆍ석탄ㆍ보크사이트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등 보유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)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en-US" altLang="ko-K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6012160" y="2204864"/>
            <a:ext cx="2448272" cy="1872208"/>
            <a:chOff x="1043608" y="1340768"/>
            <a:chExt cx="7564704" cy="4933904"/>
          </a:xfrm>
        </p:grpSpPr>
        <p:pic>
          <p:nvPicPr>
            <p:cNvPr id="9" name="그림 8" descr="05.pn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3608" y="1340768"/>
              <a:ext cx="7564704" cy="4933904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0" name="아래로 구부러진 화살표 9"/>
            <p:cNvSpPr/>
            <p:nvPr/>
          </p:nvSpPr>
          <p:spPr>
            <a:xfrm rot="726290" flipV="1">
              <a:off x="1500122" y="4897914"/>
              <a:ext cx="2459758" cy="1180908"/>
            </a:xfrm>
            <a:prstGeom prst="curvedDownArrow">
              <a:avLst>
                <a:gd name="adj1" fmla="val 25000"/>
                <a:gd name="adj2" fmla="val 50000"/>
                <a:gd name="adj3" fmla="val 24241"/>
              </a:avLst>
            </a:prstGeom>
            <a:solidFill>
              <a:schemeClr val="tx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아래로 구부러진 화살표 10"/>
            <p:cNvSpPr/>
            <p:nvPr/>
          </p:nvSpPr>
          <p:spPr>
            <a:xfrm rot="5400000">
              <a:off x="3407356" y="3369508"/>
              <a:ext cx="2832909" cy="1223702"/>
            </a:xfrm>
            <a:prstGeom prst="curvedDownArrow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폭발 1 11"/>
            <p:cNvSpPr/>
            <p:nvPr/>
          </p:nvSpPr>
          <p:spPr>
            <a:xfrm>
              <a:off x="2523658" y="4365104"/>
              <a:ext cx="3124552" cy="1656184"/>
            </a:xfrm>
            <a:prstGeom prst="irregularSeal1">
              <a:avLst/>
            </a:prstGeom>
            <a:solidFill>
              <a:srgbClr val="00B05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>
                  <a:solidFill>
                    <a:schemeClr val="tx1"/>
                  </a:solidFill>
                  <a:latin typeface="한컴 윤고딕 230" pitchFamily="18" charset="-127"/>
                  <a:ea typeface="한컴 윤고딕 230" pitchFamily="18" charset="-127"/>
                </a:rPr>
                <a:t>베트남</a:t>
              </a:r>
            </a:p>
          </p:txBody>
        </p:sp>
      </p:grpSp>
      <p:pic>
        <p:nvPicPr>
          <p:cNvPr id="14" name="그림 13" descr="05.png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2204864"/>
            <a:ext cx="1440160" cy="1872208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554" name="Picture 2" descr="베트남 커피에 대한 이미지 검색결과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4941168"/>
            <a:ext cx="2232248" cy="1196752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556" name="AutoShape 4" descr="베트남 쌀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3558" name="AutoShape 6" descr="베트남 쌀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3560" name="Picture 8" descr="관련 이미지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4941168"/>
            <a:ext cx="2350393" cy="1152128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562" name="AutoShape 10" descr="석유 보크사이트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3564" name="AutoShape 12" descr="석유 보크사이트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3566" name="AutoShape 14" descr="석유 보크사이트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3568" name="AutoShape 16" descr="석유 보크사이트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3570" name="AutoShape 18" descr="석유 보크사이트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3572" name="AutoShape 20" descr="석유 보크사이트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3574" name="Picture 22" descr="작업 과학 기술 수송 차량 돛대 산업 포트 봉투 다뉴브 강 델타 기중기 대부분 석유 루마니아 항구 크레인 아침 해 카이 투자자 흑해 툴사 건설 장비 다 누베 델타 배 트리브 버스 슈츠 알루미늄 제련소 보크 사이트 드릴링 장비 유전 잭업 장비 해저 드릴링 크레인 선박 부동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4941169"/>
            <a:ext cx="2304256" cy="1152128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67544" y="404664"/>
            <a:ext cx="475643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kumimoji="1" lang="en-US" altLang="ko-KR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II. </a:t>
            </a:r>
            <a:r>
              <a:rPr kumimoji="1" lang="ko-KR" altLang="en-US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베트남 발전 잠재력</a:t>
            </a:r>
            <a:endParaRPr kumimoji="1" lang="ko-KR" altLang="en-US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  <a:p>
            <a:pPr fontAlgn="base"/>
            <a:endParaRPr lang="ko-KR" altLang="en-US" sz="3600" b="1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11560" y="1681058"/>
            <a:ext cx="7848872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kumimoji="1" lang="ko-KR" altLang="en-US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개발 잠재력</a:t>
            </a:r>
            <a:endParaRPr kumimoji="1" lang="en-US" altLang="ko-KR" sz="2800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endParaRPr kumimoji="1" lang="ko-KR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en-US" altLang="ko-K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국민의 근면성과 재능</a:t>
            </a: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젊은 인구 구조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(30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세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전 인구의 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60%)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en-US" altLang="ko-K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en-US" altLang="ko-K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r>
              <a:rPr kumimoji="1" lang="ko-KR" altLang="en-US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정치ㆍ사회의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안정</a:t>
            </a: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지도층의 개발의지</a:t>
            </a:r>
            <a:endParaRPr kumimoji="1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 * 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&lt;a brief history of the future&gt; (Jacques </a:t>
            </a:r>
            <a:r>
              <a:rPr kumimoji="1" lang="en-US" altLang="ko-KR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Attali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)</a:t>
            </a:r>
            <a:endParaRPr kumimoji="1" lang="en-US" altLang="ko-K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 베트남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2025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년 인구 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125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백만 명의 나라로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아시아 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3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위 경제력        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국가</a:t>
            </a:r>
            <a:endParaRPr kumimoji="1" lang="ko-KR" altLang="en-US" sz="1100" b="0" i="0" u="none" strike="noStrike" cap="none" normalizeH="0" baseline="0" dirty="0">
              <a:ln>
                <a:noFill/>
              </a:ln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</p:txBody>
      </p:sp>
      <p:pic>
        <p:nvPicPr>
          <p:cNvPr id="6" name="그림 5" descr="05.png"/>
          <p:cNvPicPr preferRelativeResize="0"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2708920"/>
            <a:ext cx="2376264" cy="15841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67544" y="404664"/>
            <a:ext cx="475643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kumimoji="1" lang="en-US" altLang="ko-KR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II. </a:t>
            </a:r>
            <a:r>
              <a:rPr kumimoji="1" lang="ko-KR" altLang="en-US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베트남 발전 잠재력</a:t>
            </a:r>
            <a:endParaRPr kumimoji="1" lang="ko-KR" altLang="en-US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  <a:p>
            <a:pPr fontAlgn="base"/>
            <a:endParaRPr lang="ko-KR" altLang="en-US" sz="3600" b="1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  <p:pic>
        <p:nvPicPr>
          <p:cNvPr id="8" name="그림 7" descr="20171119_1216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480303"/>
            <a:ext cx="3816424" cy="5189057"/>
          </a:xfrm>
          <a:prstGeom prst="rect">
            <a:avLst/>
          </a:prstGeom>
        </p:spPr>
      </p:pic>
      <p:pic>
        <p:nvPicPr>
          <p:cNvPr id="9" name="그림 8" descr="20171119_1217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2490" y="1467545"/>
            <a:ext cx="3887502" cy="52018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611560" y="184482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altLang="ko-KR" sz="2800" b="1" dirty="0">
                <a:latin typeface="한컴 윤고딕 230" pitchFamily="18" charset="-127"/>
                <a:ea typeface="한컴 윤고딕 230" pitchFamily="18" charset="-127"/>
              </a:rPr>
              <a:t>2. </a:t>
            </a:r>
            <a:r>
              <a:rPr lang="ko-KR" altLang="en-US" sz="2800" b="1" dirty="0">
                <a:latin typeface="한컴 윤고딕 230" pitchFamily="18" charset="-127"/>
                <a:ea typeface="한컴 윤고딕 230" pitchFamily="18" charset="-127"/>
              </a:rPr>
              <a:t>제반 도전</a:t>
            </a:r>
            <a:endParaRPr lang="en-US" altLang="ko-KR" sz="2800" b="1" dirty="0">
              <a:latin typeface="한컴 윤고딕 230" pitchFamily="18" charset="-127"/>
              <a:ea typeface="한컴 윤고딕 230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67544" y="404664"/>
            <a:ext cx="475643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kumimoji="1" lang="en-US" altLang="ko-KR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II. </a:t>
            </a:r>
            <a:r>
              <a:rPr kumimoji="1" lang="ko-KR" altLang="en-US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베트남 발전 잠재력</a:t>
            </a:r>
            <a:endParaRPr kumimoji="1" lang="ko-KR" altLang="en-US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  <a:p>
            <a:pPr fontAlgn="base"/>
            <a:endParaRPr lang="ko-KR" altLang="en-US" sz="3600" b="1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755576" y="2780928"/>
            <a:ext cx="1512168" cy="30963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정치 개혁</a:t>
            </a:r>
            <a:endParaRPr lang="ko-KR" altLang="en-US" sz="2000" dirty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5508104" y="2780928"/>
            <a:ext cx="1512168" cy="30963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인프라</a:t>
            </a:r>
            <a:endParaRPr lang="en-US" altLang="ko-KR" sz="2000" dirty="0">
              <a:latin typeface="한컴 윤고딕 230" pitchFamily="18" charset="-127"/>
              <a:ea typeface="한컴 윤고딕 230" pitchFamily="18" charset="-127"/>
            </a:endParaRPr>
          </a:p>
          <a:p>
            <a:pPr algn="ctr"/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구축</a:t>
            </a:r>
            <a:endParaRPr lang="ko-KR" altLang="en-US" sz="2000" dirty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3923928" y="2780928"/>
            <a:ext cx="1512168" cy="30963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교육 개혁</a:t>
            </a:r>
            <a:endParaRPr lang="ko-KR" altLang="en-US" sz="2000" dirty="0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2339752" y="2780928"/>
            <a:ext cx="1512168" cy="30963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금융 개혁</a:t>
            </a:r>
            <a:endParaRPr lang="ko-KR" altLang="en-US" sz="2000" dirty="0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7092280" y="2780928"/>
            <a:ext cx="1440160" cy="30963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부패 척결</a:t>
            </a:r>
            <a:endParaRPr lang="ko-KR" alt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467544" y="404664"/>
            <a:ext cx="38555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IIII. </a:t>
            </a:r>
            <a:r>
              <a:rPr lang="ko-KR" altLang="en-US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베트남의 개방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95536" y="1700808"/>
            <a:ext cx="9937104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kumimoji="1" lang="ko-KR" altLang="en-US" sz="28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개혁ㆍ개방</a:t>
            </a:r>
            <a:r>
              <a:rPr kumimoji="1" lang="ko-KR" altLang="en-US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조치</a:t>
            </a:r>
            <a:endParaRPr kumimoji="1" lang="en-US" altLang="ko-KR" sz="28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100" b="1" dirty="0"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800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800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1975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년 통일 이후 경제 악화</a:t>
            </a:r>
            <a:endParaRPr kumimoji="1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1986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년 ‘</a:t>
            </a:r>
            <a:r>
              <a:rPr kumimoji="1" lang="ko-KR" altLang="en-US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도이머이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(</a:t>
            </a:r>
            <a:r>
              <a:rPr kumimoji="1" lang="en-US" altLang="ko-KR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Doi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r>
              <a:rPr kumimoji="1" lang="en-US" altLang="ko-KR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Moi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)'(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쇄신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)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선언</a:t>
            </a:r>
            <a:endParaRPr kumimoji="1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국제사회에 개방 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/ ASEAN(1998), APEC(1998), WTO(2007)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등 가입</a:t>
            </a:r>
            <a:endParaRPr kumimoji="1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사회주의 시장경제제도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채택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(2003)</a:t>
            </a:r>
            <a:endParaRPr kumimoji="1" lang="en-US" altLang="ko-KR" sz="1100" dirty="0"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8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</p:txBody>
      </p:sp>
      <p:pic>
        <p:nvPicPr>
          <p:cNvPr id="13316" name="Picture 4" descr="경제에 대한 이미지 검색결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132856"/>
            <a:ext cx="2592288" cy="17454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467544" y="404664"/>
            <a:ext cx="53270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IIII. </a:t>
            </a:r>
            <a:r>
              <a:rPr lang="ko-KR" altLang="en-US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베트남의 </a:t>
            </a:r>
            <a:r>
              <a:rPr lang="ko-KR" altLang="en-US" sz="3600" b="1" dirty="0" err="1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개혁ㆍ개방</a:t>
            </a:r>
            <a:endParaRPr lang="ko-KR" altLang="en-US" sz="3600" b="1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5536" y="1700808"/>
            <a:ext cx="9937104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2. </a:t>
            </a:r>
            <a:r>
              <a:rPr kumimoji="1" lang="ko-KR" altLang="en-US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경제 성장</a:t>
            </a:r>
            <a:endParaRPr kumimoji="1" lang="en-US" altLang="ko-KR" sz="28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100" b="1" dirty="0"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100" b="1" dirty="0"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인구 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9,600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만 명</a:t>
            </a:r>
            <a:endParaRPr kumimoji="1" lang="ko-KR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2017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년 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6.8%</a:t>
            </a: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2018</a:t>
            </a:r>
            <a:r>
              <a:rPr kumimoji="1" lang="ko-KR" altLang="en-US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년 </a:t>
            </a: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6.5% </a:t>
            </a:r>
            <a:r>
              <a:rPr kumimoji="1" lang="ko-KR" altLang="en-US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예상</a:t>
            </a:r>
            <a:endParaRPr kumimoji="1" lang="en-US" altLang="ko-KR" sz="2000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en-US" altLang="ko-KR" sz="2000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GDP 2,210</a:t>
            </a:r>
            <a:r>
              <a:rPr kumimoji="1" lang="ko-KR" altLang="en-US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억 불</a:t>
            </a:r>
            <a:endParaRPr kumimoji="1" lang="en-US" altLang="ko-KR" sz="2000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en-US" altLang="ko-KR" sz="2000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ko-KR" altLang="en-US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교역규모 </a:t>
            </a: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4,200</a:t>
            </a:r>
            <a:r>
              <a:rPr kumimoji="1" lang="ko-KR" altLang="en-US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억 불</a:t>
            </a: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(</a:t>
            </a:r>
            <a:r>
              <a:rPr kumimoji="1" lang="ko-KR" altLang="en-US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수출 </a:t>
            </a: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2,140</a:t>
            </a:r>
            <a:r>
              <a:rPr kumimoji="1" lang="ko-KR" altLang="en-US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억불</a:t>
            </a: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수입 </a:t>
            </a: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2,110</a:t>
            </a:r>
            <a:r>
              <a:rPr kumimoji="1" lang="ko-KR" altLang="en-US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억불</a:t>
            </a: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)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en-US" altLang="ko-KR" sz="2000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r>
              <a:rPr kumimoji="1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개혁을 위한 </a:t>
            </a:r>
            <a:r>
              <a:rPr kumimoji="1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“</a:t>
            </a:r>
            <a:r>
              <a:rPr kumimoji="1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제</a:t>
            </a:r>
            <a:r>
              <a:rPr kumimoji="1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2</a:t>
            </a:r>
            <a:r>
              <a:rPr kumimoji="1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의 </a:t>
            </a:r>
            <a:r>
              <a:rPr kumimoji="1" lang="ko-KR" altLang="en-US" sz="2000" dirty="0" err="1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도이머이</a:t>
            </a:r>
            <a:r>
              <a:rPr kumimoji="1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”</a:t>
            </a:r>
            <a:r>
              <a:rPr kumimoji="1" lang="ko-KR" altLang="en-US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필요</a:t>
            </a:r>
            <a:r>
              <a:rPr kumimoji="1" lang="en-US" altLang="ko-KR" sz="2000" dirty="0">
                <a:solidFill>
                  <a:srgbClr val="FF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?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1" lang="en-US" altLang="ko-KR" sz="2000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100" dirty="0"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8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</p:txBody>
      </p:sp>
      <p:pic>
        <p:nvPicPr>
          <p:cNvPr id="28674" name="Picture 2" descr="기업가, 생각, 능력, 비전, 대상, 마케팅, 계획, 시작, 시동, 경력, 남자, 경력 사다리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280022"/>
            <a:ext cx="2952328" cy="20850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67544" y="404664"/>
            <a:ext cx="61604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IV. </a:t>
            </a:r>
            <a:r>
              <a:rPr lang="ko-KR" altLang="en-US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한</a:t>
            </a:r>
            <a:r>
              <a:rPr lang="en-US" altLang="ko-KR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-</a:t>
            </a:r>
            <a:r>
              <a:rPr lang="ko-KR" altLang="en-US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베 양국 관계 강화 방안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539552" y="1700808"/>
            <a:ext cx="8136904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1. </a:t>
            </a:r>
            <a:r>
              <a:rPr kumimoji="1"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왜 베트남인가</a:t>
            </a:r>
            <a:r>
              <a:rPr kumimoji="1"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? /</a:t>
            </a:r>
            <a:r>
              <a:rPr kumimoji="1"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역사문화적 유사성</a:t>
            </a:r>
            <a:r>
              <a:rPr kumimoji="1"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아세안지역경제권</a:t>
            </a:r>
            <a:r>
              <a:rPr kumimoji="1" lang="ko-KR" altLang="en-US" sz="2000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의 </a:t>
            </a:r>
            <a:r>
              <a:rPr kumimoji="1"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중심</a:t>
            </a:r>
            <a:r>
              <a:rPr kumimoji="1"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</a:p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     9,400</a:t>
            </a:r>
            <a:r>
              <a:rPr kumimoji="1"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만 명의 소비시장</a:t>
            </a:r>
            <a:r>
              <a:rPr kumimoji="1"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싱가폴</a:t>
            </a:r>
            <a:r>
              <a:rPr kumimoji="1"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-</a:t>
            </a:r>
            <a:r>
              <a:rPr kumimoji="1"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홍콩 해운노선 </a:t>
            </a:r>
            <a:r>
              <a:rPr kumimoji="1" lang="ko-KR" altLang="en-US" sz="2000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상 위치</a:t>
            </a:r>
            <a:endParaRPr kumimoji="1" lang="en-US" altLang="ko-KR" sz="2000" dirty="0"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2000" dirty="0"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800" b="0" i="0" u="none" strike="noStrike" cap="none" normalizeH="0" baseline="0" dirty="0">
              <a:ln>
                <a:noFill/>
              </a:ln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AutoNum type="arabicPeriod" startAt="2"/>
            </a:pPr>
            <a:r>
              <a:rPr kumimoji="1" lang="ko-KR" altLang="en-US" sz="2000" b="0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대 베트남 관계 격상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/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베트남을 동북아 국가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b="0" i="0" u="none" strike="noStrike" cap="none" normalizeH="0" baseline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신남방정책의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r>
              <a:rPr kumimoji="1" lang="ko-KR" altLang="en-US" sz="2000" b="0" i="0" u="none" strike="noStrike" cap="none" normalizeH="0" baseline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핵심국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endParaRPr kumimoji="1" lang="en-US" altLang="ko-KR" sz="2000" b="0" i="0" u="none" strike="noStrike" cap="none" normalizeH="0" baseline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     </a:t>
            </a:r>
            <a:r>
              <a:rPr kumimoji="1" lang="en-US" altLang="ko-KR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* </a:t>
            </a:r>
            <a:r>
              <a:rPr kumimoji="1" lang="ko-KR" altLang="en-US" dirty="0" err="1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신남방정책</a:t>
            </a:r>
            <a:r>
              <a:rPr kumimoji="1" lang="en-US" altLang="ko-KR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(New Southern Policy): ASEAN</a:t>
            </a:r>
            <a:r>
              <a:rPr kumimoji="1" lang="ko-KR" altLang="en-US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중시정책 </a:t>
            </a:r>
            <a:endParaRPr kumimoji="1" lang="en-US" altLang="ko-KR" dirty="0"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     - </a:t>
            </a:r>
            <a:r>
              <a:rPr kumimoji="1" lang="ko-KR" altLang="en-US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무역</a:t>
            </a:r>
            <a:r>
              <a:rPr kumimoji="1" lang="en-US" altLang="ko-KR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투자</a:t>
            </a:r>
            <a:r>
              <a:rPr kumimoji="1" lang="en-US" altLang="ko-KR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건설주주에서 </a:t>
            </a:r>
            <a:r>
              <a:rPr kumimoji="1" lang="en-US" altLang="ko-KR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2</a:t>
            </a:r>
            <a:r>
              <a:rPr kumimoji="1" lang="ko-KR" altLang="en-US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위의 지역으로 한국의 성장동력을 제공</a:t>
            </a:r>
            <a:endParaRPr kumimoji="1" lang="en-US" altLang="ko-KR" dirty="0"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        </a:t>
            </a:r>
            <a:r>
              <a:rPr kumimoji="1" lang="ko-KR" altLang="en-US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하는 아세안과 협력관계 강화</a:t>
            </a:r>
            <a:endParaRPr kumimoji="1" lang="en-US" altLang="ko-KR" dirty="0"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     -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외교관계를 한반도 주변 </a:t>
            </a:r>
            <a:r>
              <a:rPr kumimoji="1" lang="en-US" altLang="ko-K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4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강 수준으로 격상</a:t>
            </a:r>
            <a:r>
              <a:rPr kumimoji="1" lang="en-US" altLang="ko-K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2020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년 무역 </a:t>
            </a:r>
            <a:r>
              <a:rPr kumimoji="1" lang="en-US" altLang="ko-K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2,000</a:t>
            </a:r>
            <a:r>
              <a:rPr kumimoji="1" lang="ko-KR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억불</a:t>
            </a:r>
            <a:r>
              <a:rPr kumimoji="1" lang="en-US" altLang="ko-K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</a:t>
            </a:r>
            <a:r>
              <a:rPr kumimoji="1" lang="en-US" altLang="ko-KR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</a:p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       </a:t>
            </a:r>
            <a:r>
              <a:rPr kumimoji="1" lang="ko-KR" altLang="en-US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한아세안협력기금</a:t>
            </a:r>
            <a:r>
              <a:rPr kumimoji="1" lang="ko-KR" alt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r>
              <a:rPr kumimoji="1" lang="en-US" altLang="ko-KR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1,400</a:t>
            </a:r>
            <a:r>
              <a:rPr kumimoji="1" lang="ko-KR" alt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만 불로 증액 </a:t>
            </a:r>
            <a:endParaRPr kumimoji="1" lang="en-US" altLang="ko-KR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3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. </a:t>
            </a:r>
            <a:r>
              <a:rPr kumimoji="1" lang="ko-KR" altLang="en-US" sz="2000" b="0" i="0" u="none" strike="noStrike" cap="none" normalizeH="0" baseline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정치ㆍ안보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협력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(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국방협력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지자체 간 협력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)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67544" y="404664"/>
            <a:ext cx="61604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IV. </a:t>
            </a:r>
            <a:r>
              <a:rPr lang="ko-KR" altLang="en-US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한</a:t>
            </a:r>
            <a:r>
              <a:rPr lang="en-US" altLang="ko-KR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-</a:t>
            </a:r>
            <a:r>
              <a:rPr lang="ko-KR" altLang="en-US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베 양국 관계 강화 방안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539552" y="1700808"/>
            <a:ext cx="81369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000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4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.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양국 간 거시경제 협력 </a:t>
            </a: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(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한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-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베 경제 및 투자 관계 긴</a:t>
            </a:r>
            <a:r>
              <a:rPr kumimoji="1" lang="ko-KR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밀화</a:t>
            </a:r>
            <a:r>
              <a:rPr kumimoji="1" lang="en-US" altLang="ko-KR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)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0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5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.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부분별 협력 </a:t>
            </a: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(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부품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소재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인력 양성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금융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교육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인프라 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)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6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.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통합 아세안시장 공동 진출 </a:t>
            </a:r>
            <a:r>
              <a:rPr kumimoji="1" lang="en-US" altLang="ko-KR" sz="2000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(</a:t>
            </a:r>
            <a:r>
              <a:rPr kumimoji="1" lang="ko-KR" altLang="en-US" sz="2000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한</a:t>
            </a:r>
            <a:r>
              <a:rPr kumimoji="1" lang="en-US" altLang="ko-KR" sz="2000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-</a:t>
            </a:r>
            <a:r>
              <a:rPr kumimoji="1" lang="ko-KR" altLang="en-US" sz="2000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베 양자 </a:t>
            </a:r>
            <a:r>
              <a:rPr kumimoji="1" lang="en-US" altLang="ko-KR" sz="2000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FTA </a:t>
            </a:r>
            <a:r>
              <a:rPr kumimoji="1" lang="ko-KR" altLang="en-US" sz="2000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활용</a:t>
            </a:r>
            <a:r>
              <a:rPr kumimoji="1" lang="en-US" altLang="ko-KR" sz="2000" dirty="0"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)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000" dirty="0"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7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.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사회문화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/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상대 언어 방송국 개설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청년교류 확대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다문화 </a:t>
            </a: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 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가족 지원</a:t>
            </a: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 * 베트남 다문화 여성을 국회로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,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김구</a:t>
            </a:r>
            <a:r>
              <a:rPr kumimoji="1" lang="en-US" altLang="ko-KR" sz="2000" b="0" i="0" u="none" strike="noStrike" cap="none" normalizeH="0" baseline="0" dirty="0">
                <a:ln>
                  <a:noFill/>
                </a:ln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-</a:t>
            </a:r>
            <a:r>
              <a:rPr kumimoji="1" lang="ko-KR" altLang="en-US" sz="2000" b="0" i="0" u="none" strike="noStrike" cap="none" normalizeH="0" baseline="0" dirty="0" err="1">
                <a:ln>
                  <a:noFill/>
                </a:ln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호치민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교류 </a:t>
            </a:r>
            <a:r>
              <a:rPr kumimoji="1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가능성 추적</a:t>
            </a:r>
            <a:endParaRPr kumimoji="1" lang="ko-KR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4741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67544" y="404664"/>
            <a:ext cx="57997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V. </a:t>
            </a:r>
            <a:r>
              <a:rPr lang="ko-KR" altLang="en-US" sz="3600" b="1" dirty="0" err="1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베트남인들의</a:t>
            </a:r>
            <a:r>
              <a:rPr lang="ko-KR" altLang="en-US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 협상스타일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539552" y="1196752"/>
            <a:ext cx="813690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000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800" b="1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1.</a:t>
            </a:r>
            <a:r>
              <a:rPr kumimoji="1" lang="en-US" altLang="ko-KR" sz="2800" b="1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r>
              <a:rPr kumimoji="1"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사회주의의 영향</a:t>
            </a:r>
            <a:endParaRPr kumimoji="1" lang="en-US" altLang="ko-KR" sz="28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0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8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fontAlgn="base">
              <a:buFont typeface="Wingdings" pitchFamily="2" charset="2"/>
              <a:buChar char="v"/>
            </a:pP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</a:rPr>
              <a:t>협상은 갈등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(negotiation is a struggle)</a:t>
            </a:r>
          </a:p>
          <a:p>
            <a:pPr fontAlgn="base">
              <a:buFont typeface="Wingdings" pitchFamily="2" charset="2"/>
              <a:buChar char="v"/>
            </a:pPr>
            <a:endParaRPr lang="en-US" altLang="ko-KR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buFont typeface="Wingdings" pitchFamily="2" charset="2"/>
              <a:buChar char="v"/>
            </a:pP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</a:rPr>
              <a:t>힘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 중시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(emphasis on power)</a:t>
            </a:r>
          </a:p>
          <a:p>
            <a:pPr fontAlgn="base">
              <a:buFont typeface="Wingdings" pitchFamily="2" charset="2"/>
              <a:buChar char="v"/>
            </a:pPr>
            <a:endParaRPr lang="en-US" altLang="ko-KR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buFont typeface="Wingdings" pitchFamily="2" charset="2"/>
              <a:buChar char="v"/>
            </a:pP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타협과 양보는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</a:rPr>
              <a:t>취약의 표시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/>
            </a:r>
            <a:b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</a:b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    (compromises and concessions as signs of weakness)</a:t>
            </a:r>
          </a:p>
          <a:p>
            <a:pPr fontAlgn="base">
              <a:buFont typeface="Wingdings" pitchFamily="2" charset="2"/>
              <a:buChar char="v"/>
            </a:pPr>
            <a:endParaRPr lang="en-US" altLang="ko-KR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buFont typeface="Wingdings" pitchFamily="2" charset="2"/>
              <a:buChar char="v"/>
            </a:pP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주도 결여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(lack of initiatives)</a:t>
            </a:r>
          </a:p>
          <a:p>
            <a:pPr fontAlgn="base">
              <a:buFont typeface="Wingdings" pitchFamily="2" charset="2"/>
              <a:buChar char="v"/>
            </a:pPr>
            <a:endParaRPr lang="en-US" altLang="ko-KR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buFont typeface="Wingdings" pitchFamily="2" charset="2"/>
              <a:buChar char="v"/>
            </a:pP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</a:rPr>
              <a:t>급변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(volte-face)</a:t>
            </a:r>
          </a:p>
          <a:p>
            <a:pPr fontAlgn="base">
              <a:buFont typeface="Wingdings" pitchFamily="2" charset="2"/>
              <a:buChar char="v"/>
            </a:pPr>
            <a:endParaRPr lang="en-US" altLang="ko-KR" sz="2000" dirty="0">
              <a:latin typeface="한컴 윤고딕 230" pitchFamily="18" charset="-127"/>
              <a:ea typeface="한컴 윤고딕 230" pitchFamily="18" charset="-127"/>
            </a:endParaRPr>
          </a:p>
          <a:p>
            <a:pPr lvl="0" fontAlgn="base">
              <a:buFont typeface="Wingdings" pitchFamily="2" charset="2"/>
              <a:buChar char="v"/>
            </a:pP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</a:rPr>
              <a:t>이이제이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(</a:t>
            </a:r>
            <a:r>
              <a:rPr lang="ko-KR" altLang="en-US" sz="2000" dirty="0" err="1">
                <a:latin typeface="한컴 윤고딕 230" pitchFamily="18" charset="-127"/>
                <a:ea typeface="한컴 윤고딕 230" pitchFamily="18" charset="-127"/>
              </a:rPr>
              <a:t>以夷制夷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)</a:t>
            </a:r>
            <a:endParaRPr lang="ko-KR" altLang="en-US" sz="2000" dirty="0">
              <a:latin typeface="한컴 윤고딕 230" pitchFamily="18" charset="-127"/>
              <a:ea typeface="한컴 윤고딕 230" pitchFamily="18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endParaRPr kumimoji="1" lang="ko-KR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</p:txBody>
      </p:sp>
      <p:pic>
        <p:nvPicPr>
          <p:cNvPr id="6" name="그림 5" descr="05.png"/>
          <p:cNvPicPr preferRelativeResize="0"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1916832"/>
            <a:ext cx="1728192" cy="16561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4741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67544" y="404664"/>
            <a:ext cx="57997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V. </a:t>
            </a:r>
            <a:r>
              <a:rPr lang="ko-KR" altLang="en-US" sz="3600" b="1" dirty="0" err="1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베트남인들의</a:t>
            </a:r>
            <a:r>
              <a:rPr lang="ko-KR" altLang="en-US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 협상스타일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39552" y="1196752"/>
            <a:ext cx="813690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000" dirty="0">
              <a:solidFill>
                <a:srgbClr val="000000"/>
              </a:solidFill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800" b="1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2. </a:t>
            </a:r>
            <a:r>
              <a:rPr kumimoji="1" lang="ko-KR" altLang="en-US" sz="2800" b="1" dirty="0">
                <a:solidFill>
                  <a:srgbClr val="000000"/>
                </a:solidFill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베트남인에게서 관찰되는 특징</a:t>
            </a:r>
            <a:r>
              <a:rPr kumimoji="1" lang="en-US" altLang="ko-KR" sz="2800" b="1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  <a:cs typeface="굴림" pitchFamily="50" charset="-127"/>
              </a:rPr>
              <a:t> </a:t>
            </a:r>
            <a:endParaRPr kumimoji="1" lang="en-US" altLang="ko-KR" sz="28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0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8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fontAlgn="base">
              <a:buFont typeface="Wingdings" pitchFamily="2" charset="2"/>
              <a:buChar char="v"/>
            </a:pP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</a:rPr>
              <a:t>원칙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은 확고하게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</a:rPr>
              <a:t>전략과 정책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은 유연하게</a:t>
            </a:r>
            <a:endParaRPr lang="en-US" altLang="ko-KR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buFont typeface="Wingdings" pitchFamily="2" charset="2"/>
              <a:buChar char="v"/>
            </a:pPr>
            <a:endParaRPr lang="ko-KR" altLang="en-US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buFont typeface="Wingdings" pitchFamily="2" charset="2"/>
              <a:buChar char="v"/>
            </a:pP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적응력과 유연성</a:t>
            </a:r>
            <a:endParaRPr lang="en-US" altLang="ko-KR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buFont typeface="Wingdings" pitchFamily="2" charset="2"/>
              <a:buChar char="v"/>
            </a:pPr>
            <a:endParaRPr lang="ko-KR" altLang="en-US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buFont typeface="Wingdings" pitchFamily="2" charset="2"/>
              <a:buChar char="v"/>
            </a:pP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</a:rPr>
              <a:t>컨센서스</a:t>
            </a:r>
            <a:r>
              <a:rPr lang="ko-KR" altLang="en-US" sz="2000" dirty="0" err="1">
                <a:latin typeface="한컴 윤고딕 230" pitchFamily="18" charset="-127"/>
                <a:ea typeface="한컴 윤고딕 230" pitchFamily="18" charset="-127"/>
              </a:rPr>
              <a:t>에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 의한 의사결정 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/ 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집단적 의사소통</a:t>
            </a:r>
            <a:endParaRPr lang="en-US" altLang="ko-KR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buFont typeface="Wingdings" pitchFamily="2" charset="2"/>
              <a:buChar char="v"/>
            </a:pPr>
            <a:endParaRPr lang="ko-KR" altLang="en-US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buFont typeface="Wingdings" pitchFamily="2" charset="2"/>
              <a:buChar char="v"/>
            </a:pP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</a:rPr>
              <a:t>정치 우선 사회</a:t>
            </a:r>
          </a:p>
          <a:p>
            <a:pPr fontAlgn="base">
              <a:buFont typeface="Wingdings" pitchFamily="2" charset="2"/>
              <a:buChar char="v"/>
            </a:pPr>
            <a:endParaRPr lang="en-US" altLang="ko-KR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buFont typeface="Wingdings" pitchFamily="2" charset="2"/>
              <a:buChar char="v"/>
            </a:pP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체면 문화</a:t>
            </a:r>
          </a:p>
          <a:p>
            <a:pPr fontAlgn="base">
              <a:buFont typeface="Wingdings" pitchFamily="2" charset="2"/>
              <a:buChar char="v"/>
            </a:pPr>
            <a:endParaRPr lang="en-US" altLang="ko-KR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buFont typeface="Wingdings" pitchFamily="2" charset="2"/>
              <a:buChar char="v"/>
            </a:pP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인내심</a:t>
            </a: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한컴 윤고딕 230" pitchFamily="18" charset="-127"/>
              <a:ea typeface="한컴 윤고딕 230" pitchFamily="18" charset="-127"/>
              <a:cs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5805264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base"/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 Henry Kissinger: They(Vietnamese) make the Russians look good.</a:t>
            </a:r>
          </a:p>
          <a:p>
            <a:pPr fontAlgn="base"/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(Walter Isaacson, Kissinger, p. 467)</a:t>
            </a:r>
          </a:p>
          <a:p>
            <a:endParaRPr lang="ko-KR" altLang="en-US" sz="1600" dirty="0">
              <a:solidFill>
                <a:srgbClr val="FF0000"/>
              </a:solidFill>
            </a:endParaRPr>
          </a:p>
        </p:txBody>
      </p:sp>
      <p:pic>
        <p:nvPicPr>
          <p:cNvPr id="8" name="그림 7" descr="vietn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4324660"/>
            <a:ext cx="2856372" cy="16043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그림 8" descr="business-1320058_64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3" y="2330218"/>
            <a:ext cx="1944217" cy="22999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4741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39552" y="1916832"/>
            <a:ext cx="4572000" cy="385797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fontAlgn="base">
              <a:lnSpc>
                <a:spcPct val="150000"/>
              </a:lnSpc>
              <a:buFontTx/>
              <a:buAutoNum type="arabicPeriod"/>
            </a:pP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</a:rPr>
              <a:t>대인관계 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/ 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入</a:t>
            </a:r>
            <a:r>
              <a:rPr lang="zh-TW" altLang="en-US" sz="2000" dirty="0"/>
              <a:t>家隨俗</a:t>
            </a:r>
            <a:r>
              <a:rPr lang="en-US" altLang="zh-TW" sz="2000" dirty="0"/>
              <a:t>, </a:t>
            </a:r>
            <a:r>
              <a:rPr lang="zh-TW" altLang="en-US" sz="2000" dirty="0"/>
              <a:t>情感</a:t>
            </a:r>
            <a:r>
              <a:rPr lang="en-US" altLang="zh-TW" sz="2000" dirty="0"/>
              <a:t>, </a:t>
            </a:r>
            <a:r>
              <a:rPr lang="zh-TW" altLang="en-US" sz="2000" dirty="0"/>
              <a:t>顧望</a:t>
            </a:r>
            <a:endParaRPr lang="ko-KR" altLang="en-US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2.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</a:rPr>
              <a:t>현장 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</a:rPr>
              <a:t>/ </a:t>
            </a:r>
            <a:r>
              <a:rPr lang="ko-KR" altLang="en-US" dirty="0">
                <a:latin typeface="한컴 윤고딕 230" pitchFamily="18" charset="-127"/>
                <a:ea typeface="한컴 윤고딕 230" pitchFamily="18" charset="-127"/>
              </a:rPr>
              <a:t>보는게 믿는 것</a:t>
            </a:r>
            <a:endParaRPr lang="en-US" altLang="ko-KR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lnSpc>
                <a:spcPct val="150000"/>
              </a:lnSpc>
            </a:pPr>
            <a:endParaRPr lang="ko-KR" altLang="en-US" sz="1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3.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</a:rPr>
              <a:t>현지화 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/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심겨진 곳에서 꽃 피워라</a:t>
            </a:r>
            <a:endParaRPr lang="en-US" altLang="ko-KR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4.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</a:rPr>
              <a:t>장기 지속가능한 관계 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/</a:t>
            </a:r>
            <a:r>
              <a:rPr lang="ko-KR" altLang="en-US" dirty="0">
                <a:latin typeface="한컴 윤고딕 230" pitchFamily="18" charset="-127"/>
                <a:ea typeface="한컴 윤고딕 230" pitchFamily="18" charset="-127"/>
              </a:rPr>
              <a:t>좋을 때</a:t>
            </a:r>
            <a:endParaRPr lang="en-US" altLang="ko-KR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latin typeface="한컴 윤고딕 230" pitchFamily="18" charset="-127"/>
                <a:ea typeface="한컴 윤고딕 230" pitchFamily="18" charset="-127"/>
              </a:rPr>
              <a:t>    </a:t>
            </a:r>
            <a:r>
              <a:rPr lang="ko-KR" altLang="en-US" dirty="0">
                <a:latin typeface="한컴 윤고딕 230" pitchFamily="18" charset="-127"/>
                <a:ea typeface="한컴 윤고딕 230" pitchFamily="18" charset="-127"/>
              </a:rPr>
              <a:t>더 잘하자 </a:t>
            </a:r>
            <a:r>
              <a:rPr lang="en-US" altLang="ko-KR" dirty="0">
                <a:latin typeface="한컴 윤고딕 230" pitchFamily="18" charset="-127"/>
                <a:ea typeface="한컴 윤고딕 230" pitchFamily="18" charset="-127"/>
              </a:rPr>
              <a:t>/ CSR, </a:t>
            </a:r>
            <a:r>
              <a:rPr lang="ko-KR" altLang="en-US" dirty="0">
                <a:latin typeface="한컴 윤고딕 230" pitchFamily="18" charset="-127"/>
                <a:ea typeface="한컴 윤고딕 230" pitchFamily="18" charset="-127"/>
              </a:rPr>
              <a:t>다문화여성 보호</a:t>
            </a:r>
            <a:endParaRPr lang="en-US" altLang="ko-KR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5.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</a:rPr>
              <a:t>공관 등 기관 활용 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한컴 윤고딕 230" pitchFamily="18" charset="-127"/>
                <a:ea typeface="한컴 윤고딕 230" pitchFamily="18" charset="-127"/>
              </a:rPr>
              <a:t>/ </a:t>
            </a:r>
            <a:r>
              <a:rPr lang="ko-KR" altLang="en-US" dirty="0">
                <a:latin typeface="한컴 윤고딕 230" pitchFamily="18" charset="-127"/>
                <a:ea typeface="한컴 윤고딕 230" pitchFamily="18" charset="-127"/>
              </a:rPr>
              <a:t>벽지장도 맞들자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467544" y="404664"/>
            <a:ext cx="49279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VI. </a:t>
            </a:r>
            <a:r>
              <a:rPr lang="ko-KR" altLang="en-US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베트남 진출 시 고려</a:t>
            </a:r>
          </a:p>
        </p:txBody>
      </p:sp>
      <p:sp>
        <p:nvSpPr>
          <p:cNvPr id="2050" name="AutoShape 2" descr="베트남 사람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52" name="AutoShape 4" descr="베트남 사람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054" name="Picture 6" descr="남자 여자 아시아 사람 결혼 새해 사이공 베트남 사람 의식 제전 아름다운 좋은 베트남 호치민 시티 아오다이 구정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628800"/>
            <a:ext cx="3240360" cy="21683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6" name="Picture 8" descr="거리, 시티, 도심, 봄, 놀이 공원, 자고있는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1471" y="4365104"/>
            <a:ext cx="3009001" cy="18689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8" name="Picture 10" descr="물 군중 휴가 휴양 식품 조리 여가 태국 미술 장난 상인 베트남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020953"/>
            <a:ext cx="2808312" cy="18722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648072" y="1700808"/>
            <a:ext cx="86044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sz="2000" b="1" dirty="0" err="1">
                <a:solidFill>
                  <a:srgbClr val="002060"/>
                </a:solidFill>
                <a:latin typeface="한컴 윤고딕 230" pitchFamily="18" charset="-127"/>
                <a:ea typeface="한컴 윤고딕 230" pitchFamily="18" charset="-127"/>
              </a:rPr>
              <a:t>호치민</a:t>
            </a:r>
            <a:r>
              <a:rPr lang="ko-KR" altLang="en-US" sz="2000" dirty="0" err="1">
                <a:latin typeface="한컴 윤고딕 230" pitchFamily="18" charset="-127"/>
                <a:ea typeface="한컴 윤고딕 230" pitchFamily="18" charset="-127"/>
              </a:rPr>
              <a:t>은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 지금도 중요한가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?</a:t>
            </a:r>
            <a:endParaRPr lang="ko-KR" altLang="en-US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베트남의 </a:t>
            </a:r>
            <a:r>
              <a:rPr lang="ko-KR" altLang="en-US" sz="2000" b="1" dirty="0">
                <a:solidFill>
                  <a:srgbClr val="002060"/>
                </a:solidFill>
                <a:latin typeface="한컴 윤고딕 230" pitchFamily="18" charset="-127"/>
                <a:ea typeface="한컴 윤고딕 230" pitchFamily="18" charset="-127"/>
              </a:rPr>
              <a:t>남북 간 화해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는</a:t>
            </a:r>
            <a:r>
              <a:rPr lang="ko-KR" altLang="en-US" sz="2000" b="1" dirty="0">
                <a:solidFill>
                  <a:srgbClr val="002060"/>
                </a:solidFill>
                <a:latin typeface="한컴 윤고딕 230" pitchFamily="18" charset="-127"/>
                <a:ea typeface="한컴 윤고딕 230" pitchFamily="18" charset="-127"/>
              </a:rPr>
              <a:t> 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이루어졌는가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?</a:t>
            </a:r>
            <a:endParaRPr lang="ko-KR" altLang="en-US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베트남의 정치 개혁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, </a:t>
            </a:r>
            <a:r>
              <a:rPr lang="ko-KR" altLang="en-US" sz="2000" b="1" dirty="0">
                <a:solidFill>
                  <a:srgbClr val="002060"/>
                </a:solidFill>
                <a:latin typeface="한컴 윤고딕 230" pitchFamily="18" charset="-127"/>
                <a:ea typeface="한컴 윤고딕 230" pitchFamily="18" charset="-127"/>
              </a:rPr>
              <a:t>서구식 민주정치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가 답인가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?</a:t>
            </a:r>
            <a:endParaRPr lang="ko-KR" altLang="en-US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베트남인 들에게 </a:t>
            </a:r>
            <a:r>
              <a:rPr lang="ko-KR" altLang="en-US" sz="2000" b="1" dirty="0">
                <a:solidFill>
                  <a:srgbClr val="002060"/>
                </a:solidFill>
                <a:latin typeface="한컴 윤고딕 230" pitchFamily="18" charset="-127"/>
                <a:ea typeface="한컴 윤고딕 230" pitchFamily="18" charset="-127"/>
              </a:rPr>
              <a:t>공자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는 있는가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?</a:t>
            </a:r>
            <a:endParaRPr lang="ko-KR" altLang="en-US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베트남은 </a:t>
            </a:r>
            <a:r>
              <a:rPr lang="ko-KR" altLang="en-US" sz="2000" b="1" dirty="0">
                <a:solidFill>
                  <a:srgbClr val="002060"/>
                </a:solidFill>
                <a:latin typeface="한컴 윤고딕 230" pitchFamily="18" charset="-127"/>
                <a:ea typeface="한컴 윤고딕 230" pitchFamily="18" charset="-127"/>
              </a:rPr>
              <a:t>아시아의 경제력 국가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로 부상할 수 있을까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?</a:t>
            </a:r>
            <a:endParaRPr lang="ko-KR" altLang="en-US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베트남은 </a:t>
            </a:r>
            <a:r>
              <a:rPr lang="ko-KR" altLang="en-US" sz="2000" b="1" dirty="0" err="1">
                <a:solidFill>
                  <a:srgbClr val="002060"/>
                </a:solidFill>
                <a:latin typeface="한컴 윤고딕 230" pitchFamily="18" charset="-127"/>
                <a:ea typeface="한컴 윤고딕 230" pitchFamily="18" charset="-127"/>
              </a:rPr>
              <a:t>남중국해</a:t>
            </a:r>
            <a:r>
              <a:rPr lang="ko-KR" altLang="en-US" sz="2000" dirty="0" err="1">
                <a:latin typeface="한컴 윤고딕 230" pitchFamily="18" charset="-127"/>
                <a:ea typeface="한컴 윤고딕 230" pitchFamily="18" charset="-127"/>
              </a:rPr>
              <a:t>를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 두고 </a:t>
            </a:r>
            <a:r>
              <a:rPr lang="ko-KR" altLang="en-US" sz="2000" b="1" dirty="0">
                <a:solidFill>
                  <a:srgbClr val="002060"/>
                </a:solidFill>
                <a:latin typeface="한컴 윤고딕 230" pitchFamily="18" charset="-127"/>
                <a:ea typeface="한컴 윤고딕 230" pitchFamily="18" charset="-127"/>
              </a:rPr>
              <a:t>중국과 전쟁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을 할 수 있을까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?</a:t>
            </a:r>
            <a:endParaRPr lang="ko-KR" altLang="en-US" sz="2000" dirty="0">
              <a:latin typeface="한컴 윤고딕 230" pitchFamily="18" charset="-127"/>
              <a:ea typeface="한컴 윤고딕 230" pitchFamily="18" charset="-127"/>
            </a:endParaRPr>
          </a:p>
          <a:p>
            <a:pPr fontAlgn="base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베트남은 </a:t>
            </a:r>
            <a:r>
              <a:rPr lang="ko-KR" altLang="en-US" sz="2000" b="1" dirty="0">
                <a:solidFill>
                  <a:srgbClr val="002060"/>
                </a:solidFill>
                <a:latin typeface="한컴 윤고딕 230" pitchFamily="18" charset="-127"/>
                <a:ea typeface="한컴 윤고딕 230" pitchFamily="18" charset="-127"/>
              </a:rPr>
              <a:t>우리의 월남 전 참전</a:t>
            </a:r>
            <a:r>
              <a:rPr lang="ko-KR" altLang="en-US" sz="2000" dirty="0">
                <a:latin typeface="한컴 윤고딕 230" pitchFamily="18" charset="-127"/>
                <a:ea typeface="한컴 윤고딕 230" pitchFamily="18" charset="-127"/>
              </a:rPr>
              <a:t>에 대해 어떻게 생각하고 있을까</a:t>
            </a:r>
            <a:r>
              <a:rPr lang="en-US" altLang="ko-KR" sz="2000" dirty="0">
                <a:latin typeface="한컴 윤고딕 230" pitchFamily="18" charset="-127"/>
                <a:ea typeface="한컴 윤고딕 230" pitchFamily="18" charset="-127"/>
              </a:rPr>
              <a:t>? </a:t>
            </a:r>
            <a:endParaRPr lang="ko-KR" altLang="en-US" sz="2000" dirty="0">
              <a:latin typeface="한컴 윤고딕 230" pitchFamily="18" charset="-127"/>
              <a:ea typeface="한컴 윤고딕 230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67544" y="404664"/>
            <a:ext cx="31422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V</a:t>
            </a:r>
            <a:r>
              <a:rPr kumimoji="1" lang="en-US" altLang="ko-KR" sz="3600" b="1" dirty="0">
                <a:solidFill>
                  <a:srgbClr val="000000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 II</a:t>
            </a:r>
            <a:r>
              <a:rPr lang="en-US" altLang="ko-KR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. </a:t>
            </a:r>
            <a:r>
              <a:rPr lang="ko-KR" altLang="en-US" sz="36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질문 사항</a:t>
            </a:r>
          </a:p>
        </p:txBody>
      </p:sp>
      <p:sp>
        <p:nvSpPr>
          <p:cNvPr id="2050" name="AutoShape 2" descr="베트남 사람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52" name="AutoShape 4" descr="베트남 사람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vietnam-1360078_64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00464" y="404664"/>
            <a:ext cx="3048000" cy="6096000"/>
          </a:xfrm>
          <a:prstGeom prst="rect">
            <a:avLst/>
          </a:prstGeom>
        </p:spPr>
      </p:pic>
      <p:pic>
        <p:nvPicPr>
          <p:cNvPr id="5" name="그림 4" descr="05.png">
            <a:hlinkClick r:id="rId3"/>
          </p:cNvPr>
          <p:cNvPicPr preferRelativeResize="0">
            <a:picLocks/>
          </p:cNvPicPr>
          <p:nvPr/>
        </p:nvPicPr>
        <p:blipFill>
          <a:blip r:embed="rId4" cstate="print">
            <a:lum contrast="-30000"/>
          </a:blip>
          <a:stretch>
            <a:fillRect/>
          </a:stretch>
        </p:blipFill>
        <p:spPr>
          <a:xfrm>
            <a:off x="251520" y="332656"/>
            <a:ext cx="5400600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직사각형 3"/>
          <p:cNvSpPr/>
          <p:nvPr/>
        </p:nvSpPr>
        <p:spPr>
          <a:xfrm>
            <a:off x="2483768" y="206084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바탕" panose="02030600000101010101" pitchFamily="18" charset="-127"/>
              <a:cs typeface="+mn-cs"/>
            </a:endParaRPr>
          </a:p>
        </p:txBody>
      </p:sp>
      <p:pic>
        <p:nvPicPr>
          <p:cNvPr id="17411" name="Picture 3" descr="관련 이미지"/>
          <p:cNvPicPr>
            <a:picLocks noChangeAspect="1" noChangeArrowheads="1"/>
          </p:cNvPicPr>
          <p:nvPr/>
        </p:nvPicPr>
        <p:blipFill>
          <a:blip r:embed="rId5" cstate="print">
            <a:lum bright="20000" contrast="10000"/>
          </a:blip>
          <a:srcRect/>
          <a:stretch>
            <a:fillRect/>
          </a:stretch>
        </p:blipFill>
        <p:spPr bwMode="auto">
          <a:xfrm>
            <a:off x="5940152" y="3429000"/>
            <a:ext cx="1888208" cy="17579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직사각형 6"/>
          <p:cNvSpPr/>
          <p:nvPr/>
        </p:nvSpPr>
        <p:spPr>
          <a:xfrm>
            <a:off x="34320" y="2529796"/>
            <a:ext cx="9144000" cy="1368152"/>
          </a:xfrm>
          <a:prstGeom prst="rect">
            <a:avLst/>
          </a:prstGeom>
          <a:solidFill>
            <a:schemeClr val="bg2">
              <a:lumMod val="25000"/>
              <a:alpha val="71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5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베트남에 내기를 걸어라</a:t>
            </a:r>
            <a:r>
              <a:rPr lang="en-US" altLang="ko-KR" sz="5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!</a:t>
            </a:r>
            <a:endParaRPr kumimoji="0" lang="ko-KR" altLang="en-US" sz="5400" b="1" i="0" u="none" strike="noStrike" kern="1200" cap="none" spc="0" normalizeH="0" baseline="0" noProof="0" dirty="0">
              <a:ln w="18415" cmpd="sng">
                <a:solidFill>
                  <a:srgbClr val="D19049">
                    <a:lumMod val="75000"/>
                  </a:srgbClr>
                </a:solidFill>
                <a:prstDash val="solid"/>
              </a:ln>
              <a:solidFill>
                <a:prstClr val="white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8954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79512" y="188640"/>
            <a:ext cx="8784976" cy="29969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267744" y="2649686"/>
            <a:ext cx="44644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감사합니다</a:t>
            </a:r>
            <a:endParaRPr lang="en-US" altLang="ko-KR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중앙">
  <a:themeElements>
    <a:clrScheme name="중앙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중앙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중앙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603</TotalTime>
  <Words>823</Words>
  <Application>Microsoft Office PowerPoint</Application>
  <PresentationFormat>화면 슬라이드 쇼(4:3)</PresentationFormat>
  <Paragraphs>210</Paragraphs>
  <Slides>18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9" baseType="lpstr">
      <vt:lpstr>바탕</vt:lpstr>
      <vt:lpstr>함초롬바탕</vt:lpstr>
      <vt:lpstr>Georgia</vt:lpstr>
      <vt:lpstr>한컴 윤고딕 230</vt:lpstr>
      <vt:lpstr>굴림</vt:lpstr>
      <vt:lpstr>新細明體</vt:lpstr>
      <vt:lpstr>맑은 고딕</vt:lpstr>
      <vt:lpstr>Wingdings</vt:lpstr>
      <vt:lpstr>돋움</vt:lpstr>
      <vt:lpstr>Wingdings 2</vt:lpstr>
      <vt:lpstr>중앙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Windows 사용자</cp:lastModifiedBy>
  <cp:revision>43</cp:revision>
  <cp:lastPrinted>2018-04-25T05:54:03Z</cp:lastPrinted>
  <dcterms:created xsi:type="dcterms:W3CDTF">2018-03-23T00:52:35Z</dcterms:created>
  <dcterms:modified xsi:type="dcterms:W3CDTF">2018-04-25T06:18:31Z</dcterms:modified>
</cp:coreProperties>
</file>