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1439" r:id="rId2"/>
    <p:sldId id="20410" r:id="rId3"/>
    <p:sldId id="21314" r:id="rId4"/>
    <p:sldId id="21419" r:id="rId5"/>
    <p:sldId id="20616" r:id="rId6"/>
    <p:sldId id="21396" r:id="rId7"/>
    <p:sldId id="21411" r:id="rId8"/>
    <p:sldId id="21448" r:id="rId9"/>
    <p:sldId id="21454" r:id="rId10"/>
    <p:sldId id="21449" r:id="rId11"/>
    <p:sldId id="21450" r:id="rId12"/>
    <p:sldId id="21451" r:id="rId13"/>
    <p:sldId id="21452" r:id="rId14"/>
    <p:sldId id="21424" r:id="rId15"/>
    <p:sldId id="21428" r:id="rId16"/>
    <p:sldId id="21456" r:id="rId17"/>
    <p:sldId id="21431" r:id="rId18"/>
    <p:sldId id="21435" r:id="rId19"/>
    <p:sldId id="21358" r:id="rId20"/>
    <p:sldId id="21362" r:id="rId21"/>
    <p:sldId id="21459" r:id="rId22"/>
    <p:sldId id="21220" r:id="rId23"/>
    <p:sldId id="21221" r:id="rId24"/>
    <p:sldId id="21222" r:id="rId25"/>
    <p:sldId id="21464" r:id="rId26"/>
    <p:sldId id="21224" r:id="rId27"/>
    <p:sldId id="21225" r:id="rId28"/>
    <p:sldId id="21465" r:id="rId29"/>
    <p:sldId id="21463" r:id="rId30"/>
    <p:sldId id="21279" r:id="rId31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1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FFFCC"/>
    <a:srgbClr val="000000"/>
    <a:srgbClr val="FFC000"/>
    <a:srgbClr val="FF0066"/>
    <a:srgbClr val="FFFF00"/>
    <a:srgbClr val="FFCC66"/>
    <a:srgbClr val="CCFF33"/>
    <a:srgbClr val="7575D1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585" autoAdjust="0"/>
    <p:restoredTop sz="95383" autoAdjust="0"/>
  </p:normalViewPr>
  <p:slideViewPr>
    <p:cSldViewPr showGuides="1">
      <p:cViewPr varScale="1">
        <p:scale>
          <a:sx n="84" d="100"/>
          <a:sy n="84" d="100"/>
        </p:scale>
        <p:origin x="1109" y="48"/>
      </p:cViewPr>
      <p:guideLst>
        <p:guide pos="2880"/>
        <p:guide orient="horz" pos="2115"/>
      </p:guideLst>
    </p:cSldViewPr>
  </p:slideViewPr>
  <p:outlineViewPr>
    <p:cViewPr>
      <p:scale>
        <a:sx n="33" d="100"/>
        <a:sy n="33" d="100"/>
      </p:scale>
      <p:origin x="0" y="-2855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9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D5B8008-F533-4B52-896D-EC2C6DC48C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03556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sz="1200" b="0" i="0" kern="1200" dirty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64322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9501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>
              <a:effectLst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96110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05405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15717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보텀</a:t>
            </a:r>
            <a:r>
              <a:rPr lang="en-US" altLang="ko-KR" dirty="0" smtClean="0"/>
              <a:t> </a:t>
            </a:r>
            <a:r>
              <a:rPr lang="ko-KR" altLang="en-US" dirty="0" smtClean="0"/>
              <a:t>라인</a:t>
            </a:r>
            <a:endParaRPr lang="en-US" altLang="ko-KR" dirty="0" smtClean="0"/>
          </a:p>
          <a:p>
            <a:r>
              <a:rPr lang="ko-KR" altLang="en-US" dirty="0" smtClean="0"/>
              <a:t>순이익</a:t>
            </a:r>
            <a:endParaRPr lang="en-US" altLang="ko-KR" dirty="0" smtClean="0"/>
          </a:p>
          <a:p>
            <a:r>
              <a:rPr lang="ko-KR" altLang="en-US" dirty="0" smtClean="0"/>
              <a:t>핵심적 결론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3421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kern="1200" dirty="0" smtClean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7725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82666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7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 smtClean="0"/>
          </a:p>
        </p:txBody>
      </p:sp>
      <p:sp>
        <p:nvSpPr>
          <p:cNvPr id="357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18BC3-AAB9-4763-BD89-A3C4B1E04C1A}" type="slidenum">
              <a:rPr lang="en-US" altLang="ko-KR" smtClean="0"/>
              <a:pPr/>
              <a:t>12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2530339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8315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0865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6474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59872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65746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8C6778-F041-4E01-BC72-50F3357BA70B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76126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>
              <a:effectLst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7222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7360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8A86C-59E7-4CDB-8846-92360AB7D927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34756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400" dirty="0" smtClean="0">
                <a:solidFill>
                  <a:srgbClr val="FFFF00"/>
                </a:solidFill>
                <a:latin typeface="+mj-ea"/>
              </a:rPr>
              <a:t>평범한 장점</a:t>
            </a:r>
            <a:r>
              <a:rPr lang="ko-KR" altLang="en-US" sz="1200" dirty="0" smtClean="0">
                <a:latin typeface="+mj-ea"/>
              </a:rPr>
              <a:t>을 연결하면 </a:t>
            </a:r>
            <a:r>
              <a:rPr lang="ko-KR" altLang="en-US" sz="1400" dirty="0" smtClean="0">
                <a:solidFill>
                  <a:srgbClr val="FFFF00"/>
                </a:solidFill>
                <a:latin typeface="+mj-ea"/>
              </a:rPr>
              <a:t>치명적 단점 </a:t>
            </a:r>
            <a:r>
              <a:rPr lang="ko-KR" altLang="en-US" sz="1200" dirty="0" smtClean="0">
                <a:latin typeface="+mj-ea"/>
              </a:rPr>
              <a:t>이 사라진다</a:t>
            </a:r>
            <a:r>
              <a:rPr lang="en-US" altLang="ko-KR" sz="1200" dirty="0" smtClean="0">
                <a:latin typeface="+mj-ea"/>
              </a:rPr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5819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27781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41743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2398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080331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28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lu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교수법 워크숍표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1" t="9666" r="9623" b="8169"/>
          <a:stretch/>
        </p:blipFill>
        <p:spPr>
          <a:xfrm>
            <a:off x="6145290" y="5640256"/>
            <a:ext cx="2448272" cy="730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6779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33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27077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48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67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76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48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9902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8907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28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6086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19800" cy="6086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483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제목, 텍스트 및 미디어 클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미디어 개체 틀 3"/>
          <p:cNvSpPr>
            <a:spLocks noGrp="1"/>
          </p:cNvSpPr>
          <p:nvPr>
            <p:ph type="media"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387653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628775"/>
            <a:ext cx="8229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04505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7200" y="3967163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200" y="3967163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107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68263"/>
            <a:ext cx="8229600" cy="60864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836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제목, 미디어 클립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미디어 개체 틀 2"/>
          <p:cNvSpPr>
            <a:spLocks noGrp="1"/>
          </p:cNvSpPr>
          <p:nvPr>
            <p:ph type="media"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716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28775"/>
            <a:ext cx="8229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3428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958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gi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blue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26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7172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230868"/>
            <a:ext cx="484244" cy="650830"/>
          </a:xfrm>
          <a:prstGeom prst="rect">
            <a:avLst/>
          </a:prstGeom>
        </p:spPr>
      </p:pic>
      <p:grpSp>
        <p:nvGrpSpPr>
          <p:cNvPr id="8" name="그룹 7"/>
          <p:cNvGrpSpPr/>
          <p:nvPr userDrawn="1"/>
        </p:nvGrpSpPr>
        <p:grpSpPr>
          <a:xfrm>
            <a:off x="457200" y="6388591"/>
            <a:ext cx="1882552" cy="482109"/>
            <a:chOff x="457200" y="6388591"/>
            <a:chExt cx="1882552" cy="482109"/>
          </a:xfrm>
        </p:grpSpPr>
        <p:sp>
          <p:nvSpPr>
            <p:cNvPr id="9" name="직사각형 8"/>
            <p:cNvSpPr/>
            <p:nvPr userDrawn="1"/>
          </p:nvSpPr>
          <p:spPr bwMode="auto">
            <a:xfrm>
              <a:off x="457200" y="6394028"/>
              <a:ext cx="1882552" cy="47667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 userDrawn="1"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1" t="9666" r="9623" b="8169"/>
            <a:stretch/>
          </p:blipFill>
          <p:spPr>
            <a:xfrm>
              <a:off x="458011" y="6388591"/>
              <a:ext cx="1593709" cy="4753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33" r:id="rId1"/>
    <p:sldLayoutId id="2147489616" r:id="rId2"/>
    <p:sldLayoutId id="2147489617" r:id="rId3"/>
    <p:sldLayoutId id="2147489618" r:id="rId4"/>
    <p:sldLayoutId id="2147489619" r:id="rId5"/>
    <p:sldLayoutId id="2147489620" r:id="rId6"/>
    <p:sldLayoutId id="2147489621" r:id="rId7"/>
    <p:sldLayoutId id="2147489622" r:id="rId8"/>
    <p:sldLayoutId id="2147489623" r:id="rId9"/>
    <p:sldLayoutId id="2147489624" r:id="rId10"/>
    <p:sldLayoutId id="2147489625" r:id="rId11"/>
    <p:sldLayoutId id="2147489626" r:id="rId12"/>
    <p:sldLayoutId id="2147489627" r:id="rId13"/>
    <p:sldLayoutId id="2147489628" r:id="rId14"/>
    <p:sldLayoutId id="2147489629" r:id="rId15"/>
    <p:sldLayoutId id="2147489630" r:id="rId16"/>
    <p:sldLayoutId id="2147489631" r:id="rId17"/>
    <p:sldLayoutId id="2147489632" r:id="rId18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192534" y="2348880"/>
            <a:ext cx="8771954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ko-KR" altLang="en-US" sz="6600" dirty="0" smtClean="0">
                <a:solidFill>
                  <a:schemeClr val="accent2"/>
                </a:solidFill>
                <a:latin typeface="+mj-ea"/>
                <a:ea typeface="+mj-ea"/>
                <a:cs typeface="Segoe UI Black" panose="020B0A02040204020203" pitchFamily="34" charset="0"/>
              </a:rPr>
              <a:t>창의적 혁신의 비밀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827584" y="1897668"/>
            <a:ext cx="47339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HY그래픽M" panose="02030600000101010101" pitchFamily="18" charset="-127"/>
                <a:ea typeface="HY그래픽M" panose="02030600000101010101" pitchFamily="18" charset="-127"/>
              </a:rPr>
              <a:t>방탄소년단과</a:t>
            </a:r>
            <a:r>
              <a:rPr lang="en-US" altLang="ko-KR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HY그래픽M" panose="02030600000101010101" pitchFamily="18" charset="-127"/>
                <a:ea typeface="HY그래픽M" panose="02030600000101010101" pitchFamily="18" charset="-127"/>
              </a:rPr>
              <a:t> </a:t>
            </a:r>
            <a:r>
              <a:rPr lang="ko-KR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HY그래픽M" panose="02030600000101010101" pitchFamily="18" charset="-127"/>
                <a:ea typeface="HY그래픽M" panose="02030600000101010101" pitchFamily="18" charset="-127"/>
              </a:rPr>
              <a:t>니체가 답하다</a:t>
            </a:r>
            <a:endParaRPr lang="en-US" altLang="ko-KR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790700" y="4470211"/>
            <a:ext cx="55451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원장 </a:t>
            </a:r>
            <a:r>
              <a:rPr lang="en-US" altLang="ko-KR" sz="24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/ </a:t>
            </a:r>
            <a:r>
              <a:rPr lang="ko-KR" altLang="en-US" sz="24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경영학 박사 </a:t>
            </a:r>
            <a:r>
              <a:rPr lang="en-US" altLang="ko-KR" sz="24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/</a:t>
            </a:r>
            <a:r>
              <a:rPr lang="ko-KR" altLang="en-US" sz="24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홍웅식</a:t>
            </a:r>
            <a:endParaRPr lang="en-US" altLang="ko-KR" sz="24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1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고려대학교 </a:t>
            </a:r>
            <a:r>
              <a:rPr lang="ko-KR" altLang="en-US" sz="1600" b="1" dirty="0" err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명강사최고위과정</a:t>
            </a:r>
            <a:r>
              <a:rPr lang="ko-KR" altLang="en-US" sz="1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지도교수</a:t>
            </a:r>
            <a:endParaRPr lang="en-US" altLang="ko-KR" sz="16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ctr">
              <a:spcBef>
                <a:spcPct val="50000"/>
              </a:spcBef>
            </a:pPr>
            <a:endParaRPr lang="en-US" altLang="ko-KR" sz="16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36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2872" y="4604935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저작권법상 음반의 개념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디지털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다운로드와 </a:t>
            </a:r>
            <a:r>
              <a:rPr lang="ko-KR" altLang="en-US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스트리밍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&amp;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앨범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(LP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테이프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CD)</a:t>
            </a:r>
          </a:p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빈 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USB :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일련번호와 다운로드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디지털 음반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?</a:t>
            </a:r>
            <a:endParaRPr lang="ko-KR" altLang="en-US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87" y="2366962"/>
            <a:ext cx="5457825" cy="21240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187" y="1488529"/>
            <a:ext cx="5381625" cy="467677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843808" y="22048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o-KR" altLang="en-US" dirty="0" err="1" smtClean="0"/>
              <a:t>음원차트</a:t>
            </a:r>
            <a:r>
              <a:rPr lang="ko-KR" altLang="en-US" dirty="0" smtClean="0"/>
              <a:t> 정상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음악방송 </a:t>
            </a:r>
            <a:r>
              <a:rPr lang="en-US" altLang="ko-KR" dirty="0" smtClean="0"/>
              <a:t>1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6833620" cy="4824536"/>
          </a:xfrm>
          <a:prstGeom prst="rect">
            <a:avLst/>
          </a:prstGeom>
        </p:spPr>
      </p:pic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395536" y="68263"/>
            <a:ext cx="8229600" cy="1143000"/>
          </a:xfrm>
        </p:spPr>
        <p:txBody>
          <a:bodyPr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우리는 이미 낡은 세상</a:t>
            </a:r>
            <a:r>
              <a:rPr lang="en-US" altLang="ko-KR" sz="2800" dirty="0" smtClean="0">
                <a:solidFill>
                  <a:schemeClr val="tx1"/>
                </a:solidFill>
                <a:latin typeface="+mj-ea"/>
              </a:rPr>
              <a:t>(</a:t>
            </a:r>
            <a:r>
              <a:rPr lang="ko-KR" altLang="en-US" sz="2800" b="1" dirty="0">
                <a:solidFill>
                  <a:schemeClr val="tx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慣例</a:t>
            </a:r>
            <a:r>
              <a:rPr lang="en-US" altLang="ko-KR" sz="2800" b="1" dirty="0" smtClean="0">
                <a:solidFill>
                  <a:schemeClr val="tx1"/>
                </a:solidFill>
                <a:latin typeface="+mj-ea"/>
              </a:rPr>
              <a:t>)</a:t>
            </a:r>
            <a:r>
              <a:rPr lang="ko-KR" altLang="en-US" sz="2800" b="1" dirty="0" smtClean="0">
                <a:solidFill>
                  <a:schemeClr val="tx1"/>
                </a:solidFill>
                <a:latin typeface="+mj-ea"/>
              </a:rPr>
              <a:t>속에 살고 있다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0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I. Why?</a:t>
            </a:r>
            <a:endParaRPr lang="en-US" altLang="ko-KR" sz="32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7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이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세상에서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가장 슬픈 사람은</a:t>
            </a:r>
            <a:r>
              <a:rPr lang="en-US" altLang="ko-KR" dirty="0" smtClean="0">
                <a:solidFill>
                  <a:schemeClr val="tx1"/>
                </a:solidFill>
              </a:rPr>
              <a:t>?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57"/>
          <a:stretch/>
        </p:blipFill>
        <p:spPr>
          <a:xfrm>
            <a:off x="0" y="1074932"/>
            <a:ext cx="9160258" cy="559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0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II. What</a:t>
            </a:r>
            <a:r>
              <a:rPr lang="ko-KR" altLang="en-US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1410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kern="1200" dirty="0" smtClean="0">
                <a:solidFill>
                  <a:srgbClr val="FFC000"/>
                </a:solidFill>
                <a:latin typeface="Segoe UI Black" panose="020B0A02040204020203" pitchFamily="34" charset="0"/>
              </a:rPr>
              <a:t>혁신</a:t>
            </a:r>
            <a:r>
              <a:rPr lang="en-US" altLang="ko-KR" sz="2400" kern="1200" dirty="0" smtClean="0">
                <a:solidFill>
                  <a:srgbClr val="FFC000"/>
                </a:solidFill>
                <a:latin typeface="Segoe UI Black" panose="020B0A02040204020203" pitchFamily="34" charset="0"/>
              </a:rPr>
              <a:t> </a:t>
            </a:r>
            <a:r>
              <a:rPr lang="en-US" altLang="ko-KR" sz="2400" kern="1200" dirty="0">
                <a:solidFill>
                  <a:srgbClr val="FFC000"/>
                </a:solidFill>
                <a:latin typeface="Segoe UI Black" panose="020B0A02040204020203" pitchFamily="34" charset="0"/>
              </a:rPr>
              <a:t>: </a:t>
            </a:r>
            <a:r>
              <a:rPr lang="ko-KR" altLang="en-US" sz="2400" kern="1200" dirty="0">
                <a:solidFill>
                  <a:srgbClr val="FFC000"/>
                </a:solidFill>
                <a:latin typeface="Segoe UI Black" panose="020B0A02040204020203" pitchFamily="34" charset="0"/>
              </a:rPr>
              <a:t>결과</a:t>
            </a:r>
            <a:r>
              <a:rPr lang="en-US" altLang="ko-KR" sz="2400" kern="1200" dirty="0">
                <a:solidFill>
                  <a:srgbClr val="FFC000"/>
                </a:solidFill>
                <a:latin typeface="Segoe UI Black" panose="020B0A02040204020203" pitchFamily="34" charset="0"/>
              </a:rPr>
              <a:t>(result)</a:t>
            </a:r>
            <a:r>
              <a:rPr lang="ko-KR" altLang="en-US" sz="2400" kern="1200" dirty="0">
                <a:solidFill>
                  <a:srgbClr val="FFC000"/>
                </a:solidFill>
                <a:latin typeface="Segoe UI Black" panose="020B0A02040204020203" pitchFamily="34" charset="0"/>
              </a:rPr>
              <a:t>를 성과</a:t>
            </a:r>
            <a:r>
              <a:rPr lang="en-US" altLang="ko-KR" sz="2400" kern="1200" dirty="0">
                <a:solidFill>
                  <a:srgbClr val="FFC000"/>
                </a:solidFill>
                <a:latin typeface="Segoe UI Black" panose="020B0A02040204020203" pitchFamily="34" charset="0"/>
              </a:rPr>
              <a:t>(Performance)</a:t>
            </a:r>
            <a:r>
              <a:rPr lang="ko-KR" altLang="en-US" sz="2400" kern="1200" dirty="0">
                <a:solidFill>
                  <a:srgbClr val="FFC000"/>
                </a:solidFill>
                <a:latin typeface="Segoe UI Black" panose="020B0A02040204020203" pitchFamily="34" charset="0"/>
              </a:rPr>
              <a:t>로 만들어라</a:t>
            </a:r>
            <a:endParaRPr lang="ko-KR" altLang="en-US" sz="24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28775"/>
            <a:ext cx="2910789" cy="4166741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628775"/>
            <a:ext cx="2923803" cy="41667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1975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16" y="1686053"/>
            <a:ext cx="8460005" cy="4568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타원 28"/>
          <p:cNvSpPr/>
          <p:nvPr/>
        </p:nvSpPr>
        <p:spPr bwMode="auto">
          <a:xfrm>
            <a:off x="463688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 </a:t>
            </a:r>
            <a:r>
              <a:rPr lang="en-US" altLang="ko-KR" sz="11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</a:t>
            </a:r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.0</a:t>
            </a:r>
          </a:p>
          <a:p>
            <a:pPr algn="ctr"/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Competence</a:t>
            </a:r>
          </a:p>
          <a:p>
            <a:pPr algn="ctr"/>
            <a:endParaRPr lang="en-US" altLang="ko-KR" sz="1100" dirty="0" smtClean="0">
              <a:solidFill>
                <a:srgbClr val="FFFF00"/>
              </a:solidFill>
              <a:latin typeface="HY강B" panose="02030600000101010101" pitchFamily="18" charset="-127"/>
              <a:ea typeface="HY강B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199" y="116632"/>
            <a:ext cx="8346647" cy="1143000"/>
          </a:xfrm>
        </p:spPr>
        <p:txBody>
          <a:bodyPr/>
          <a:lstStyle/>
          <a:p>
            <a:r>
              <a:rPr lang="ko-KR" altLang="en-US" sz="2800" dirty="0" smtClean="0"/>
              <a:t>혁신 </a:t>
            </a:r>
            <a:r>
              <a:rPr lang="en-US" altLang="ko-KR" sz="2800" dirty="0" smtClean="0"/>
              <a:t>4.0</a:t>
            </a:r>
            <a:r>
              <a:rPr lang="ko-KR" altLang="en-US" sz="2800" dirty="0" smtClean="0"/>
              <a:t>과 리더의 역할</a:t>
            </a:r>
            <a:r>
              <a:rPr lang="en-US" altLang="ko-KR" sz="2400" dirty="0" smtClean="0"/>
              <a:t>?</a:t>
            </a:r>
            <a:r>
              <a:rPr lang="en-US" altLang="ko-KR" sz="2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Men</a:t>
            </a:r>
            <a:r>
              <a:rPr lang="ko-KR" altLang="en-US" sz="1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Power, Human Resource, Human Value</a:t>
            </a:r>
            <a:endParaRPr lang="ko-KR" altLang="en-US" sz="1100" dirty="0">
              <a:latin typeface="+mj-ea"/>
            </a:endParaRPr>
          </a:p>
        </p:txBody>
      </p:sp>
      <p:sp>
        <p:nvSpPr>
          <p:cNvPr id="9" name="타원 8"/>
          <p:cNvSpPr/>
          <p:nvPr/>
        </p:nvSpPr>
        <p:spPr bwMode="auto">
          <a:xfrm>
            <a:off x="221690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</a:t>
            </a:r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ko-KR" altLang="en-US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1.0</a:t>
            </a:r>
          </a:p>
          <a:p>
            <a:pPr algn="ctr"/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Intelligence</a:t>
            </a:r>
          </a:p>
          <a:p>
            <a:pPr algn="ctr"/>
            <a:endParaRPr lang="en-US" altLang="ko-KR" sz="1100" dirty="0" smtClean="0">
              <a:solidFill>
                <a:srgbClr val="FFFF00"/>
              </a:solidFill>
              <a:latin typeface="HY강B" panose="02030600000101010101" pitchFamily="18" charset="-127"/>
              <a:ea typeface="HY강B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342689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 </a:t>
            </a:r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2.0</a:t>
            </a:r>
          </a:p>
          <a:p>
            <a:pPr algn="ctr"/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Emotion</a:t>
            </a:r>
          </a:p>
          <a:p>
            <a:pPr algn="ctr"/>
            <a:endParaRPr lang="en-US" altLang="ko-KR" sz="1100" dirty="0" smtClean="0">
              <a:solidFill>
                <a:srgbClr val="FFFF00"/>
              </a:solidFill>
              <a:latin typeface="HY강B" panose="02030600000101010101" pitchFamily="18" charset="-127"/>
              <a:ea typeface="HY강B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584687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 </a:t>
            </a:r>
            <a:r>
              <a:rPr lang="en-US" altLang="ko-KR" sz="11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</a:t>
            </a:r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.0</a:t>
            </a:r>
          </a:p>
          <a:p>
            <a:pPr algn="ctr"/>
            <a:r>
              <a:rPr lang="en-US" altLang="ko-KR" sz="11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Potential</a:t>
            </a:r>
          </a:p>
          <a:p>
            <a:pPr algn="ctr"/>
            <a:endParaRPr lang="en-US" altLang="ko-KR" sz="1100" dirty="0" smtClean="0">
              <a:solidFill>
                <a:srgbClr val="FFFF00"/>
              </a:solidFill>
              <a:latin typeface="HY강B" panose="02030600000101010101" pitchFamily="18" charset="-127"/>
              <a:ea typeface="HY강B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379135" y="2764303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Problem(</a:t>
            </a:r>
            <a:r>
              <a:rPr lang="ko-KR" altLang="en-US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문제</a:t>
            </a:r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endParaRPr lang="en-US" altLang="ko-KR" b="1" dirty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Project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 </a:t>
            </a:r>
            <a:endParaRPr lang="en-US" altLang="ko-KR" b="1" dirty="0" smtClean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7003871" y="2764303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Solution(</a:t>
            </a:r>
            <a:r>
              <a:rPr lang="ko-KR" altLang="en-US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명답</a:t>
            </a:r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endParaRPr lang="en-US" altLang="ko-KR" b="1" dirty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Combine</a:t>
            </a:r>
          </a:p>
        </p:txBody>
      </p:sp>
      <p:sp>
        <p:nvSpPr>
          <p:cNvPr id="14" name="타원 13"/>
          <p:cNvSpPr/>
          <p:nvPr/>
        </p:nvSpPr>
        <p:spPr bwMode="auto">
          <a:xfrm>
            <a:off x="3691503" y="4472281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유람선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(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한계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As-Is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+ 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성장</a:t>
            </a:r>
            <a:endParaRPr lang="en-US" altLang="ko-KR" b="1" dirty="0" smtClean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3691503" y="1052736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b="1" dirty="0" err="1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뗏목론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(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돌파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To-Be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- 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성장</a:t>
            </a:r>
            <a:endParaRPr lang="en-US" altLang="ko-KR" b="1" dirty="0" smtClean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12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9" grpId="0" animBg="1"/>
      <p:bldP spid="9" grpId="1" animBg="1"/>
      <p:bldP spid="10" grpId="0" animBg="1"/>
      <p:bldP spid="10" grpId="1" animBg="1"/>
      <p:bldP spid="11" grpId="0" animBg="1"/>
      <p:bldP spid="16" grpId="0" animBg="1"/>
      <p:bldP spid="16" grpId="1" animBg="1"/>
      <p:bldP spid="17" grpId="0" animBg="1"/>
      <p:bldP spid="17" grpId="1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-99392"/>
            <a:ext cx="9324528" cy="70294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400050" marR="0" indent="-40005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</a:pPr>
            <a:endParaRPr lang="en-US" altLang="ko-KR" sz="32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400050" marR="0" indent="-40005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</a:pP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400050" marR="0" indent="-40005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</a:pPr>
            <a:endParaRPr lang="en-US" altLang="ko-KR" sz="32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400050" marR="0" indent="-40005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</a:pP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400050" marR="0" indent="-40005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</a:pPr>
            <a:endParaRPr lang="en-US" altLang="ko-KR" sz="32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400050" marR="0" indent="-40005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/>
            </a:pPr>
            <a:endParaRPr kumimoji="1" lang="ko-KR" altLang="en-US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5496" y="3427403"/>
            <a:ext cx="9110187" cy="36163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2100"/>
              </a:lnSpc>
              <a:tabLst/>
            </a:pPr>
            <a:r>
              <a:rPr lang="en-US" altLang="zh-CN" sz="2400" dirty="0" err="1" smtClean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현재</a:t>
            </a:r>
            <a:r>
              <a:rPr lang="ko-KR" altLang="en-US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의 </a:t>
            </a:r>
            <a:r>
              <a:rPr lang="ko-KR" altLang="en-US" sz="2400" dirty="0" smtClean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있는 것</a:t>
            </a:r>
            <a:r>
              <a:rPr lang="ko-KR" altLang="en-US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을 사용</a:t>
            </a:r>
            <a:r>
              <a:rPr lang="en-US" altLang="zh-CN" sz="2400" dirty="0" err="1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해서</a:t>
            </a:r>
            <a:r>
              <a:rPr lang="en-US" altLang="zh-CN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Times New Roman" pitchFamily="18" charset="0"/>
              </a:rPr>
              <a:t> </a:t>
            </a:r>
            <a:r>
              <a:rPr lang="en-US" altLang="zh-CN" sz="2400" dirty="0" err="1" smtClean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미래</a:t>
            </a:r>
            <a:r>
              <a:rPr lang="ko-KR" altLang="en-US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의 </a:t>
            </a:r>
            <a:r>
              <a:rPr lang="ko-KR" altLang="en-US" sz="2400" dirty="0" smtClean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바람직한 것</a:t>
            </a:r>
            <a:r>
              <a:rPr lang="ko-KR" altLang="en-US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맑은 고딕" pitchFamily="18" charset="0"/>
              </a:rPr>
              <a:t>을 </a:t>
            </a:r>
            <a:r>
              <a:rPr lang="ko-KR" altLang="en-US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Times New Roman" pitchFamily="18" charset="0"/>
              </a:rPr>
              <a:t>만드는</a:t>
            </a:r>
            <a:r>
              <a:rPr lang="en-US" altLang="zh-CN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Times New Roman" pitchFamily="18" charset="0"/>
              </a:rPr>
              <a:t> </a:t>
            </a:r>
            <a:r>
              <a:rPr lang="ko-KR" altLang="en-US" sz="2400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  <a:cs typeface="Times New Roman" pitchFamily="18" charset="0"/>
              </a:rPr>
              <a:t>활동</a:t>
            </a:r>
            <a:endParaRPr lang="en-US" altLang="zh-CN" sz="2400" dirty="0"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  <a:cs typeface="맑은 고딕" pitchFamily="18" charset="0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251520" y="3933056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타원 6"/>
          <p:cNvSpPr/>
          <p:nvPr/>
        </p:nvSpPr>
        <p:spPr bwMode="auto">
          <a:xfrm>
            <a:off x="551584" y="3933056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5220072" y="2996952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타원 8"/>
          <p:cNvSpPr/>
          <p:nvPr/>
        </p:nvSpPr>
        <p:spPr bwMode="auto">
          <a:xfrm>
            <a:off x="5520136" y="2996952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5820200" y="2996952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6156176" y="2996952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타원 12"/>
          <p:cNvSpPr/>
          <p:nvPr/>
        </p:nvSpPr>
        <p:spPr bwMode="auto">
          <a:xfrm>
            <a:off x="4223992" y="3861048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타원 13"/>
          <p:cNvSpPr/>
          <p:nvPr/>
        </p:nvSpPr>
        <p:spPr bwMode="auto">
          <a:xfrm>
            <a:off x="4499992" y="3861048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1259632" y="2996952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1559696" y="2996952"/>
            <a:ext cx="216024" cy="216024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006852" y="1332057"/>
            <a:ext cx="3179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창의적 혁신</a:t>
            </a:r>
            <a:r>
              <a:rPr lang="en-US" altLang="ko-KR" sz="2800" dirty="0" smtClean="0">
                <a:solidFill>
                  <a:schemeClr val="bg1"/>
                </a:solidFill>
                <a:latin typeface="+mj-ea"/>
                <a:ea typeface="+mj-ea"/>
              </a:rPr>
              <a:t> 4.0 ?</a:t>
            </a:r>
            <a:endParaRPr lang="en-US" altLang="ko-KR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5029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90035"/>
            <a:ext cx="8229600" cy="1143000"/>
          </a:xfrm>
        </p:spPr>
        <p:txBody>
          <a:bodyPr/>
          <a:lstStyle/>
          <a:p>
            <a:r>
              <a:rPr lang="ko-KR" altLang="en-US" sz="2800" kern="1200" smtClean="0">
                <a:solidFill>
                  <a:srgbClr val="FFC000"/>
                </a:solidFill>
                <a:latin typeface="Segoe UI Black" panose="020B0A02040204020203" pitchFamily="34" charset="0"/>
              </a:rPr>
              <a:t>창의적 혁신</a:t>
            </a:r>
            <a:r>
              <a:rPr lang="en-US" altLang="ko-KR" sz="2800" kern="1200" dirty="0" smtClean="0">
                <a:solidFill>
                  <a:srgbClr val="FFC000"/>
                </a:solidFill>
                <a:latin typeface="Segoe UI Black" panose="020B0A02040204020203" pitchFamily="34" charset="0"/>
              </a:rPr>
              <a:t> 4.0 : </a:t>
            </a:r>
            <a:r>
              <a:rPr lang="ko-KR" altLang="en-US" sz="2800" kern="1200" dirty="0" smtClean="0">
                <a:solidFill>
                  <a:srgbClr val="FFC000"/>
                </a:solidFill>
                <a:latin typeface="Segoe UI Black" panose="020B0A02040204020203" pitchFamily="34" charset="0"/>
              </a:rPr>
              <a:t>새로운 미래 가치를 창출하라</a:t>
            </a: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772217"/>
            <a:ext cx="4429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>
                <a:latin typeface="HY그래픽" panose="02030600000101010101" pitchFamily="18" charset="-127"/>
                <a:ea typeface="HY그래픽" panose="02030600000101010101" pitchFamily="18" charset="-127"/>
              </a:rPr>
              <a:t>바</a:t>
            </a:r>
            <a:r>
              <a:rPr lang="ko-KR" altLang="en-US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로크 </a:t>
            </a:r>
            <a:r>
              <a:rPr lang="en-US" altLang="ko-KR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ko-KR" altLang="en-US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바흐</a:t>
            </a:r>
            <a:r>
              <a:rPr lang="en-US" altLang="ko-KR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헨델</a:t>
            </a:r>
            <a:r>
              <a:rPr lang="ko-KR" altLang="en-US" sz="1600" b="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델</a:t>
            </a:r>
            <a:r>
              <a:rPr lang="en-US" altLang="ko-KR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비발디</a:t>
            </a:r>
            <a:endParaRPr lang="en-US" altLang="ko-KR" sz="1600" b="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algn="r"/>
            <a:r>
              <a:rPr lang="ko-KR" altLang="en-US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고전 </a:t>
            </a:r>
            <a:r>
              <a:rPr lang="en-US" altLang="ko-KR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하이든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b="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모짜르트</a:t>
            </a:r>
            <a:r>
              <a:rPr lang="en-US" altLang="ko-KR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베토벤</a:t>
            </a:r>
            <a:endParaRPr lang="en-US" altLang="ko-KR" sz="1600" b="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algn="r"/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낭만 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슈베르트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가곡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), </a:t>
            </a:r>
            <a:r>
              <a:rPr lang="ko-KR" altLang="en-US" sz="16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슈만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멘델스존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쇼팽</a:t>
            </a:r>
            <a:endParaRPr lang="en-US" altLang="ko-KR" sz="16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algn="r"/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바그너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오페라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), </a:t>
            </a:r>
            <a:r>
              <a:rPr lang="ko-KR" altLang="en-US" sz="16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베르디</a:t>
            </a:r>
            <a:endParaRPr lang="en-US" altLang="ko-KR" sz="16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algn="r"/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브람스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(24/76) </a:t>
            </a:r>
            <a:endParaRPr lang="ko-KR" altLang="en-US" sz="1600" b="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17" y="1283271"/>
            <a:ext cx="3419323" cy="488203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723076" y="4941168"/>
            <a:ext cx="32816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교향곡 </a:t>
            </a:r>
            <a:r>
              <a:rPr lang="en-US" altLang="ko-KR" b="0" dirty="0">
                <a:latin typeface="HY그래픽" panose="02030600000101010101" pitchFamily="18" charset="-127"/>
                <a:ea typeface="HY그래픽" panose="02030600000101010101" pitchFamily="18" charset="-127"/>
              </a:rPr>
              <a:t>9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번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합창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70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분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30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년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</a:p>
          <a:p>
            <a:pPr algn="r"/>
            <a:r>
              <a:rPr lang="ko-KR" altLang="en-US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실러</a:t>
            </a:r>
            <a:r>
              <a:rPr lang="en-US" altLang="ko-KR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_</a:t>
            </a:r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환희의 송가</a:t>
            </a:r>
            <a:endParaRPr lang="en-US" altLang="ko-KR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인류애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인간애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), 3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번과 </a:t>
            </a:r>
            <a:r>
              <a:rPr lang="en-US" altLang="ko-KR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5</a:t>
            </a:r>
            <a:r>
              <a:rPr lang="ko-KR" altLang="en-US" b="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번</a:t>
            </a:r>
            <a:endParaRPr lang="en-US" altLang="ko-KR" b="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algn="r"/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도전</a:t>
            </a:r>
            <a:r>
              <a:rPr lang="en-US" altLang="ko-KR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투쟁</a:t>
            </a:r>
            <a:r>
              <a:rPr lang="en-US" altLang="ko-KR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혁신</a:t>
            </a:r>
            <a:r>
              <a:rPr lang="en-US" altLang="ko-KR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섬세와 </a:t>
            </a:r>
            <a:r>
              <a:rPr lang="ko-KR" altLang="en-US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웅대</a:t>
            </a:r>
            <a:r>
              <a:rPr lang="en-US" altLang="ko-KR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  <a:endParaRPr lang="ko-KR" altLang="en-US" b="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83271"/>
            <a:ext cx="3271653" cy="48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8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III. How?</a:t>
            </a:r>
          </a:p>
        </p:txBody>
      </p:sp>
    </p:spTree>
    <p:extLst>
      <p:ext uri="{BB962C8B-B14F-4D97-AF65-F5344CB8AC3E}">
        <p14:creationId xmlns:p14="http://schemas.microsoft.com/office/powerpoint/2010/main" val="384735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제목 1"/>
          <p:cNvSpPr>
            <a:spLocks noGrp="1"/>
          </p:cNvSpPr>
          <p:nvPr>
            <p:ph type="title"/>
          </p:nvPr>
        </p:nvSpPr>
        <p:spPr>
          <a:xfrm>
            <a:off x="386109" y="68263"/>
            <a:ext cx="8435280" cy="1143000"/>
          </a:xfrm>
        </p:spPr>
        <p:txBody>
          <a:bodyPr/>
          <a:lstStyle/>
          <a:p>
            <a:r>
              <a:rPr lang="ko-KR" altLang="en-US" sz="1600" dirty="0">
                <a:latin typeface="+mj-ea"/>
              </a:rPr>
              <a:t>세상에 없던 큰 질문을 하라</a:t>
            </a:r>
            <a:r>
              <a:rPr lang="en-US" altLang="ko-KR" sz="2400" dirty="0">
                <a:latin typeface="+mj-ea"/>
              </a:rPr>
              <a:t>. </a:t>
            </a:r>
            <a:r>
              <a:rPr lang="ko-KR" altLang="en-US" sz="1800" dirty="0">
                <a:latin typeface="+mj-ea"/>
              </a:rPr>
              <a:t>그것을 이루기 위한 가장 중요한 단 하나를 </a:t>
            </a:r>
            <a:r>
              <a:rPr lang="ko-KR" altLang="en-US" sz="1800" dirty="0" smtClean="0">
                <a:latin typeface="+mj-ea"/>
              </a:rPr>
              <a:t>찾아라</a:t>
            </a:r>
          </a:p>
        </p:txBody>
      </p:sp>
      <p:pic>
        <p:nvPicPr>
          <p:cNvPr id="91139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6968" y="2511184"/>
            <a:ext cx="3151206" cy="2363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직사각형 1"/>
          <p:cNvSpPr/>
          <p:nvPr/>
        </p:nvSpPr>
        <p:spPr>
          <a:xfrm>
            <a:off x="4499992" y="1124744"/>
            <a:ext cx="43364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Think 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Big, 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큰 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목표</a:t>
            </a:r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지도</a:t>
            </a:r>
            <a:endParaRPr lang="en-US" altLang="ko-KR" sz="2000" b="1" dirty="0">
              <a:latin typeface="HY그래픽M" panose="02030600000101010101" pitchFamily="18" charset="-127"/>
              <a:ea typeface="HY그래픽M" panose="02030600000101010101" pitchFamily="18" charset="-127"/>
              <a:cs typeface="Segoe UI Black" panose="020B0A02040204020203" pitchFamily="34" charset="0"/>
            </a:endParaRPr>
          </a:p>
          <a:p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(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큰 질문을 하라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_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미래 이루고 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싶은</a:t>
            </a:r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원하는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더 나은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 내일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미래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을 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만드는</a:t>
            </a:r>
            <a:endParaRPr lang="en-US" altLang="ko-KR" sz="20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Final Foal</a:t>
            </a:r>
            <a:endParaRPr lang="en-US" altLang="ko-KR" sz="2000" b="1" dirty="0">
              <a:latin typeface="HY그래픽M" panose="02030600000101010101" pitchFamily="18" charset="-127"/>
              <a:ea typeface="HY그래픽M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95536" y="4941168"/>
            <a:ext cx="597817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Start 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Small, 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방아쇠</a:t>
            </a:r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나침반</a:t>
            </a:r>
            <a:endParaRPr lang="en-US" altLang="ko-KR" sz="20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가장 중요한 단서를 찾아라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_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현재 실행 가능한</a:t>
            </a:r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algn="r"/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오늘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현재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) 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할 수 있는 가장 중요한 행동</a:t>
            </a:r>
            <a:r>
              <a:rPr lang="en-US" altLang="ko-KR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20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활동</a:t>
            </a:r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algn="r"/>
            <a:r>
              <a:rPr lang="en-US" altLang="ko-KR" sz="2000" b="1" dirty="0" smtClean="0">
                <a:latin typeface="HY그래픽M" panose="02030600000101010101" pitchFamily="18" charset="-127"/>
                <a:ea typeface="HY그래픽M" panose="02030600000101010101" pitchFamily="18" charset="-127"/>
                <a:cs typeface="Segoe UI Black" panose="020B0A02040204020203" pitchFamily="34" charset="0"/>
              </a:rPr>
              <a:t>Starting Point</a:t>
            </a:r>
            <a:endParaRPr lang="en-US" altLang="ko-KR" sz="2000" b="1" dirty="0">
              <a:latin typeface="HY그래픽M" panose="02030600000101010101" pitchFamily="18" charset="-127"/>
              <a:ea typeface="HY그래픽M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1960" y="63813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13p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834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8828" y="1214422"/>
            <a:ext cx="4911444" cy="4572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110" name="TextBox 5"/>
          <p:cNvSpPr txBox="1">
            <a:spLocks noChangeArrowheads="1"/>
          </p:cNvSpPr>
          <p:nvPr/>
        </p:nvSpPr>
        <p:spPr bwMode="auto">
          <a:xfrm>
            <a:off x="3096989" y="1782656"/>
            <a:ext cx="1382381" cy="32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 altLang="ko-KR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326577" y="114037"/>
            <a:ext cx="8507288" cy="1143000"/>
          </a:xfrm>
        </p:spPr>
        <p:txBody>
          <a:bodyPr/>
          <a:lstStyle/>
          <a:p>
            <a:r>
              <a:rPr lang="ko-KR" altLang="en-US" sz="2800" dirty="0">
                <a:solidFill>
                  <a:srgbClr val="FFFF00"/>
                </a:solidFill>
                <a:latin typeface="+mj-ea"/>
              </a:rPr>
              <a:t>평범한 장점 </a:t>
            </a:r>
            <a:r>
              <a:rPr lang="ko-KR" altLang="en-US" sz="2800" dirty="0">
                <a:latin typeface="+mj-ea"/>
              </a:rPr>
              <a:t>을 연결하면 </a:t>
            </a:r>
            <a:r>
              <a:rPr lang="ko-KR" altLang="en-US" sz="2800" dirty="0">
                <a:solidFill>
                  <a:srgbClr val="FFFF00"/>
                </a:solidFill>
                <a:latin typeface="+mj-ea"/>
              </a:rPr>
              <a:t>치명적인 단점 </a:t>
            </a:r>
            <a:r>
              <a:rPr lang="ko-KR" altLang="en-US" sz="2800" dirty="0">
                <a:latin typeface="+mj-ea"/>
              </a:rPr>
              <a:t>이 사라진다</a:t>
            </a:r>
            <a:r>
              <a:rPr lang="en-US" altLang="ko-KR" sz="2800" dirty="0">
                <a:latin typeface="+mj-ea"/>
              </a:rPr>
              <a:t>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305468" y="5589240"/>
            <a:ext cx="25330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ko-KR" altLang="en-US" sz="2000" b="1" dirty="0" smtClean="0">
                <a:ln/>
                <a:solidFill>
                  <a:schemeClr val="accent4"/>
                </a:solidFill>
              </a:rPr>
              <a:t>전제</a:t>
            </a:r>
            <a:r>
              <a:rPr lang="ko-KR" altLang="en-US" sz="2000" b="1" cap="none" spc="0" dirty="0" smtClean="0">
                <a:ln/>
                <a:solidFill>
                  <a:schemeClr val="accent4"/>
                </a:solidFill>
                <a:effectLst/>
              </a:rPr>
              <a:t>조건과 희망사항</a:t>
            </a:r>
            <a:endParaRPr lang="en-US" altLang="ko-KR" sz="2000" b="1" cap="none" spc="0" dirty="0" smtClean="0">
              <a:ln/>
              <a:solidFill>
                <a:schemeClr val="accent4"/>
              </a:solidFill>
              <a:effectLst/>
            </a:endParaRPr>
          </a:p>
          <a:p>
            <a:pPr algn="ctr"/>
            <a:r>
              <a:rPr lang="en-US" altLang="ko-KR" sz="20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Source vs. </a:t>
            </a:r>
            <a:r>
              <a:rPr lang="en-US" altLang="ko-KR" sz="20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Recipe</a:t>
            </a:r>
            <a:endParaRPr lang="ko-KR" altLang="en-US" sz="2000" dirty="0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5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dirty="0" smtClean="0"/>
              <a:t>Hidden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Asset, 1889</a:t>
            </a:r>
            <a:r>
              <a:rPr lang="ko-KR" altLang="en-US" sz="2800" dirty="0" smtClean="0"/>
              <a:t>년</a:t>
            </a:r>
            <a:r>
              <a:rPr lang="en-US" altLang="ko-KR" sz="2800" dirty="0" smtClean="0"/>
              <a:t>~2012</a:t>
            </a:r>
            <a:r>
              <a:rPr lang="ko-KR" altLang="en-US" sz="2800" dirty="0" smtClean="0"/>
              <a:t>년</a:t>
            </a:r>
            <a:r>
              <a:rPr lang="en-US" altLang="ko-KR" sz="2800" dirty="0" smtClean="0"/>
              <a:t>(123</a:t>
            </a:r>
            <a:r>
              <a:rPr lang="ko-KR" altLang="en-US" sz="2800" dirty="0" smtClean="0"/>
              <a:t>년 기업</a:t>
            </a:r>
            <a:r>
              <a:rPr lang="en-US" altLang="ko-KR" sz="2800" dirty="0" smtClean="0"/>
              <a:t>)</a:t>
            </a:r>
            <a:endParaRPr lang="ko-KR" altLang="en-US" sz="2800" dirty="0"/>
          </a:p>
        </p:txBody>
      </p:sp>
      <p:pic>
        <p:nvPicPr>
          <p:cNvPr id="3074" name="Picture 2" descr="https://mblogthumb-phinf.pstatic.net/20120126_26/2minrain_1327581895520GDKuL_JPEG/kodakextColor.jpg?type=w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675587"/>
            <a:ext cx="2955470" cy="148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íì§íë¦ aocnfdorì ëí ì´ë¯¸ì§ ê²ìê²°ê³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1303"/>
            <a:ext cx="3382087" cy="459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 bwMode="auto">
          <a:xfrm>
            <a:off x="457200" y="1571303"/>
            <a:ext cx="3610744" cy="264978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995936" y="4737918"/>
            <a:ext cx="1109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v</a:t>
            </a:r>
            <a:r>
              <a:rPr lang="en-US" altLang="ko-KR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s.</a:t>
            </a:r>
            <a:endParaRPr lang="en-US" altLang="ko-KR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611560" y="4221088"/>
            <a:ext cx="3240360" cy="2016224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 bwMode="auto">
          <a:xfrm>
            <a:off x="5148064" y="4221088"/>
            <a:ext cx="3240360" cy="2016224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167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12200" t="12201" r="51575" b="2401"/>
          <a:stretch/>
        </p:blipFill>
        <p:spPr>
          <a:xfrm>
            <a:off x="2051720" y="68263"/>
            <a:ext cx="5112568" cy="677971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직사각형 6"/>
          <p:cNvSpPr/>
          <p:nvPr/>
        </p:nvSpPr>
        <p:spPr>
          <a:xfrm>
            <a:off x="5508104" y="6309320"/>
            <a:ext cx="1440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2000" dirty="0" smtClean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</a:rPr>
              <a:t>20181022</a:t>
            </a:r>
            <a:endParaRPr lang="ko-KR" alt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371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r>
              <a:rPr lang="ko-KR" altLang="en-US" dirty="0"/>
              <a:t>세기를 뒤흔든 </a:t>
            </a:r>
            <a:r>
              <a:rPr lang="en-US" altLang="ko-KR" dirty="0"/>
              <a:t>3</a:t>
            </a:r>
            <a:r>
              <a:rPr lang="ko-KR" altLang="en-US" dirty="0"/>
              <a:t>대 혁명적 </a:t>
            </a:r>
            <a:r>
              <a:rPr lang="ko-KR" altLang="en-US" dirty="0" smtClean="0"/>
              <a:t>사상가</a:t>
            </a:r>
            <a:endParaRPr lang="ko-KR" altLang="en-US" dirty="0"/>
          </a:p>
        </p:txBody>
      </p:sp>
      <p:pic>
        <p:nvPicPr>
          <p:cNvPr id="1026" name="Picture 2" descr="ì ì ë¶ìí ìë¬¸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12" y="2348880"/>
            <a:ext cx="2273212" cy="324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ë§ë¥´í¬ì¤ ìë³¸ë¡ ì ëí ì´ë¯¸ì§ ê²ìê²°ê³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2348880"/>
            <a:ext cx="2592287" cy="324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ì§ë¼í¬ì¤í¸ë¼ë ì´ë ê² ë§íë¤ : Thus Spake Zarathustra - A Book for All and None (ìë¬¸í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714" y="2348880"/>
            <a:ext cx="2262734" cy="324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2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6083" y="1412776"/>
            <a:ext cx="310234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000" dirty="0" err="1"/>
              <a:t>아모르</a:t>
            </a:r>
            <a:r>
              <a:rPr lang="ko-KR" altLang="en-US" sz="2000" dirty="0"/>
              <a:t> 파티</a:t>
            </a:r>
            <a:r>
              <a:rPr lang="en-US" altLang="ko-KR" sz="2000" dirty="0"/>
              <a:t>(Amor </a:t>
            </a:r>
            <a:r>
              <a:rPr lang="en-US" altLang="ko-KR" sz="2000" dirty="0" err="1"/>
              <a:t>Fati</a:t>
            </a:r>
            <a:r>
              <a:rPr lang="en-US" altLang="ko-KR" sz="2000" dirty="0"/>
              <a:t>), </a:t>
            </a:r>
            <a:r>
              <a:rPr lang="en-US" altLang="ko-KR" sz="2000" i="1" dirty="0"/>
              <a:t>Nietzsche(</a:t>
            </a:r>
            <a:r>
              <a:rPr lang="en-US" altLang="ko-KR" sz="2000" dirty="0"/>
              <a:t>1844</a:t>
            </a:r>
            <a:r>
              <a:rPr lang="ko-KR" altLang="en-US" sz="2000" dirty="0"/>
              <a:t>년 </a:t>
            </a:r>
            <a:r>
              <a:rPr lang="en-US" altLang="ko-KR" sz="2000" dirty="0"/>
              <a:t>~ 1900</a:t>
            </a:r>
            <a:r>
              <a:rPr lang="ko-KR" altLang="en-US" sz="2000" dirty="0"/>
              <a:t>년</a:t>
            </a:r>
            <a:r>
              <a:rPr lang="en-US" altLang="ko-KR" sz="2000" dirty="0"/>
              <a:t>)</a:t>
            </a:r>
            <a:endParaRPr lang="ko-KR" altLang="en-US" sz="20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똑같은 것을 대해도 </a:t>
            </a:r>
            <a:endParaRPr lang="en-US" altLang="ko-KR" sz="1400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어떤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사람은 거기서 많은 것을 깨닫고 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얻어내지만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en-US" altLang="ko-KR" sz="1400" dirty="0" err="1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uber</a:t>
            </a:r>
            <a:r>
              <a:rPr lang="en-US" altLang="ko-KR" sz="1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mensch)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어떤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사람은 한 두 가지밖에 얻지 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못한다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en-US" altLang="ko-KR" sz="1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der </a:t>
            </a:r>
            <a:r>
              <a:rPr lang="en-US" altLang="ko-KR" sz="1400" dirty="0" err="1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letzte</a:t>
            </a:r>
            <a:r>
              <a:rPr lang="en-US" altLang="ko-KR" sz="14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mensch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). </a:t>
            </a:r>
          </a:p>
          <a:p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사람들은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이를 능력 차이라고 말하는데</a:t>
            </a:r>
            <a:r>
              <a:rPr lang="en-US" altLang="ko-KR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사실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우리는 </a:t>
            </a:r>
            <a:endParaRPr lang="en-US" altLang="ko-KR" sz="1400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어떤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대상으로부터 무엇을 얻어내는 게 아니라 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환경과 조건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그것에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의해 촉발된 자기 안의 무엇인가를 뽑아내는 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것이다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판단과 선택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). </a:t>
            </a:r>
            <a:endParaRPr lang="en-US" altLang="ko-KR" sz="14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그러니 </a:t>
            </a:r>
            <a:endParaRPr lang="en-US" altLang="ko-KR" sz="1400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나를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풍요롭게 해줄 대상을 찾지 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말고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재능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), </a:t>
            </a: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나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스스로 풍요로운 사람이 되려고 항상 노력해야 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한다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방법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). </a:t>
            </a:r>
          </a:p>
          <a:p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이것이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바로 </a:t>
            </a:r>
            <a:endParaRPr lang="en-US" altLang="ko-KR" sz="1400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자기의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능력을 높이는 최선의 방법이자 </a:t>
            </a:r>
            <a:endParaRPr lang="en-US" altLang="ko-KR" sz="1400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lvl="1"/>
            <a:r>
              <a:rPr lang="ko-KR" altLang="en-US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풍요로운 </a:t>
            </a:r>
            <a:r>
              <a:rPr lang="ko-KR" altLang="en-US" sz="14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인생을 만드는 지름길이다</a:t>
            </a:r>
            <a:r>
              <a:rPr lang="en-US" altLang="ko-KR" sz="1400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.</a:t>
            </a:r>
            <a:endParaRPr lang="ko-KR" altLang="en-US" sz="1400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014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自汝之仕</a:t>
            </a:r>
            <a:r>
              <a:rPr lang="en-US" altLang="ko-KR" dirty="0"/>
              <a:t>(</a:t>
            </a:r>
            <a:r>
              <a:rPr lang="ko-KR" altLang="en-US" b="1" dirty="0" err="1"/>
              <a:t>자여지사</a:t>
            </a:r>
            <a:r>
              <a:rPr lang="en-US" altLang="ko-KR" dirty="0"/>
              <a:t>) </a:t>
            </a:r>
            <a:r>
              <a:rPr lang="ko-KR" altLang="en-US" dirty="0" err="1"/>
              <a:t>何得何亡</a:t>
            </a:r>
            <a:r>
              <a:rPr lang="en-US" altLang="ko-KR" dirty="0"/>
              <a:t>(</a:t>
            </a:r>
            <a:r>
              <a:rPr lang="ko-KR" altLang="en-US" b="1" dirty="0" err="1"/>
              <a:t>하득하망</a:t>
            </a:r>
            <a:r>
              <a:rPr lang="en-US" altLang="ko-KR" dirty="0"/>
              <a:t>)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53094"/>
            <a:ext cx="4038600" cy="4277323"/>
          </a:xfrm>
          <a:solidFill>
            <a:srgbClr val="FFC000"/>
          </a:solidFill>
        </p:spPr>
        <p:txBody>
          <a:bodyPr/>
          <a:lstStyle/>
          <a:p>
            <a:endParaRPr lang="en-US" altLang="ko-KR" sz="1600" dirty="0" smtClean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r>
              <a:rPr lang="ko-KR" altLang="en-US" sz="1600" dirty="0" smtClean="0">
                <a:latin typeface="휴먼옛체" panose="02030504000101010101" pitchFamily="18" charset="-127"/>
                <a:ea typeface="휴먼옛체" panose="02030504000101010101" pitchFamily="18" charset="-127"/>
              </a:rPr>
              <a:t>조카</a:t>
            </a:r>
            <a:r>
              <a:rPr lang="en-US" altLang="ko-KR" sz="16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(</a:t>
            </a:r>
            <a:r>
              <a:rPr lang="ko-KR" altLang="en-US" sz="16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공멸</a:t>
            </a:r>
            <a:r>
              <a:rPr lang="en-US" altLang="ko-KR" sz="16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) </a:t>
            </a:r>
            <a:endParaRPr lang="en-US" altLang="ko-KR" sz="1600" dirty="0" smtClean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 smtClean="0">
                <a:latin typeface="휴먼옛체" panose="02030504000101010101" pitchFamily="18" charset="-127"/>
                <a:ea typeface="휴먼옛체" panose="02030504000101010101" pitchFamily="18" charset="-127"/>
              </a:rPr>
              <a:t>“얻은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것은 없고 잃은 것만 세 가지가 있습니다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.” </a:t>
            </a:r>
            <a:endParaRPr lang="ko-KR" altLang="en-US" sz="65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“첫째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일이 많아 </a:t>
            </a:r>
            <a:r>
              <a:rPr lang="ko-KR" altLang="en-US" sz="1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공부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를 하지 </a:t>
            </a:r>
            <a:r>
              <a:rPr lang="ko-KR" altLang="en-US" sz="1200" dirty="0" smtClean="0">
                <a:latin typeface="휴먼옛체" panose="02030504000101010101" pitchFamily="18" charset="-127"/>
                <a:ea typeface="휴먼옛체" panose="02030504000101010101" pitchFamily="18" charset="-127"/>
              </a:rPr>
              <a:t>못했습니다</a:t>
            </a:r>
            <a:endParaRPr lang="ko-KR" altLang="en-US" sz="65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둘째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녹봉이 적어 </a:t>
            </a:r>
            <a:r>
              <a:rPr lang="ko-KR" altLang="en-US" sz="1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친척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을 돌볼 수 없었습니다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 </a:t>
            </a:r>
            <a:endParaRPr lang="ko-KR" altLang="en-US" sz="65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셋째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공무가 다급해 </a:t>
            </a:r>
            <a:r>
              <a:rPr lang="ko-KR" altLang="en-US" sz="1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친구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들과 관계가 소원해졌습니다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.” </a:t>
            </a:r>
            <a:endParaRPr lang="en-US" altLang="ko-KR" sz="1600" dirty="0" smtClean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endParaRPr lang="en-US" altLang="ko-KR" sz="1600" dirty="0" smtClean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r>
              <a:rPr lang="ko-KR" altLang="en-US" sz="1600" dirty="0" smtClean="0">
                <a:latin typeface="휴먼옛체" panose="02030504000101010101" pitchFamily="18" charset="-127"/>
                <a:ea typeface="휴먼옛체" panose="02030504000101010101" pitchFamily="18" charset="-127"/>
              </a:rPr>
              <a:t>제자</a:t>
            </a:r>
            <a:r>
              <a:rPr lang="en-US" altLang="ko-KR" sz="16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(</a:t>
            </a:r>
            <a:r>
              <a:rPr lang="ko-KR" altLang="en-US" sz="1600" dirty="0" err="1">
                <a:latin typeface="휴먼옛체" panose="02030504000101010101" pitchFamily="18" charset="-127"/>
                <a:ea typeface="휴먼옛체" panose="02030504000101010101" pitchFamily="18" charset="-127"/>
              </a:rPr>
              <a:t>복자천</a:t>
            </a:r>
            <a:r>
              <a:rPr lang="en-US" altLang="ko-KR" sz="1600" dirty="0" smtClean="0">
                <a:latin typeface="휴먼옛체" panose="02030504000101010101" pitchFamily="18" charset="-127"/>
                <a:ea typeface="휴먼옛체" panose="02030504000101010101" pitchFamily="18" charset="-127"/>
              </a:rPr>
              <a:t>)</a:t>
            </a: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“잃은 것은 없고 얻은 것만 세 가지가 있습니다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.” </a:t>
            </a:r>
            <a:endParaRPr lang="ko-KR" altLang="en-US" sz="120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“첫째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예전에 배운 것을 날마다 실천하여 </a:t>
            </a:r>
            <a:r>
              <a:rPr lang="ko-KR" altLang="en-US" sz="1200" b="1" i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학문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이 늘었습니다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 </a:t>
            </a:r>
            <a:endParaRPr lang="ko-KR" altLang="en-US" sz="120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둘째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녹봉은 적지만 이를 아껴 </a:t>
            </a:r>
            <a:r>
              <a:rPr lang="ko-KR" altLang="en-US" sz="1200" b="1" i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친척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을 도왔기에 더욱 친근해졌습니다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 </a:t>
            </a:r>
            <a:endParaRPr lang="ko-KR" altLang="en-US" sz="120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lvl="1"/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셋째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공무가 다급하지만 틈을 내어 우정을 나누니 </a:t>
            </a:r>
            <a:r>
              <a:rPr lang="ko-KR" altLang="en-US" sz="1200" b="1" i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친구</a:t>
            </a:r>
            <a:r>
              <a:rPr lang="ko-KR" altLang="en-US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들과 더욱 가까워졌습니다</a:t>
            </a:r>
            <a:r>
              <a:rPr lang="en-US" altLang="ko-KR" sz="1200" dirty="0">
                <a:latin typeface="휴먼옛체" panose="02030504000101010101" pitchFamily="18" charset="-127"/>
                <a:ea typeface="휴먼옛체" panose="02030504000101010101" pitchFamily="18" charset="-127"/>
              </a:rPr>
              <a:t>.” </a:t>
            </a:r>
            <a:endParaRPr lang="ko-KR" altLang="en-US" sz="120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endParaRPr lang="ko-KR" altLang="en-US" sz="1600" dirty="0">
              <a:latin typeface="휴먼옛체" panose="02030504000101010101" pitchFamily="18" charset="-127"/>
              <a:ea typeface="휴먼옛체" panose="02030504000101010101" pitchFamily="18" charset="-127"/>
            </a:endParaRPr>
          </a:p>
        </p:txBody>
      </p:sp>
      <p:pic>
        <p:nvPicPr>
          <p:cNvPr id="1026" name="Picture 2" descr="ë¼ì´ì ëí ì´ë¯¸ì§ ê²ìê²°ê³¼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031" y="1753095"/>
            <a:ext cx="3048425" cy="427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286000" y="1052736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358008" y="1052736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dirty="0">
                <a:solidFill>
                  <a:srgbClr val="FFFF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네가 벼슬에 나온 후로</a:t>
            </a:r>
            <a:r>
              <a:rPr lang="en-US" altLang="ko-KR" dirty="0">
                <a:solidFill>
                  <a:srgbClr val="FFFF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, </a:t>
            </a:r>
            <a:r>
              <a:rPr lang="ko-KR" altLang="en-US" dirty="0">
                <a:solidFill>
                  <a:srgbClr val="FFFF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무엇을 얻고 무엇을 잃었느냐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158" y="1753102"/>
            <a:ext cx="3079297" cy="427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9" name="AutoShape 101"/>
          <p:cNvSpPr>
            <a:spLocks noChangeArrowheads="1"/>
          </p:cNvSpPr>
          <p:nvPr/>
        </p:nvSpPr>
        <p:spPr bwMode="auto">
          <a:xfrm>
            <a:off x="355600" y="1196752"/>
            <a:ext cx="8482013" cy="4997450"/>
          </a:xfrm>
          <a:prstGeom prst="roundRect">
            <a:avLst>
              <a:gd name="adj" fmla="val 8375"/>
            </a:avLst>
          </a:prstGeom>
          <a:solidFill>
            <a:srgbClr val="00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B2B2B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0033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50" name="AutoShape 102"/>
          <p:cNvSpPr>
            <a:spLocks noChangeArrowheads="1"/>
          </p:cNvSpPr>
          <p:nvPr/>
        </p:nvSpPr>
        <p:spPr bwMode="auto">
          <a:xfrm>
            <a:off x="355600" y="1923827"/>
            <a:ext cx="8482013" cy="4281488"/>
          </a:xfrm>
          <a:prstGeom prst="roundRect">
            <a:avLst>
              <a:gd name="adj" fmla="val 837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B2B2B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60033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152" name="Group 104"/>
          <p:cNvGrpSpPr>
            <a:grpSpLocks/>
          </p:cNvGrpSpPr>
          <p:nvPr/>
        </p:nvGrpSpPr>
        <p:grpSpPr bwMode="auto">
          <a:xfrm>
            <a:off x="355600" y="3746277"/>
            <a:ext cx="8520113" cy="2457450"/>
            <a:chOff x="247" y="4566"/>
            <a:chExt cx="3829" cy="1431"/>
          </a:xfrm>
        </p:grpSpPr>
        <p:grpSp>
          <p:nvGrpSpPr>
            <p:cNvPr id="2153" name="Group 105"/>
            <p:cNvGrpSpPr>
              <a:grpSpLocks/>
            </p:cNvGrpSpPr>
            <p:nvPr/>
          </p:nvGrpSpPr>
          <p:grpSpPr bwMode="auto">
            <a:xfrm>
              <a:off x="2161" y="4566"/>
              <a:ext cx="1915" cy="1431"/>
              <a:chOff x="2854" y="1824"/>
              <a:chExt cx="2622" cy="1882"/>
            </a:xfrm>
          </p:grpSpPr>
          <p:sp>
            <p:nvSpPr>
              <p:cNvPr id="2154" name="Line 10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5" name="Line 10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6" name="Line 10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7" name="Line 10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8" name="Line 11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59" name="Line 11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0" name="Line 11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1" name="Line 11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2" name="Line 11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3" name="Line 11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4" name="Line 11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5" name="Line 11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6" name="Line 11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7" name="Line 11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8" name="Line 120"/>
              <p:cNvSpPr>
                <a:spLocks noChangeShapeType="1"/>
              </p:cNvSpPr>
              <p:nvPr/>
            </p:nvSpPr>
            <p:spPr bwMode="auto"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69" name="Line 12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0" name="Line 12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1" name="Line 12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2" name="Line 12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3" name="Line 12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4" name="Line 12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2175" name="Group 127"/>
            <p:cNvGrpSpPr>
              <a:grpSpLocks/>
            </p:cNvGrpSpPr>
            <p:nvPr/>
          </p:nvGrpSpPr>
          <p:grpSpPr bwMode="auto">
            <a:xfrm>
              <a:off x="247" y="4566"/>
              <a:ext cx="1914" cy="1431"/>
              <a:chOff x="235" y="1824"/>
              <a:chExt cx="2619" cy="1882"/>
            </a:xfrm>
          </p:grpSpPr>
          <p:sp>
            <p:nvSpPr>
              <p:cNvPr id="2176" name="Line 12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0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7" name="Line 129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43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8" name="Line 130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687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79" name="Line 131"/>
              <p:cNvSpPr>
                <a:spLocks noChangeShapeType="1"/>
              </p:cNvSpPr>
              <p:nvPr/>
            </p:nvSpPr>
            <p:spPr bwMode="auto">
              <a:xfrm flipH="1">
                <a:off x="371" y="1824"/>
                <a:ext cx="2483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0" name="Line 132"/>
              <p:cNvSpPr>
                <a:spLocks noChangeShapeType="1"/>
              </p:cNvSpPr>
              <p:nvPr/>
            </p:nvSpPr>
            <p:spPr bwMode="auto">
              <a:xfrm flipH="1">
                <a:off x="774" y="1824"/>
                <a:ext cx="2080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1" name="Line 133"/>
              <p:cNvSpPr>
                <a:spLocks noChangeShapeType="1"/>
              </p:cNvSpPr>
              <p:nvPr/>
            </p:nvSpPr>
            <p:spPr bwMode="auto">
              <a:xfrm flipH="1">
                <a:off x="1153" y="1824"/>
                <a:ext cx="1701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2" name="Line 134"/>
              <p:cNvSpPr>
                <a:spLocks noChangeShapeType="1"/>
              </p:cNvSpPr>
              <p:nvPr/>
            </p:nvSpPr>
            <p:spPr bwMode="auto">
              <a:xfrm flipH="1">
                <a:off x="1534" y="1824"/>
                <a:ext cx="1320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3" name="Line 135"/>
              <p:cNvSpPr>
                <a:spLocks noChangeShapeType="1"/>
              </p:cNvSpPr>
              <p:nvPr/>
            </p:nvSpPr>
            <p:spPr bwMode="auto">
              <a:xfrm flipH="1">
                <a:off x="1872" y="1824"/>
                <a:ext cx="982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4" name="Line 136"/>
              <p:cNvSpPr>
                <a:spLocks noChangeShapeType="1"/>
              </p:cNvSpPr>
              <p:nvPr/>
            </p:nvSpPr>
            <p:spPr bwMode="auto">
              <a:xfrm flipH="1">
                <a:off x="2206" y="1824"/>
                <a:ext cx="648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5" name="Line 137"/>
              <p:cNvSpPr>
                <a:spLocks noChangeShapeType="1"/>
              </p:cNvSpPr>
              <p:nvPr/>
            </p:nvSpPr>
            <p:spPr bwMode="auto">
              <a:xfrm flipH="1">
                <a:off x="2543" y="1824"/>
                <a:ext cx="311" cy="188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6" name="Line 13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39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7" name="Line 139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067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8" name="Line 140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919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89" name="Line 141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770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0" name="Line 142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597" cy="642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1" name="Line 143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514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2" name="Line 144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405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3" name="Line 145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98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4" name="Line 14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13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5" name="Line 14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6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196" name="Line 14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63"/>
              </a:xfrm>
              <a:prstGeom prst="line">
                <a:avLst/>
              </a:prstGeom>
              <a:noFill/>
              <a:ln w="3175">
                <a:solidFill>
                  <a:srgbClr val="CCFF33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2197" name="Group 149"/>
            <p:cNvGrpSpPr>
              <a:grpSpLocks/>
            </p:cNvGrpSpPr>
            <p:nvPr/>
          </p:nvGrpSpPr>
          <p:grpSpPr bwMode="auto">
            <a:xfrm>
              <a:off x="247" y="4581"/>
              <a:ext cx="3829" cy="1220"/>
              <a:chOff x="235" y="1844"/>
              <a:chExt cx="5241" cy="1605"/>
            </a:xfrm>
          </p:grpSpPr>
          <p:grpSp>
            <p:nvGrpSpPr>
              <p:cNvPr id="2198" name="Group 150"/>
              <p:cNvGrpSpPr>
                <a:grpSpLocks/>
              </p:cNvGrpSpPr>
              <p:nvPr/>
            </p:nvGrpSpPr>
            <p:grpSpPr bwMode="auto">
              <a:xfrm>
                <a:off x="235" y="2750"/>
                <a:ext cx="5241" cy="699"/>
                <a:chOff x="235" y="2750"/>
                <a:chExt cx="5241" cy="699"/>
              </a:xfrm>
            </p:grpSpPr>
            <p:sp>
              <p:nvSpPr>
                <p:cNvPr id="2199" name="Line 151"/>
                <p:cNvSpPr>
                  <a:spLocks noChangeShapeType="1"/>
                </p:cNvSpPr>
                <p:nvPr/>
              </p:nvSpPr>
              <p:spPr bwMode="auto"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0" name="Line 152"/>
                <p:cNvSpPr>
                  <a:spLocks noChangeShapeType="1"/>
                </p:cNvSpPr>
                <p:nvPr/>
              </p:nvSpPr>
              <p:spPr bwMode="auto"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1" name="Line 153"/>
                <p:cNvSpPr>
                  <a:spLocks noChangeShapeType="1"/>
                </p:cNvSpPr>
                <p:nvPr/>
              </p:nvSpPr>
              <p:spPr bwMode="auto"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2" name="Line 154"/>
                <p:cNvSpPr>
                  <a:spLocks noChangeShapeType="1"/>
                </p:cNvSpPr>
                <p:nvPr/>
              </p:nvSpPr>
              <p:spPr bwMode="auto"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203" name="Group 155"/>
              <p:cNvGrpSpPr>
                <a:grpSpLocks/>
              </p:cNvGrpSpPr>
              <p:nvPr/>
            </p:nvGrpSpPr>
            <p:grpSpPr bwMode="auto">
              <a:xfrm>
                <a:off x="235" y="1844"/>
                <a:ext cx="5241" cy="728"/>
                <a:chOff x="235" y="1844"/>
                <a:chExt cx="5241" cy="728"/>
              </a:xfrm>
            </p:grpSpPr>
            <p:sp>
              <p:nvSpPr>
                <p:cNvPr id="2204" name="Line 156"/>
                <p:cNvSpPr>
                  <a:spLocks noChangeShapeType="1"/>
                </p:cNvSpPr>
                <p:nvPr/>
              </p:nvSpPr>
              <p:spPr bwMode="auto"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5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6" name="Line 158"/>
                <p:cNvSpPr>
                  <a:spLocks noChangeShapeType="1"/>
                </p:cNvSpPr>
                <p:nvPr/>
              </p:nvSpPr>
              <p:spPr bwMode="auto"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7" name="Line 159"/>
                <p:cNvSpPr>
                  <a:spLocks noChangeShapeType="1"/>
                </p:cNvSpPr>
                <p:nvPr/>
              </p:nvSpPr>
              <p:spPr bwMode="auto"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8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09" name="Line 161"/>
                <p:cNvSpPr>
                  <a:spLocks noChangeShapeType="1"/>
                </p:cNvSpPr>
                <p:nvPr/>
              </p:nvSpPr>
              <p:spPr bwMode="auto"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10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11" name="Line 163"/>
                <p:cNvSpPr>
                  <a:spLocks noChangeShapeType="1"/>
                </p:cNvSpPr>
                <p:nvPr/>
              </p:nvSpPr>
              <p:spPr bwMode="auto"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12" name="Line 164"/>
                <p:cNvSpPr>
                  <a:spLocks noChangeShapeType="1"/>
                </p:cNvSpPr>
                <p:nvPr/>
              </p:nvSpPr>
              <p:spPr bwMode="auto"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CCFF33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2213" name="AutoShape 165"/>
          <p:cNvSpPr>
            <a:spLocks noChangeArrowheads="1"/>
          </p:cNvSpPr>
          <p:nvPr/>
        </p:nvSpPr>
        <p:spPr bwMode="auto">
          <a:xfrm rot="10443842" flipH="1">
            <a:off x="-900885" y="291180"/>
            <a:ext cx="8923338" cy="5456238"/>
          </a:xfrm>
          <a:custGeom>
            <a:avLst/>
            <a:gdLst>
              <a:gd name="G0" fmla="+- -650172 0 0"/>
              <a:gd name="G1" fmla="+- -9331280 0 0"/>
              <a:gd name="G2" fmla="+- -650172 0 -9331280"/>
              <a:gd name="G3" fmla="+- 10800 0 0"/>
              <a:gd name="G4" fmla="+- 0 0 -650172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4684 0 0"/>
              <a:gd name="G9" fmla="+- 0 0 -9331280"/>
              <a:gd name="G10" fmla="+- 4684 0 2700"/>
              <a:gd name="G11" fmla="cos G10 -650172"/>
              <a:gd name="G12" fmla="sin G10 -650172"/>
              <a:gd name="G13" fmla="cos 13500 -650172"/>
              <a:gd name="G14" fmla="sin 13500 -650172"/>
              <a:gd name="G15" fmla="+- G11 10800 0"/>
              <a:gd name="G16" fmla="+- G12 10800 0"/>
              <a:gd name="G17" fmla="+- G13 10800 0"/>
              <a:gd name="G18" fmla="+- G14 10800 0"/>
              <a:gd name="G19" fmla="*/ 4684 1 2"/>
              <a:gd name="G20" fmla="+- G19 5400 0"/>
              <a:gd name="G21" fmla="cos G20 -650172"/>
              <a:gd name="G22" fmla="sin G20 -650172"/>
              <a:gd name="G23" fmla="+- G21 10800 0"/>
              <a:gd name="G24" fmla="+- G12 G23 G22"/>
              <a:gd name="G25" fmla="+- G22 G23 G11"/>
              <a:gd name="G26" fmla="cos 10800 -650172"/>
              <a:gd name="G27" fmla="sin 10800 -650172"/>
              <a:gd name="G28" fmla="cos 4684 -650172"/>
              <a:gd name="G29" fmla="sin 4684 -650172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9331280"/>
              <a:gd name="G36" fmla="sin G34 -9331280"/>
              <a:gd name="G37" fmla="+/ -9331280 -650172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4684 G39"/>
              <a:gd name="G43" fmla="sin 4684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3384 w 21600"/>
              <a:gd name="T5" fmla="*/ 313 h 21600"/>
              <a:gd name="T6" fmla="*/ 4667 w 21600"/>
              <a:gd name="T7" fmla="*/ 6074 h 21600"/>
              <a:gd name="T8" fmla="*/ 11921 w 21600"/>
              <a:gd name="T9" fmla="*/ 6252 h 21600"/>
              <a:gd name="T10" fmla="*/ 24098 w 21600"/>
              <a:gd name="T11" fmla="*/ 8474 h 21600"/>
              <a:gd name="T12" fmla="*/ 19418 w 21600"/>
              <a:gd name="T13" fmla="*/ 15138 h 21600"/>
              <a:gd name="T14" fmla="*/ 12754 w 21600"/>
              <a:gd name="T15" fmla="*/ 1045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413" y="9993"/>
                </a:moveTo>
                <a:cubicBezTo>
                  <a:pt x="15021" y="7751"/>
                  <a:pt x="13075" y="6116"/>
                  <a:pt x="10800" y="6116"/>
                </a:cubicBezTo>
                <a:cubicBezTo>
                  <a:pt x="9347" y="6116"/>
                  <a:pt x="7976" y="6790"/>
                  <a:pt x="7089" y="7941"/>
                </a:cubicBezTo>
                <a:lnTo>
                  <a:pt x="2245" y="4208"/>
                </a:lnTo>
                <a:cubicBezTo>
                  <a:pt x="4289" y="1554"/>
                  <a:pt x="7450" y="0"/>
                  <a:pt x="10800" y="0"/>
                </a:cubicBezTo>
                <a:cubicBezTo>
                  <a:pt x="16046" y="0"/>
                  <a:pt x="20534" y="3770"/>
                  <a:pt x="21438" y="8939"/>
                </a:cubicBezTo>
                <a:lnTo>
                  <a:pt x="24098" y="8474"/>
                </a:lnTo>
                <a:lnTo>
                  <a:pt x="19418" y="15138"/>
                </a:lnTo>
                <a:lnTo>
                  <a:pt x="12754" y="10458"/>
                </a:lnTo>
                <a:lnTo>
                  <a:pt x="15413" y="9993"/>
                </a:lnTo>
                <a:close/>
              </a:path>
            </a:pathLst>
          </a:custGeom>
          <a:gradFill rotWithShape="0">
            <a:gsLst>
              <a:gs pos="0">
                <a:srgbClr val="669900">
                  <a:gamma/>
                  <a:shade val="76078"/>
                  <a:invGamma/>
                </a:srgbClr>
              </a:gs>
              <a:gs pos="100000">
                <a:srgbClr val="6699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15" name="Oval 167"/>
          <p:cNvSpPr>
            <a:spLocks noChangeArrowheads="1"/>
          </p:cNvSpPr>
          <p:nvPr/>
        </p:nvSpPr>
        <p:spPr bwMode="auto">
          <a:xfrm>
            <a:off x="6216650" y="3836765"/>
            <a:ext cx="1249363" cy="236537"/>
          </a:xfrm>
          <a:prstGeom prst="ellipse">
            <a:avLst/>
          </a:prstGeom>
          <a:gradFill rotWithShape="0">
            <a:gsLst>
              <a:gs pos="0">
                <a:srgbClr val="003000"/>
              </a:gs>
              <a:gs pos="100000">
                <a:srgbClr val="0066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16" name="Oval 168"/>
          <p:cNvSpPr>
            <a:spLocks noChangeArrowheads="1"/>
          </p:cNvSpPr>
          <p:nvPr/>
        </p:nvSpPr>
        <p:spPr bwMode="auto">
          <a:xfrm>
            <a:off x="5729288" y="2308002"/>
            <a:ext cx="1608137" cy="1733550"/>
          </a:xfrm>
          <a:prstGeom prst="ellipse">
            <a:avLst/>
          </a:prstGeom>
          <a:gradFill rotWithShape="0">
            <a:gsLst>
              <a:gs pos="0">
                <a:srgbClr val="FF6600"/>
              </a:gs>
              <a:gs pos="100000">
                <a:srgbClr val="FF6600">
                  <a:gamma/>
                  <a:shade val="36078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I am</a:t>
            </a: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포</a:t>
            </a:r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용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사랑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algn="ctr"/>
            <a:r>
              <a:rPr lang="ko-KR" altLang="en-US" sz="1400" b="1" dirty="0" err="1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구원론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(Die)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가치론</a:t>
            </a:r>
            <a:endParaRPr lang="en-US" altLang="ko-KR" sz="1400" b="1" dirty="0" smtClean="0">
              <a:solidFill>
                <a:schemeClr val="bg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How to die</a:t>
            </a:r>
          </a:p>
        </p:txBody>
      </p:sp>
      <p:sp>
        <p:nvSpPr>
          <p:cNvPr id="2217" name="Oval 169"/>
          <p:cNvSpPr>
            <a:spLocks noChangeArrowheads="1"/>
          </p:cNvSpPr>
          <p:nvPr/>
        </p:nvSpPr>
        <p:spPr bwMode="auto">
          <a:xfrm>
            <a:off x="4967288" y="4870227"/>
            <a:ext cx="1249362" cy="236538"/>
          </a:xfrm>
          <a:prstGeom prst="ellipse">
            <a:avLst/>
          </a:prstGeom>
          <a:gradFill rotWithShape="0">
            <a:gsLst>
              <a:gs pos="0">
                <a:srgbClr val="003000"/>
              </a:gs>
              <a:gs pos="100000">
                <a:srgbClr val="0066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18" name="Oval 170"/>
          <p:cNvSpPr>
            <a:spLocks noChangeArrowheads="1"/>
          </p:cNvSpPr>
          <p:nvPr/>
        </p:nvSpPr>
        <p:spPr bwMode="auto">
          <a:xfrm>
            <a:off x="4297363" y="3304952"/>
            <a:ext cx="1687512" cy="1735138"/>
          </a:xfrm>
          <a:prstGeom prst="ellipse">
            <a:avLst/>
          </a:prstGeom>
          <a:gradFill rotWithShape="0">
            <a:gsLst>
              <a:gs pos="0">
                <a:srgbClr val="33CC33"/>
              </a:gs>
              <a:gs pos="100000">
                <a:srgbClr val="33CC33">
                  <a:gamma/>
                  <a:shade val="36078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I will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극복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용기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윤리론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(Live)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실천론</a:t>
            </a:r>
            <a:endParaRPr lang="en-US" altLang="ko-KR" sz="1400" b="1" dirty="0" smtClean="0">
              <a:solidFill>
                <a:schemeClr val="bg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How to live</a:t>
            </a:r>
          </a:p>
        </p:txBody>
      </p:sp>
      <p:sp>
        <p:nvSpPr>
          <p:cNvPr id="2219" name="Oval 171"/>
          <p:cNvSpPr>
            <a:spLocks noChangeArrowheads="1"/>
          </p:cNvSpPr>
          <p:nvPr/>
        </p:nvSpPr>
        <p:spPr bwMode="auto">
          <a:xfrm>
            <a:off x="3187700" y="5286152"/>
            <a:ext cx="1249363" cy="236538"/>
          </a:xfrm>
          <a:prstGeom prst="ellipse">
            <a:avLst/>
          </a:prstGeom>
          <a:solidFill>
            <a:srgbClr val="00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0" name="Oval 172"/>
          <p:cNvSpPr>
            <a:spLocks noChangeArrowheads="1"/>
          </p:cNvSpPr>
          <p:nvPr/>
        </p:nvSpPr>
        <p:spPr bwMode="auto">
          <a:xfrm>
            <a:off x="2661145" y="3783682"/>
            <a:ext cx="1649413" cy="1733550"/>
          </a:xfrm>
          <a:prstGeom prst="ellipse">
            <a:avLst/>
          </a:prstGeom>
          <a:gradFill rotWithShape="0">
            <a:gsLst>
              <a:gs pos="0">
                <a:srgbClr val="FF9933"/>
              </a:gs>
              <a:gs pos="100000">
                <a:srgbClr val="FF9933">
                  <a:gamma/>
                  <a:shade val="36078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You Should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인정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책임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인식론</a:t>
            </a:r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(I)</a:t>
            </a: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존재론</a:t>
            </a:r>
            <a:endParaRPr lang="en-US" altLang="ko-KR" sz="1400" b="1" dirty="0" smtClean="0">
              <a:solidFill>
                <a:schemeClr val="bg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Who am I</a:t>
            </a:r>
          </a:p>
        </p:txBody>
      </p:sp>
      <p:sp>
        <p:nvSpPr>
          <p:cNvPr id="2221" name="Oval 173"/>
          <p:cNvSpPr>
            <a:spLocks noChangeArrowheads="1"/>
          </p:cNvSpPr>
          <p:nvPr/>
        </p:nvSpPr>
        <p:spPr bwMode="auto">
          <a:xfrm>
            <a:off x="1500188" y="5241702"/>
            <a:ext cx="1249362" cy="236538"/>
          </a:xfrm>
          <a:prstGeom prst="ellipse">
            <a:avLst/>
          </a:prstGeom>
          <a:gradFill rotWithShape="0">
            <a:gsLst>
              <a:gs pos="0">
                <a:srgbClr val="003000"/>
              </a:gs>
              <a:gs pos="100000">
                <a:srgbClr val="0066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4" name="Oval 176"/>
          <p:cNvSpPr>
            <a:spLocks noChangeArrowheads="1"/>
          </p:cNvSpPr>
          <p:nvPr/>
        </p:nvSpPr>
        <p:spPr bwMode="auto">
          <a:xfrm rot="-2675838">
            <a:off x="4416425" y="3520852"/>
            <a:ext cx="546100" cy="31591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5" name="Oval 177"/>
          <p:cNvSpPr>
            <a:spLocks noChangeArrowheads="1"/>
          </p:cNvSpPr>
          <p:nvPr/>
        </p:nvSpPr>
        <p:spPr bwMode="auto">
          <a:xfrm rot="-2675838">
            <a:off x="5830888" y="2536602"/>
            <a:ext cx="546100" cy="31591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6" name="Oval 178"/>
          <p:cNvSpPr>
            <a:spLocks noChangeArrowheads="1"/>
          </p:cNvSpPr>
          <p:nvPr/>
        </p:nvSpPr>
        <p:spPr bwMode="auto">
          <a:xfrm rot="-2675838">
            <a:off x="2749550" y="3905027"/>
            <a:ext cx="546100" cy="31591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27" name="Oval 179"/>
          <p:cNvSpPr>
            <a:spLocks noChangeArrowheads="1"/>
          </p:cNvSpPr>
          <p:nvPr/>
        </p:nvSpPr>
        <p:spPr bwMode="auto">
          <a:xfrm rot="-2675838">
            <a:off x="915988" y="3882802"/>
            <a:ext cx="546100" cy="315913"/>
          </a:xfrm>
          <a:prstGeom prst="ellipse">
            <a:avLst/>
          </a:prstGeom>
          <a:gradFill rotWithShape="1">
            <a:gsLst>
              <a:gs pos="0">
                <a:srgbClr val="FFFFFF">
                  <a:alpha val="70000"/>
                </a:srgbClr>
              </a:gs>
              <a:gs pos="100000">
                <a:srgbClr val="FFFFFF">
                  <a:gamma/>
                  <a:shade val="46275"/>
                  <a:invGamma/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아모르</a:t>
            </a:r>
            <a:r>
              <a:rPr lang="ko-KR" altLang="en-US" dirty="0" smtClean="0"/>
              <a:t> 파티</a:t>
            </a:r>
            <a:r>
              <a:rPr lang="en-US" altLang="ko-KR" dirty="0" smtClean="0"/>
              <a:t>(Amor </a:t>
            </a:r>
            <a:r>
              <a:rPr lang="en-US" altLang="ko-KR" dirty="0" err="1" smtClean="0"/>
              <a:t>Fati</a:t>
            </a:r>
            <a:r>
              <a:rPr lang="en-US" altLang="ko-KR" dirty="0" smtClean="0"/>
              <a:t>), </a:t>
            </a:r>
            <a:r>
              <a:rPr lang="en-US" altLang="ko-KR" sz="1200" i="1" dirty="0" smtClean="0"/>
              <a:t>Nietzsche(</a:t>
            </a:r>
            <a:r>
              <a:rPr lang="en-US" altLang="ko-KR" sz="1200" dirty="0" smtClean="0"/>
              <a:t>1844</a:t>
            </a:r>
            <a:r>
              <a:rPr lang="ko-KR" altLang="en-US" sz="1200" dirty="0"/>
              <a:t>년 </a:t>
            </a:r>
            <a:r>
              <a:rPr lang="en-US" altLang="ko-KR" sz="1200" dirty="0"/>
              <a:t>~ 1900</a:t>
            </a:r>
            <a:r>
              <a:rPr lang="ko-KR" altLang="en-US" sz="1200" dirty="0" smtClean="0"/>
              <a:t>년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448" y="3754998"/>
            <a:ext cx="1592966" cy="2338298"/>
          </a:xfrm>
        </p:spPr>
      </p:pic>
      <p:sp>
        <p:nvSpPr>
          <p:cNvPr id="87" name="AutoShape 103"/>
          <p:cNvSpPr>
            <a:spLocks noChangeArrowheads="1"/>
          </p:cNvSpPr>
          <p:nvPr/>
        </p:nvSpPr>
        <p:spPr bwMode="auto">
          <a:xfrm>
            <a:off x="69850" y="1128713"/>
            <a:ext cx="8187774" cy="7429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>
            <a:outerShdw dist="63500" dir="3187806" algn="ctr" rotWithShape="0">
              <a:srgbClr val="005C5A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8" name="Text Box 166"/>
          <p:cNvSpPr txBox="1">
            <a:spLocks noChangeArrowheads="1"/>
          </p:cNvSpPr>
          <p:nvPr/>
        </p:nvSpPr>
        <p:spPr bwMode="auto">
          <a:xfrm>
            <a:off x="460374" y="1289050"/>
            <a:ext cx="771202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낙타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짐을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견</a:t>
            </a:r>
            <a:r>
              <a:rPr lang="ko-KR" altLang="en-US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디는 태도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)-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사자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기존 가치를 부정하는 힘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)-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어린이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있는 그대로의 나</a:t>
            </a:r>
            <a:r>
              <a:rPr lang="en-US" altLang="ko-KR" sz="1600" dirty="0" smtClean="0">
                <a:solidFill>
                  <a:srgbClr val="CC33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dirty="0">
              <a:solidFill>
                <a:srgbClr val="CC33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50" y="1934447"/>
            <a:ext cx="1959518" cy="2817269"/>
          </a:xfrm>
          <a:prstGeom prst="rect">
            <a:avLst/>
          </a:prstGeom>
        </p:spPr>
      </p:pic>
      <p:sp>
        <p:nvSpPr>
          <p:cNvPr id="2222" name="Oval 174"/>
          <p:cNvSpPr>
            <a:spLocks noChangeArrowheads="1"/>
          </p:cNvSpPr>
          <p:nvPr/>
        </p:nvSpPr>
        <p:spPr bwMode="auto">
          <a:xfrm>
            <a:off x="844550" y="3679602"/>
            <a:ext cx="1679575" cy="1735138"/>
          </a:xfrm>
          <a:prstGeom prst="ellipse">
            <a:avLst/>
          </a:prstGeom>
          <a:gradFill rotWithShape="0">
            <a:gsLst>
              <a:gs pos="0">
                <a:srgbClr val="CC99FF"/>
              </a:gs>
              <a:gs pos="100000">
                <a:srgbClr val="CC99FF">
                  <a:gamma/>
                  <a:shade val="36078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d</a:t>
            </a:r>
            <a:r>
              <a:rPr lang="en-US" altLang="ko-KR" sz="1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er Uber mensch</a:t>
            </a:r>
          </a:p>
          <a:p>
            <a:pPr algn="ctr"/>
            <a:endParaRPr lang="en-US" altLang="ko-KR" sz="12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Segoe UI Black" panose="020B0A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der </a:t>
            </a:r>
            <a:r>
              <a:rPr lang="en-US" altLang="ko-KR" sz="12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L</a:t>
            </a:r>
            <a:r>
              <a:rPr lang="en-US" altLang="ko-KR" sz="12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etzte</a:t>
            </a:r>
            <a:r>
              <a:rPr lang="en-US" altLang="ko-KR" sz="12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 </a:t>
            </a:r>
            <a:r>
              <a:rPr lang="en-US" altLang="ko-KR" sz="12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Segoe UI Black" panose="020B0A02040204020203" pitchFamily="34" charset="0"/>
              </a:rPr>
              <a:t>mensch</a:t>
            </a:r>
          </a:p>
        </p:txBody>
      </p:sp>
    </p:spTree>
    <p:extLst>
      <p:ext uri="{BB962C8B-B14F-4D97-AF65-F5344CB8AC3E}">
        <p14:creationId xmlns:p14="http://schemas.microsoft.com/office/powerpoint/2010/main" val="27660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3" grpId="0" animBg="1"/>
      <p:bldP spid="2216" grpId="0" animBg="1"/>
      <p:bldP spid="2218" grpId="0" animBg="1"/>
      <p:bldP spid="2220" grpId="0" animBg="1"/>
      <p:bldP spid="8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4572000" y="3707740"/>
            <a:ext cx="2281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포르쉐</a:t>
            </a:r>
            <a:r>
              <a:rPr lang="ko-KR" altLang="en-US" dirty="0"/>
              <a:t> </a:t>
            </a:r>
            <a:r>
              <a:rPr lang="ko-KR" altLang="en-US" dirty="0" err="1"/>
              <a:t>카이엔</a:t>
            </a:r>
            <a:r>
              <a:rPr lang="en-US" altLang="ko-KR" dirty="0"/>
              <a:t>(</a:t>
            </a:r>
            <a:r>
              <a:rPr lang="ko-KR" altLang="en-US" dirty="0"/>
              <a:t>디젤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ko-KR" altLang="en-US" sz="2000" dirty="0" smtClean="0"/>
              <a:t>문제는 연결이야</a:t>
            </a:r>
            <a:r>
              <a:rPr lang="en-US" altLang="ko-KR" sz="2400" dirty="0"/>
              <a:t>(It's the </a:t>
            </a:r>
            <a:r>
              <a:rPr lang="en-US" altLang="ko-KR" sz="2400" dirty="0" smtClean="0"/>
              <a:t>connection, stupid</a:t>
            </a:r>
            <a:r>
              <a:rPr lang="en-US" altLang="ko-KR" sz="1200" dirty="0" smtClean="0"/>
              <a:t>)  </a:t>
            </a:r>
            <a:r>
              <a:rPr lang="ko-KR" altLang="en-US" sz="1050" dirty="0" smtClean="0"/>
              <a:t>클린턴 </a:t>
            </a:r>
            <a:r>
              <a:rPr lang="en-US" altLang="ko-KR" sz="1050" dirty="0" smtClean="0"/>
              <a:t>vs. </a:t>
            </a:r>
            <a:r>
              <a:rPr lang="ko-KR" altLang="en-US" sz="1050" dirty="0" err="1" smtClean="0"/>
              <a:t>부시</a:t>
            </a:r>
            <a:r>
              <a:rPr lang="en-US" altLang="ko-KR" sz="1050" dirty="0" smtClean="0"/>
              <a:t>(92</a:t>
            </a:r>
            <a:r>
              <a:rPr lang="ko-KR" altLang="en-US" sz="1050" dirty="0" smtClean="0"/>
              <a:t>년</a:t>
            </a:r>
            <a:r>
              <a:rPr lang="en-US" altLang="ko-KR" sz="1050" dirty="0" smtClean="0"/>
              <a:t>)</a:t>
            </a:r>
            <a:endParaRPr lang="ko-KR" altLang="en-US" sz="1050" dirty="0"/>
          </a:p>
        </p:txBody>
      </p:sp>
      <p:pic>
        <p:nvPicPr>
          <p:cNvPr id="1026" name="Picture 2" descr="'í¬ë¥´ì ì¹´ì´ì' 2013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65" y="2564904"/>
            <a:ext cx="4038600" cy="268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3863666" y="5714092"/>
            <a:ext cx="49568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ko-KR" sz="2800" b="1" cap="none" spc="0" dirty="0" smtClean="0">
                <a:ln/>
                <a:solidFill>
                  <a:schemeClr val="accent4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4</a:t>
            </a:r>
            <a:r>
              <a:rPr lang="ko-KR" altLang="en-US" sz="2800" b="1" cap="none" spc="0" dirty="0" smtClean="0">
                <a:ln/>
                <a:solidFill>
                  <a:schemeClr val="accent4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개월</a:t>
            </a:r>
            <a:r>
              <a:rPr lang="en-US" altLang="ko-KR" sz="2800" b="1" cap="none" spc="0" dirty="0" smtClean="0">
                <a:ln/>
                <a:solidFill>
                  <a:schemeClr val="accent4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/1</a:t>
            </a:r>
            <a:r>
              <a:rPr lang="ko-KR" altLang="en-US" sz="2800" b="1" cap="none" spc="0" dirty="0" smtClean="0">
                <a:ln/>
                <a:solidFill>
                  <a:schemeClr val="accent4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년 양산 목표 </a:t>
            </a:r>
            <a:r>
              <a:rPr lang="en-US" altLang="ko-KR" sz="2800" b="1" cap="none" spc="0" dirty="0" smtClean="0">
                <a:ln/>
                <a:solidFill>
                  <a:schemeClr val="accent4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2</a:t>
            </a:r>
            <a:r>
              <a:rPr lang="ko-KR" altLang="en-US" sz="2800" b="1" cap="none" spc="0" dirty="0" smtClean="0">
                <a:ln/>
                <a:solidFill>
                  <a:schemeClr val="accent4"/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배 계약</a:t>
            </a:r>
            <a:endParaRPr lang="en-US" altLang="ko-KR" sz="2800" b="1" cap="none" spc="0" dirty="0">
              <a:ln/>
              <a:solidFill>
                <a:schemeClr val="accent4"/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285999" y="1052736"/>
            <a:ext cx="64877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>
                <a:solidFill>
                  <a:srgbClr val="6D6D65"/>
                </a:solidFill>
                <a:latin typeface="Dotum" panose="020B0600000101010101" pitchFamily="50" charset="-127"/>
                <a:ea typeface="Dotum" panose="020B0600000101010101" pitchFamily="50" charset="-127"/>
              </a:rPr>
              <a:t>The first story is about connecting the dots.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36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 smtClean="0"/>
              <a:t>전자화폐 최선진국</a:t>
            </a:r>
            <a:r>
              <a:rPr lang="en-US" altLang="ko-KR" sz="2400" dirty="0" smtClean="0"/>
              <a:t>_</a:t>
            </a:r>
            <a:r>
              <a:rPr lang="ko-KR" altLang="en-US" sz="2400" dirty="0" err="1" smtClean="0"/>
              <a:t>모바일</a:t>
            </a:r>
            <a:r>
              <a:rPr lang="ko-KR" altLang="en-US" sz="2400" dirty="0" smtClean="0"/>
              <a:t> 은행</a:t>
            </a:r>
            <a:r>
              <a:rPr lang="en-US" altLang="ko-KR" sz="2400" dirty="0" smtClean="0"/>
              <a:t>(75% </a:t>
            </a:r>
            <a:r>
              <a:rPr lang="ko-KR" altLang="en-US" sz="2400" dirty="0" smtClean="0"/>
              <a:t>이용</a:t>
            </a:r>
            <a:r>
              <a:rPr lang="en-US" altLang="ko-KR" sz="2400" dirty="0" smtClean="0"/>
              <a:t>)_</a:t>
            </a:r>
            <a:r>
              <a:rPr lang="ko-KR" altLang="en-US" sz="1800" dirty="0" smtClean="0"/>
              <a:t>간편결제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송금</a:t>
            </a:r>
            <a:r>
              <a:rPr lang="en-US" altLang="ko-KR" sz="1800" dirty="0" smtClean="0"/>
              <a:t>)</a:t>
            </a:r>
            <a:endParaRPr lang="ko-KR" altLang="en-US" sz="2400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ko-KR" altLang="en-US" sz="1400" dirty="0" smtClean="0"/>
              <a:t>낙후된 금융</a:t>
            </a:r>
            <a:r>
              <a:rPr lang="en-US" altLang="ko-KR" sz="1400" dirty="0" smtClean="0"/>
              <a:t>(4490</a:t>
            </a:r>
            <a:r>
              <a:rPr lang="ko-KR" altLang="en-US" sz="1400" dirty="0" smtClean="0"/>
              <a:t>만</a:t>
            </a:r>
            <a:r>
              <a:rPr lang="en-US" altLang="ko-KR" sz="1400" dirty="0" smtClean="0"/>
              <a:t>), 2006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, 2156$</a:t>
            </a:r>
          </a:p>
          <a:p>
            <a:pPr lvl="1"/>
            <a:r>
              <a:rPr lang="ko-KR" altLang="en-US" sz="1400" dirty="0" smtClean="0"/>
              <a:t>대도시 은행</a:t>
            </a:r>
            <a:r>
              <a:rPr lang="en-US" altLang="ko-KR" sz="1400" dirty="0" smtClean="0"/>
              <a:t>, 164/203</a:t>
            </a:r>
            <a:r>
              <a:rPr lang="ko-KR" altLang="en-US" sz="1400" dirty="0" smtClean="0"/>
              <a:t>개국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지점 거의 전무</a:t>
            </a:r>
            <a:r>
              <a:rPr lang="en-US" altLang="ko-KR" sz="1400" dirty="0" smtClean="0"/>
              <a:t>(558</a:t>
            </a:r>
            <a:r>
              <a:rPr lang="ko-KR" altLang="en-US" sz="1400" dirty="0" smtClean="0"/>
              <a:t>개</a:t>
            </a:r>
            <a:r>
              <a:rPr lang="en-US" altLang="ko-KR" sz="1400" dirty="0" smtClean="0"/>
              <a:t>)</a:t>
            </a:r>
          </a:p>
          <a:p>
            <a:pPr lvl="1"/>
            <a:r>
              <a:rPr lang="ko-KR" altLang="en-US" sz="1400" dirty="0" err="1" smtClean="0"/>
              <a:t>은행계죄</a:t>
            </a:r>
            <a:r>
              <a:rPr lang="ko-KR" altLang="en-US" sz="1400" dirty="0" smtClean="0"/>
              <a:t> 극 소수</a:t>
            </a:r>
            <a:r>
              <a:rPr lang="en-US" altLang="ko-KR" sz="1400" dirty="0" smtClean="0"/>
              <a:t>(1/7</a:t>
            </a:r>
            <a:r>
              <a:rPr lang="ko-KR" altLang="en-US" sz="1400" dirty="0" smtClean="0"/>
              <a:t>명</a:t>
            </a:r>
            <a:r>
              <a:rPr lang="en-US" altLang="ko-KR" sz="1400" dirty="0" smtClean="0"/>
              <a:t>)</a:t>
            </a:r>
          </a:p>
          <a:p>
            <a:pPr lvl="1"/>
            <a:r>
              <a:rPr lang="ko-KR" altLang="en-US" sz="1400" dirty="0" smtClean="0"/>
              <a:t>신용카드 극 소수</a:t>
            </a:r>
            <a:endParaRPr lang="en-US" altLang="ko-KR" sz="1400" dirty="0" smtClean="0"/>
          </a:p>
          <a:p>
            <a:r>
              <a:rPr lang="ko-KR" altLang="en-US" sz="1400" dirty="0" smtClean="0"/>
              <a:t>송금 불편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도시에서 시골</a:t>
            </a:r>
            <a:r>
              <a:rPr lang="en-US" altLang="ko-KR" sz="1400" dirty="0" smtClean="0"/>
              <a:t>)</a:t>
            </a:r>
          </a:p>
          <a:p>
            <a:pPr lvl="1"/>
            <a:r>
              <a:rPr lang="ko-KR" altLang="en-US" sz="1400" dirty="0" smtClean="0"/>
              <a:t>도난과 강도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버스기사와 배달사고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우체국 불편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비용과 지점</a:t>
            </a:r>
            <a:r>
              <a:rPr lang="en-US" altLang="ko-KR" sz="1400" dirty="0" smtClean="0"/>
              <a:t>)</a:t>
            </a:r>
          </a:p>
          <a:p>
            <a:r>
              <a:rPr lang="ko-KR" altLang="en-US" sz="1400" dirty="0" err="1" smtClean="0"/>
              <a:t>모바일</a:t>
            </a:r>
            <a:r>
              <a:rPr lang="ko-KR" altLang="en-US" sz="1400" dirty="0" smtClean="0"/>
              <a:t> 은행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사파리 </a:t>
            </a:r>
            <a:r>
              <a:rPr lang="ko-KR" altLang="en-US" sz="1400" dirty="0" err="1" smtClean="0"/>
              <a:t>콤</a:t>
            </a:r>
            <a:r>
              <a:rPr lang="en-US" altLang="ko-KR" sz="1400" dirty="0" smtClean="0"/>
              <a:t>)</a:t>
            </a:r>
          </a:p>
          <a:p>
            <a:pPr lvl="1"/>
            <a:r>
              <a:rPr lang="en-US" altLang="ko-KR" sz="1400" dirty="0" smtClean="0"/>
              <a:t>75% </a:t>
            </a:r>
            <a:r>
              <a:rPr lang="ko-KR" altLang="en-US" sz="1400" dirty="0" smtClean="0"/>
              <a:t>이용</a:t>
            </a:r>
            <a:r>
              <a:rPr lang="en-US" altLang="ko-KR" sz="1400" dirty="0" smtClean="0"/>
              <a:t>, 2015</a:t>
            </a:r>
            <a:r>
              <a:rPr lang="ko-KR" altLang="en-US" sz="1400" dirty="0" smtClean="0"/>
              <a:t>년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성인 </a:t>
            </a:r>
            <a:r>
              <a:rPr lang="en-US" altLang="ko-KR" sz="1400" dirty="0" smtClean="0"/>
              <a:t>99%)</a:t>
            </a:r>
          </a:p>
          <a:p>
            <a:pPr lvl="1"/>
            <a:r>
              <a:rPr lang="ko-KR" altLang="en-US" sz="1400" dirty="0" smtClean="0"/>
              <a:t>공기업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영국 </a:t>
            </a:r>
            <a:r>
              <a:rPr lang="ko-KR" altLang="en-US" sz="1400" dirty="0" err="1" smtClean="0"/>
              <a:t>보다폰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40% </a:t>
            </a:r>
            <a:r>
              <a:rPr lang="ko-KR" altLang="en-US" sz="1400" dirty="0" smtClean="0"/>
              <a:t>지분 인수</a:t>
            </a:r>
            <a:r>
              <a:rPr lang="en-US" altLang="ko-KR" sz="1400" dirty="0" smtClean="0"/>
              <a:t>)</a:t>
            </a:r>
          </a:p>
          <a:p>
            <a:r>
              <a:rPr lang="ko-KR" altLang="en-US" sz="1400" dirty="0" smtClean="0"/>
              <a:t>휴대전화 결제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엠파사</a:t>
            </a:r>
            <a:r>
              <a:rPr lang="en-US" altLang="ko-KR" sz="1400" dirty="0" smtClean="0"/>
              <a:t>, 2007</a:t>
            </a:r>
            <a:r>
              <a:rPr lang="ko-KR" altLang="en-US" sz="1400" dirty="0" smtClean="0"/>
              <a:t>년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월</a:t>
            </a:r>
            <a:r>
              <a:rPr lang="en-US" altLang="ko-KR" sz="1400" dirty="0" smtClean="0"/>
              <a:t>)</a:t>
            </a:r>
          </a:p>
          <a:p>
            <a:pPr lvl="1"/>
            <a:r>
              <a:rPr lang="ko-KR" altLang="en-US" sz="1400" dirty="0"/>
              <a:t>값싼 중국산 </a:t>
            </a:r>
            <a:r>
              <a:rPr lang="ko-KR" altLang="en-US" sz="1400" dirty="0" err="1" smtClean="0"/>
              <a:t>피처폰</a:t>
            </a:r>
            <a:r>
              <a:rPr lang="ko-KR" altLang="en-US" sz="1400" dirty="0" smtClean="0"/>
              <a:t> 열기</a:t>
            </a:r>
            <a:r>
              <a:rPr lang="en-US" altLang="ko-KR" sz="1400" dirty="0" smtClean="0"/>
              <a:t>(1/3 </a:t>
            </a:r>
            <a:r>
              <a:rPr lang="ko-KR" altLang="en-US" sz="1400" dirty="0" smtClean="0"/>
              <a:t>성인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pPr lvl="1"/>
            <a:r>
              <a:rPr lang="ko-KR" altLang="en-US" sz="1400" dirty="0" smtClean="0"/>
              <a:t>휴대전화 송금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입출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시스템 구축</a:t>
            </a:r>
            <a:endParaRPr lang="en-US" altLang="ko-KR" sz="1400" dirty="0" smtClean="0"/>
          </a:p>
          <a:p>
            <a:pPr lvl="1"/>
            <a:r>
              <a:rPr lang="ko-KR" altLang="en-US" sz="1400" dirty="0" smtClean="0"/>
              <a:t>구멍가계 대리점</a:t>
            </a:r>
            <a:endParaRPr lang="en-US" altLang="ko-KR" sz="1400" dirty="0" smtClean="0"/>
          </a:p>
          <a:p>
            <a:r>
              <a:rPr lang="ko-KR" altLang="en-US" sz="1400" dirty="0" smtClean="0"/>
              <a:t>세계 강자로 우뚝</a:t>
            </a:r>
            <a:endParaRPr lang="en-US" altLang="ko-KR" sz="1400" dirty="0" smtClean="0"/>
          </a:p>
          <a:p>
            <a:pPr lvl="1"/>
            <a:r>
              <a:rPr lang="ko-KR" altLang="en-US" sz="1000" dirty="0" smtClean="0"/>
              <a:t>아프리카 </a:t>
            </a:r>
            <a:r>
              <a:rPr lang="en-US" altLang="ko-KR" sz="1000" dirty="0" smtClean="0"/>
              <a:t>54</a:t>
            </a:r>
            <a:r>
              <a:rPr lang="ko-KR" altLang="en-US" sz="1000" dirty="0" smtClean="0"/>
              <a:t>국 중 </a:t>
            </a:r>
            <a:r>
              <a:rPr lang="en-US" altLang="ko-KR" sz="1000" dirty="0" smtClean="0"/>
              <a:t>37</a:t>
            </a:r>
            <a:r>
              <a:rPr lang="ko-KR" altLang="en-US" sz="1000" dirty="0" smtClean="0"/>
              <a:t>국 수출</a:t>
            </a:r>
            <a:endParaRPr lang="ko-KR" altLang="en-US" sz="10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303" y="1663103"/>
            <a:ext cx="4070153" cy="407015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/>
          <a:srcRect l="21650" t="15000" r="40862" b="44313"/>
          <a:stretch/>
        </p:blipFill>
        <p:spPr>
          <a:xfrm>
            <a:off x="4581144" y="3676409"/>
            <a:ext cx="4104456" cy="2505769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465404" y="1589595"/>
            <a:ext cx="8283060" cy="4647717"/>
            <a:chOff x="465404" y="1412776"/>
            <a:chExt cx="8283060" cy="4647717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404" y="1412776"/>
              <a:ext cx="8283060" cy="4647717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4375" y="1424519"/>
              <a:ext cx="2524360" cy="2364521"/>
            </a:xfrm>
            <a:prstGeom prst="rect">
              <a:avLst/>
            </a:prstGeom>
          </p:spPr>
        </p:pic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3" y="1628800"/>
            <a:ext cx="8304251" cy="460851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436917" y="1052736"/>
            <a:ext cx="22701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다윗 </a:t>
            </a:r>
            <a:r>
              <a:rPr lang="en-US" altLang="ko-KR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vs.</a:t>
            </a:r>
            <a:r>
              <a:rPr lang="ko-KR" altLang="en-U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Y그래픽M" panose="02030600000101010101" pitchFamily="18" charset="-127"/>
                <a:ea typeface="HY그래픽M" panose="02030600000101010101" pitchFamily="18" charset="-127"/>
              </a:rPr>
              <a:t> 골리앗</a:t>
            </a:r>
            <a:endParaRPr lang="en-US" altLang="ko-KR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0" y="116632"/>
            <a:ext cx="9158156" cy="6858000"/>
            <a:chOff x="0" y="0"/>
            <a:chExt cx="9158156" cy="6858000"/>
          </a:xfrm>
        </p:grpSpPr>
        <p:sp>
          <p:nvSpPr>
            <p:cNvPr id="12" name="직사각형 11"/>
            <p:cNvSpPr/>
            <p:nvPr/>
          </p:nvSpPr>
          <p:spPr bwMode="auto">
            <a:xfrm>
              <a:off x="0" y="0"/>
              <a:ext cx="9144000" cy="68580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904"/>
              <a:ext cx="9158156" cy="6039432"/>
            </a:xfrm>
            <a:prstGeom prst="rect">
              <a:avLst/>
            </a:prstGeom>
          </p:spPr>
        </p:pic>
      </p:grpSp>
      <p:sp>
        <p:nvSpPr>
          <p:cNvPr id="14" name="직사각형 13"/>
          <p:cNvSpPr/>
          <p:nvPr/>
        </p:nvSpPr>
        <p:spPr bwMode="auto">
          <a:xfrm>
            <a:off x="2843808" y="404664"/>
            <a:ext cx="6300192" cy="575007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9"/>
          <a:srcRect l="19288" t="24801" r="57875" b="23400"/>
          <a:stretch/>
        </p:blipFill>
        <p:spPr>
          <a:xfrm>
            <a:off x="2843808" y="552112"/>
            <a:ext cx="6292221" cy="60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4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 bwMode="auto">
          <a:xfrm>
            <a:off x="0" y="0"/>
            <a:ext cx="925252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sz="2400" dirty="0" smtClean="0"/>
              <a:t>Hidden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Asset</a:t>
            </a:r>
            <a:r>
              <a:rPr lang="ko-KR" altLang="en-US" sz="2400" dirty="0" smtClean="0"/>
              <a:t>을 찾아서 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애물단지가 보물단지로</a:t>
            </a:r>
            <a:endParaRPr lang="ko-KR" altLang="en-US" sz="2400" dirty="0"/>
          </a:p>
        </p:txBody>
      </p:sp>
      <p:pic>
        <p:nvPicPr>
          <p:cNvPr id="2050" name="Picture 2" descr="http://s3-ap-northeast-2.amazonaws.com/mobiinsidecontent/kr/wp-content/uploads/2018/03/09115441/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78" y="1154712"/>
            <a:ext cx="7544643" cy="568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02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0" y="0"/>
            <a:ext cx="9144000" cy="681337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78" name="Oval 30"/>
          <p:cNvSpPr>
            <a:spLocks noChangeArrowheads="1"/>
          </p:cNvSpPr>
          <p:nvPr/>
        </p:nvSpPr>
        <p:spPr bwMode="auto">
          <a:xfrm>
            <a:off x="2265363" y="1670050"/>
            <a:ext cx="4597400" cy="4540250"/>
          </a:xfrm>
          <a:prstGeom prst="ellipse">
            <a:avLst/>
          </a:prstGeom>
          <a:gradFill rotWithShape="1">
            <a:gsLst>
              <a:gs pos="0">
                <a:srgbClr val="C68DFF">
                  <a:alpha val="50000"/>
                </a:srgbClr>
              </a:gs>
              <a:gs pos="100000">
                <a:srgbClr val="FFFFFF">
                  <a:alpha val="30000"/>
                </a:srgbClr>
              </a:gs>
            </a:gsLst>
            <a:lin ang="5400000" scaled="1"/>
          </a:gradFill>
          <a:ln w="19050">
            <a:solidFill>
              <a:srgbClr val="C0C0C0">
                <a:alpha val="8000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79" name="AutoShape 31"/>
          <p:cNvSpPr>
            <a:spLocks noChangeArrowheads="1"/>
          </p:cNvSpPr>
          <p:nvPr/>
        </p:nvSpPr>
        <p:spPr bwMode="auto">
          <a:xfrm>
            <a:off x="448766" y="2066925"/>
            <a:ext cx="3259138" cy="619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latinLnBrk="0" hangingPunct="0">
              <a:lnSpc>
                <a:spcPct val="70000"/>
              </a:lnSpc>
            </a:pPr>
            <a:r>
              <a:rPr lang="en-US" altLang="ko-KR" sz="2400" b="1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Inside out</a:t>
            </a:r>
            <a:endParaRPr lang="en-US" altLang="ko-KR" sz="2400" b="1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080" name="AutoShape 32"/>
          <p:cNvSpPr>
            <a:spLocks noChangeArrowheads="1"/>
          </p:cNvSpPr>
          <p:nvPr/>
        </p:nvSpPr>
        <p:spPr bwMode="auto">
          <a:xfrm>
            <a:off x="448766" y="2938463"/>
            <a:ext cx="2338262" cy="5000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 eaLnBrk="0" latinLnBrk="0" hangingPunct="0">
              <a:lnSpc>
                <a:spcPct val="70000"/>
              </a:lnSpc>
            </a:pPr>
            <a:r>
              <a:rPr lang="ko-KR" altLang="en-US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발산적 사고</a:t>
            </a:r>
            <a:endParaRPr lang="en-US" altLang="ko-KR" sz="2000" b="1" dirty="0">
              <a:solidFill>
                <a:srgbClr val="FFFF00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2081" name="AutoShape 33"/>
          <p:cNvSpPr>
            <a:spLocks noChangeArrowheads="1"/>
          </p:cNvSpPr>
          <p:nvPr/>
        </p:nvSpPr>
        <p:spPr bwMode="auto">
          <a:xfrm>
            <a:off x="448766" y="3689350"/>
            <a:ext cx="2338262" cy="503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 eaLnBrk="0" latinLnBrk="0" hangingPunct="0">
              <a:lnSpc>
                <a:spcPct val="70000"/>
              </a:lnSpc>
            </a:pPr>
            <a:r>
              <a:rPr lang="en-US" altLang="ko-KR" sz="1400" b="1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Centrifugal </a:t>
            </a:r>
            <a:r>
              <a:rPr lang="en-US" altLang="ko-KR" sz="1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force(</a:t>
            </a:r>
            <a:r>
              <a:rPr lang="ko-KR" altLang="en-US" sz="1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돋움" panose="020B0600000101010101" pitchFamily="50" charset="-127"/>
              </a:rPr>
              <a:t>원심력</a:t>
            </a:r>
            <a:r>
              <a:rPr lang="en-US" altLang="ko-KR" sz="1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돋움" panose="020B0600000101010101" pitchFamily="50" charset="-127"/>
              </a:rPr>
              <a:t>)</a:t>
            </a:r>
            <a:endParaRPr lang="en-US" altLang="ko-KR" sz="1400" b="1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082" name="AutoShape 34"/>
          <p:cNvSpPr>
            <a:spLocks noChangeArrowheads="1"/>
          </p:cNvSpPr>
          <p:nvPr/>
        </p:nvSpPr>
        <p:spPr bwMode="auto">
          <a:xfrm>
            <a:off x="448766" y="4443413"/>
            <a:ext cx="2338262" cy="5000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 eaLnBrk="0" latinLnBrk="0" hangingPunct="0">
              <a:lnSpc>
                <a:spcPct val="70000"/>
              </a:lnSpc>
            </a:pPr>
            <a:r>
              <a:rPr lang="ko-KR" altLang="ko-KR" sz="1400" b="1" dirty="0">
                <a:solidFill>
                  <a:srgbClr val="FFFF00"/>
                </a:solidFill>
                <a:latin typeface="Segoe UI Black" panose="020B0A02040204020203" pitchFamily="34" charset="0"/>
              </a:rPr>
              <a:t>new things in old </a:t>
            </a:r>
            <a:endParaRPr lang="en-US" altLang="ko-KR" sz="1400" b="1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083" name="AutoShape 35"/>
          <p:cNvSpPr>
            <a:spLocks noChangeArrowheads="1"/>
          </p:cNvSpPr>
          <p:nvPr/>
        </p:nvSpPr>
        <p:spPr bwMode="auto">
          <a:xfrm>
            <a:off x="448766" y="5194300"/>
            <a:ext cx="2338262" cy="503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 eaLnBrk="0" latinLnBrk="0" hangingPunct="0">
              <a:lnSpc>
                <a:spcPct val="70000"/>
              </a:lnSpc>
            </a:pPr>
            <a:r>
              <a:rPr lang="ko-KR" altLang="en-US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경험적 </a:t>
            </a:r>
            <a:r>
              <a:rPr lang="en-US" altLang="ko-KR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&amp; </a:t>
            </a:r>
            <a:r>
              <a:rPr lang="ko-KR" altLang="en-US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혁신적</a:t>
            </a:r>
            <a:endParaRPr lang="en-US" altLang="ko-KR" sz="2000" b="1" dirty="0">
              <a:solidFill>
                <a:srgbClr val="FFFF00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2084" name="AutoShape 36"/>
          <p:cNvSpPr>
            <a:spLocks noChangeArrowheads="1"/>
          </p:cNvSpPr>
          <p:nvPr/>
        </p:nvSpPr>
        <p:spPr bwMode="auto">
          <a:xfrm>
            <a:off x="6356972" y="2952750"/>
            <a:ext cx="2338263" cy="503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>
                  <a:gamma/>
                  <a:shade val="46275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Lef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eaLnBrk="0" latinLnBrk="0" hangingPunct="0">
              <a:lnSpc>
                <a:spcPct val="70000"/>
              </a:lnSpc>
            </a:pPr>
            <a:r>
              <a:rPr lang="ko-KR" altLang="en-US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수렴적 사고</a:t>
            </a:r>
            <a:endParaRPr lang="en-US" altLang="ko-KR" sz="2000" b="1" dirty="0">
              <a:solidFill>
                <a:srgbClr val="FFFF00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2085" name="AutoShape 37"/>
          <p:cNvSpPr>
            <a:spLocks noChangeArrowheads="1"/>
          </p:cNvSpPr>
          <p:nvPr/>
        </p:nvSpPr>
        <p:spPr bwMode="auto">
          <a:xfrm>
            <a:off x="6356972" y="3706813"/>
            <a:ext cx="2338263" cy="5000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>
                  <a:gamma/>
                  <a:shade val="46275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Lef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eaLnBrk="0" latinLnBrk="0" hangingPunct="0">
              <a:lnSpc>
                <a:spcPct val="70000"/>
              </a:lnSpc>
            </a:pPr>
            <a:r>
              <a:rPr lang="en-US" altLang="ko-KR" sz="1400" b="1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centripetal </a:t>
            </a:r>
            <a:r>
              <a:rPr lang="en-US" altLang="ko-KR" sz="1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force(</a:t>
            </a:r>
            <a:r>
              <a:rPr lang="ko-KR" altLang="en-US" sz="1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돋움" panose="020B0600000101010101" pitchFamily="50" charset="-127"/>
              </a:rPr>
              <a:t>구심력</a:t>
            </a:r>
            <a:r>
              <a:rPr lang="en-US" altLang="ko-KR" sz="1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돋움" panose="020B0600000101010101" pitchFamily="50" charset="-127"/>
              </a:rPr>
              <a:t>)</a:t>
            </a:r>
            <a:endParaRPr lang="en-US" altLang="ko-KR" sz="1400" b="1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086" name="AutoShape 38"/>
          <p:cNvSpPr>
            <a:spLocks noChangeArrowheads="1"/>
          </p:cNvSpPr>
          <p:nvPr/>
        </p:nvSpPr>
        <p:spPr bwMode="auto">
          <a:xfrm>
            <a:off x="5436096" y="2139950"/>
            <a:ext cx="3259139" cy="5857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>
                  <a:gamma/>
                  <a:shade val="46275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Lef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 eaLnBrk="0" latinLnBrk="0" hangingPunct="0">
              <a:lnSpc>
                <a:spcPct val="70000"/>
              </a:lnSpc>
            </a:pPr>
            <a:r>
              <a:rPr lang="en-US" altLang="ko-KR" sz="2400" b="1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Outside </a:t>
            </a:r>
            <a:r>
              <a:rPr lang="en-US" altLang="ko-KR" sz="2400" b="1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in</a:t>
            </a:r>
            <a:endParaRPr lang="en-US" altLang="ko-KR" sz="2400" b="1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087" name="AutoShape 39"/>
          <p:cNvSpPr>
            <a:spLocks noChangeArrowheads="1"/>
          </p:cNvSpPr>
          <p:nvPr/>
        </p:nvSpPr>
        <p:spPr bwMode="auto">
          <a:xfrm>
            <a:off x="6356972" y="4443413"/>
            <a:ext cx="2338263" cy="5000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>
                  <a:gamma/>
                  <a:shade val="46275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Lef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eaLnBrk="0" latinLnBrk="0" hangingPunct="0">
              <a:lnSpc>
                <a:spcPct val="70000"/>
              </a:lnSpc>
            </a:pPr>
            <a:r>
              <a:rPr lang="en-US" altLang="ko-KR" sz="1400" b="1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old things in new</a:t>
            </a:r>
            <a:endParaRPr lang="en-US" altLang="ko-KR" sz="1400" b="1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088" name="AutoShape 40"/>
          <p:cNvSpPr>
            <a:spLocks noChangeArrowheads="1"/>
          </p:cNvSpPr>
          <p:nvPr/>
        </p:nvSpPr>
        <p:spPr bwMode="auto">
          <a:xfrm>
            <a:off x="6356972" y="5194300"/>
            <a:ext cx="2338263" cy="503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CCFF">
                  <a:gamma/>
                  <a:shade val="46275"/>
                  <a:invGamma/>
                </a:srgbClr>
              </a:gs>
              <a:gs pos="100000">
                <a:srgbClr val="33CCFF"/>
              </a:gs>
            </a:gsLst>
            <a:lin ang="0" scaled="1"/>
          </a:gradFill>
          <a:ln w="19050">
            <a:round/>
            <a:headEnd/>
            <a:tailEnd/>
          </a:ln>
          <a:effectLst/>
          <a:scene3d>
            <a:camera prst="legacyObliqueTopLef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eaLnBrk="0" latinLnBrk="0" hangingPunct="0">
              <a:lnSpc>
                <a:spcPct val="70000"/>
              </a:lnSpc>
            </a:pPr>
            <a:r>
              <a:rPr lang="ko-KR" altLang="en-US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개념적 </a:t>
            </a:r>
            <a:r>
              <a:rPr lang="en-US" altLang="ko-KR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&amp; </a:t>
            </a:r>
            <a:r>
              <a:rPr lang="ko-KR" altLang="en-US" sz="2000" b="1" dirty="0" smtClean="0">
                <a:solidFill>
                  <a:srgbClr val="FFFF00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창의적</a:t>
            </a:r>
            <a:endParaRPr lang="en-US" altLang="ko-KR" sz="2000" b="1" dirty="0">
              <a:solidFill>
                <a:srgbClr val="FFFF00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2089" name="Freeform 41"/>
          <p:cNvSpPr>
            <a:spLocks/>
          </p:cNvSpPr>
          <p:nvPr/>
        </p:nvSpPr>
        <p:spPr bwMode="auto">
          <a:xfrm>
            <a:off x="5305425" y="2409825"/>
            <a:ext cx="1333500" cy="771525"/>
          </a:xfrm>
          <a:custGeom>
            <a:avLst/>
            <a:gdLst>
              <a:gd name="T0" fmla="*/ 840 w 840"/>
              <a:gd name="T1" fmla="*/ 0 h 486"/>
              <a:gd name="T2" fmla="*/ 450 w 840"/>
              <a:gd name="T3" fmla="*/ 0 h 486"/>
              <a:gd name="T4" fmla="*/ 0 w 840"/>
              <a:gd name="T5" fmla="*/ 486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0" h="486">
                <a:moveTo>
                  <a:pt x="840" y="0"/>
                </a:moveTo>
                <a:lnTo>
                  <a:pt x="450" y="0"/>
                </a:lnTo>
                <a:lnTo>
                  <a:pt x="0" y="486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0" name="Freeform 42"/>
          <p:cNvSpPr>
            <a:spLocks/>
          </p:cNvSpPr>
          <p:nvPr/>
        </p:nvSpPr>
        <p:spPr bwMode="auto">
          <a:xfrm>
            <a:off x="5562600" y="3154363"/>
            <a:ext cx="1057275" cy="446087"/>
          </a:xfrm>
          <a:custGeom>
            <a:avLst/>
            <a:gdLst>
              <a:gd name="T0" fmla="*/ 666 w 666"/>
              <a:gd name="T1" fmla="*/ 0 h 281"/>
              <a:gd name="T2" fmla="*/ 282 w 666"/>
              <a:gd name="T3" fmla="*/ 11 h 281"/>
              <a:gd name="T4" fmla="*/ 0 w 666"/>
              <a:gd name="T5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6" h="281">
                <a:moveTo>
                  <a:pt x="666" y="0"/>
                </a:moveTo>
                <a:lnTo>
                  <a:pt x="282" y="11"/>
                </a:lnTo>
                <a:lnTo>
                  <a:pt x="0" y="281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 flipH="1">
            <a:off x="5600700" y="3924300"/>
            <a:ext cx="1028700" cy="1588"/>
          </a:xfrm>
          <a:prstGeom prst="line">
            <a:avLst/>
          </a:prstGeom>
          <a:noFill/>
          <a:ln w="19050">
            <a:solidFill>
              <a:srgbClr val="DDDDDD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2" name="Freeform 44"/>
          <p:cNvSpPr>
            <a:spLocks/>
          </p:cNvSpPr>
          <p:nvPr/>
        </p:nvSpPr>
        <p:spPr bwMode="auto">
          <a:xfrm>
            <a:off x="5553075" y="4333875"/>
            <a:ext cx="1095375" cy="323850"/>
          </a:xfrm>
          <a:custGeom>
            <a:avLst/>
            <a:gdLst>
              <a:gd name="T0" fmla="*/ 690 w 690"/>
              <a:gd name="T1" fmla="*/ 204 h 204"/>
              <a:gd name="T2" fmla="*/ 294 w 690"/>
              <a:gd name="T3" fmla="*/ 204 h 204"/>
              <a:gd name="T4" fmla="*/ 0 w 690"/>
              <a:gd name="T5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0" h="204">
                <a:moveTo>
                  <a:pt x="690" y="204"/>
                </a:moveTo>
                <a:lnTo>
                  <a:pt x="294" y="204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3" name="Freeform 45"/>
          <p:cNvSpPr>
            <a:spLocks/>
          </p:cNvSpPr>
          <p:nvPr/>
        </p:nvSpPr>
        <p:spPr bwMode="auto">
          <a:xfrm>
            <a:off x="5229225" y="4752975"/>
            <a:ext cx="1419225" cy="695325"/>
          </a:xfrm>
          <a:custGeom>
            <a:avLst/>
            <a:gdLst>
              <a:gd name="T0" fmla="*/ 894 w 894"/>
              <a:gd name="T1" fmla="*/ 438 h 438"/>
              <a:gd name="T2" fmla="*/ 486 w 894"/>
              <a:gd name="T3" fmla="*/ 438 h 438"/>
              <a:gd name="T4" fmla="*/ 0 w 894"/>
              <a:gd name="T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94" h="438">
                <a:moveTo>
                  <a:pt x="894" y="438"/>
                </a:moveTo>
                <a:lnTo>
                  <a:pt x="486" y="43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4" name="Line 46"/>
          <p:cNvSpPr>
            <a:spLocks noChangeShapeType="1"/>
          </p:cNvSpPr>
          <p:nvPr/>
        </p:nvSpPr>
        <p:spPr bwMode="auto">
          <a:xfrm>
            <a:off x="3943350" y="4002088"/>
            <a:ext cx="1257300" cy="0"/>
          </a:xfrm>
          <a:prstGeom prst="line">
            <a:avLst/>
          </a:prstGeom>
          <a:noFill/>
          <a:ln w="952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500482" y="260648"/>
            <a:ext cx="810029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</a:rPr>
              <a:t>창의적 혁신은 능력이 아니라 방법이다</a:t>
            </a:r>
            <a:endParaRPr lang="en-US" altLang="ko-KR" sz="2800" b="1" dirty="0" smtClean="0">
              <a:solidFill>
                <a:srgbClr val="FFFFFF"/>
              </a:solidFill>
              <a:latin typeface="+mj-ea"/>
              <a:ea typeface="+mj-ea"/>
            </a:endParaRPr>
          </a:p>
          <a:p>
            <a:pPr algn="ctr"/>
            <a:endParaRPr lang="en-US" altLang="ko-KR" sz="2800" b="1" dirty="0" smtClean="0">
              <a:solidFill>
                <a:srgbClr val="FFFFFF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  <a:cs typeface="Segoe UI Black" panose="020B0A02040204020203" pitchFamily="34" charset="0"/>
              </a:rPr>
              <a:t>최선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  <a:cs typeface="Segoe UI Black" panose="020B0A02040204020203" pitchFamily="34" charset="0"/>
              </a:rPr>
              <a:t>(result)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  <a:cs typeface="Segoe UI Black" panose="020B0A02040204020203" pitchFamily="34" charset="0"/>
              </a:rPr>
              <a:t>이 아니라 책임</a:t>
            </a:r>
            <a:r>
              <a:rPr lang="en-US" altLang="ko-KR" sz="2800" b="1" dirty="0" smtClean="0">
                <a:solidFill>
                  <a:srgbClr val="FFFFFF"/>
                </a:solidFill>
                <a:latin typeface="+mj-ea"/>
                <a:ea typeface="+mj-ea"/>
                <a:cs typeface="Segoe UI Black" panose="020B0A02040204020203" pitchFamily="34" charset="0"/>
              </a:rPr>
              <a:t>(performance)</a:t>
            </a:r>
            <a:r>
              <a:rPr lang="ko-KR" altLang="en-US" sz="2800" b="1" dirty="0" smtClean="0">
                <a:solidFill>
                  <a:srgbClr val="FFFFFF"/>
                </a:solidFill>
                <a:latin typeface="+mj-ea"/>
                <a:ea typeface="+mj-ea"/>
                <a:cs typeface="Segoe UI Black" panose="020B0A02040204020203" pitchFamily="34" charset="0"/>
              </a:rPr>
              <a:t>이다</a:t>
            </a:r>
            <a:endParaRPr lang="en-US" altLang="ko-KR" sz="2400" dirty="0">
              <a:solidFill>
                <a:srgbClr val="FFFF00"/>
              </a:solidFill>
              <a:latin typeface="+mj-ea"/>
              <a:ea typeface="+mj-ea"/>
              <a:cs typeface="Segoe UI Black" panose="020B0A02040204020203" pitchFamily="34" charset="0"/>
            </a:endParaRPr>
          </a:p>
        </p:txBody>
      </p:sp>
      <p:sp>
        <p:nvSpPr>
          <p:cNvPr id="2096" name="Freeform 48"/>
          <p:cNvSpPr>
            <a:spLocks/>
          </p:cNvSpPr>
          <p:nvPr/>
        </p:nvSpPr>
        <p:spPr bwMode="auto">
          <a:xfrm>
            <a:off x="2533650" y="3160713"/>
            <a:ext cx="1219200" cy="477837"/>
          </a:xfrm>
          <a:custGeom>
            <a:avLst/>
            <a:gdLst>
              <a:gd name="T0" fmla="*/ 0 w 768"/>
              <a:gd name="T1" fmla="*/ 0 h 301"/>
              <a:gd name="T2" fmla="*/ 396 w 768"/>
              <a:gd name="T3" fmla="*/ 7 h 301"/>
              <a:gd name="T4" fmla="*/ 768 w 768"/>
              <a:gd name="T5" fmla="*/ 301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301">
                <a:moveTo>
                  <a:pt x="0" y="0"/>
                </a:moveTo>
                <a:lnTo>
                  <a:pt x="396" y="7"/>
                </a:lnTo>
                <a:lnTo>
                  <a:pt x="768" y="301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7" name="Freeform 49"/>
          <p:cNvSpPr>
            <a:spLocks/>
          </p:cNvSpPr>
          <p:nvPr/>
        </p:nvSpPr>
        <p:spPr bwMode="auto">
          <a:xfrm>
            <a:off x="2524125" y="4752975"/>
            <a:ext cx="1533525" cy="695325"/>
          </a:xfrm>
          <a:custGeom>
            <a:avLst/>
            <a:gdLst>
              <a:gd name="T0" fmla="*/ 0 w 966"/>
              <a:gd name="T1" fmla="*/ 430 h 438"/>
              <a:gd name="T2" fmla="*/ 396 w 966"/>
              <a:gd name="T3" fmla="*/ 438 h 438"/>
              <a:gd name="T4" fmla="*/ 966 w 966"/>
              <a:gd name="T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6" h="438">
                <a:moveTo>
                  <a:pt x="0" y="430"/>
                </a:moveTo>
                <a:lnTo>
                  <a:pt x="396" y="438"/>
                </a:lnTo>
                <a:lnTo>
                  <a:pt x="966" y="0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8" name="Freeform 50"/>
          <p:cNvSpPr>
            <a:spLocks/>
          </p:cNvSpPr>
          <p:nvPr/>
        </p:nvSpPr>
        <p:spPr bwMode="auto">
          <a:xfrm>
            <a:off x="2514600" y="4267200"/>
            <a:ext cx="1228725" cy="419100"/>
          </a:xfrm>
          <a:custGeom>
            <a:avLst/>
            <a:gdLst>
              <a:gd name="T0" fmla="*/ 0 w 774"/>
              <a:gd name="T1" fmla="*/ 247 h 264"/>
              <a:gd name="T2" fmla="*/ 396 w 774"/>
              <a:gd name="T3" fmla="*/ 264 h 264"/>
              <a:gd name="T4" fmla="*/ 774 w 774"/>
              <a:gd name="T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4" h="264">
                <a:moveTo>
                  <a:pt x="0" y="247"/>
                </a:moveTo>
                <a:lnTo>
                  <a:pt x="396" y="264"/>
                </a:lnTo>
                <a:lnTo>
                  <a:pt x="774" y="0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099" name="Freeform 51"/>
          <p:cNvSpPr>
            <a:spLocks/>
          </p:cNvSpPr>
          <p:nvPr/>
        </p:nvSpPr>
        <p:spPr bwMode="auto">
          <a:xfrm>
            <a:off x="2524125" y="2362200"/>
            <a:ext cx="1476375" cy="838200"/>
          </a:xfrm>
          <a:custGeom>
            <a:avLst/>
            <a:gdLst>
              <a:gd name="T0" fmla="*/ 0 w 930"/>
              <a:gd name="T1" fmla="*/ 16 h 528"/>
              <a:gd name="T2" fmla="*/ 402 w 930"/>
              <a:gd name="T3" fmla="*/ 0 h 528"/>
              <a:gd name="T4" fmla="*/ 930 w 930"/>
              <a:gd name="T5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30" h="528">
                <a:moveTo>
                  <a:pt x="0" y="16"/>
                </a:moveTo>
                <a:lnTo>
                  <a:pt x="402" y="0"/>
                </a:lnTo>
                <a:lnTo>
                  <a:pt x="930" y="528"/>
                </a:lnTo>
              </a:path>
            </a:pathLst>
          </a:custGeom>
          <a:noFill/>
          <a:ln w="19050" cap="flat" cmpd="sng">
            <a:solidFill>
              <a:srgbClr val="DDDDDD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100" name="Line 52"/>
          <p:cNvSpPr>
            <a:spLocks noChangeShapeType="1"/>
          </p:cNvSpPr>
          <p:nvPr/>
        </p:nvSpPr>
        <p:spPr bwMode="auto">
          <a:xfrm>
            <a:off x="2533650" y="3914775"/>
            <a:ext cx="1162050" cy="1588"/>
          </a:xfrm>
          <a:prstGeom prst="line">
            <a:avLst/>
          </a:prstGeom>
          <a:noFill/>
          <a:ln w="19050">
            <a:solidFill>
              <a:srgbClr val="DDDDDD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101" name="AutoShape 53"/>
          <p:cNvSpPr>
            <a:spLocks noChangeArrowheads="1"/>
          </p:cNvSpPr>
          <p:nvPr/>
        </p:nvSpPr>
        <p:spPr bwMode="auto">
          <a:xfrm>
            <a:off x="3190875" y="2555875"/>
            <a:ext cx="2743200" cy="269875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50000">
                <a:srgbClr val="6D82A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102" name="AutoShape 54"/>
          <p:cNvSpPr>
            <a:spLocks noChangeArrowheads="1"/>
          </p:cNvSpPr>
          <p:nvPr/>
        </p:nvSpPr>
        <p:spPr bwMode="auto">
          <a:xfrm>
            <a:off x="3514725" y="2874963"/>
            <a:ext cx="2085975" cy="2051050"/>
          </a:xfrm>
          <a:custGeom>
            <a:avLst/>
            <a:gdLst>
              <a:gd name="G0" fmla="+- 4421 0 0"/>
              <a:gd name="G1" fmla="+- 21600 0 4421"/>
              <a:gd name="G2" fmla="+- 21600 0 442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4421" y="10800"/>
                </a:moveTo>
                <a:cubicBezTo>
                  <a:pt x="4421" y="14323"/>
                  <a:pt x="7277" y="17179"/>
                  <a:pt x="10800" y="17179"/>
                </a:cubicBezTo>
                <a:cubicBezTo>
                  <a:pt x="14323" y="17179"/>
                  <a:pt x="17179" y="14323"/>
                  <a:pt x="17179" y="10800"/>
                </a:cubicBezTo>
                <a:cubicBezTo>
                  <a:pt x="17179" y="7277"/>
                  <a:pt x="14323" y="4421"/>
                  <a:pt x="10800" y="4421"/>
                </a:cubicBezTo>
                <a:cubicBezTo>
                  <a:pt x="7277" y="4421"/>
                  <a:pt x="4421" y="7277"/>
                  <a:pt x="4421" y="10800"/>
                </a:cubicBez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50000">
                <a:srgbClr val="6D82A9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solidFill>
                <a:srgbClr val="FFFF00"/>
              </a:solidFill>
              <a:latin typeface="Segoe UI Black" panose="020B0A02040204020203" pitchFamily="34" charset="0"/>
            </a:endParaRPr>
          </a:p>
        </p:txBody>
      </p:sp>
      <p:sp>
        <p:nvSpPr>
          <p:cNvPr id="2103" name="Oval 55"/>
          <p:cNvSpPr>
            <a:spLocks noChangeArrowheads="1"/>
          </p:cNvSpPr>
          <p:nvPr/>
        </p:nvSpPr>
        <p:spPr bwMode="auto">
          <a:xfrm>
            <a:off x="3772181" y="3087688"/>
            <a:ext cx="1614487" cy="1660525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B2B2B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20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Cross</a:t>
            </a:r>
          </a:p>
          <a:p>
            <a:pPr algn="ctr"/>
            <a:r>
              <a:rPr lang="en-US" altLang="ko-KR" sz="20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Pollination</a:t>
            </a:r>
            <a:endParaRPr lang="en-US" altLang="ko-KR" sz="2000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2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9" grpId="0" animBg="1"/>
      <p:bldP spid="208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ko-KR" dirty="0" smtClean="0">
                <a:solidFill>
                  <a:srgbClr val="FFFF00"/>
                </a:solidFill>
                <a:latin typeface="+mj-ea"/>
              </a:rPr>
              <a:t>1. Connect </a:t>
            </a:r>
            <a:r>
              <a:rPr lang="en-US" altLang="ko-KR" dirty="0">
                <a:solidFill>
                  <a:srgbClr val="FFFF00"/>
                </a:solidFill>
                <a:latin typeface="+mj-ea"/>
              </a:rPr>
              <a:t>from inside to </a:t>
            </a:r>
            <a:r>
              <a:rPr lang="en-US" altLang="ko-KR" dirty="0" smtClean="0">
                <a:solidFill>
                  <a:srgbClr val="FFFF00"/>
                </a:solidFill>
                <a:latin typeface="+mj-ea"/>
              </a:rPr>
              <a:t>outside</a:t>
            </a:r>
            <a:r>
              <a:rPr lang="en-US" altLang="ko-KR" dirty="0" smtClean="0">
                <a:latin typeface="+mj-ea"/>
              </a:rPr>
              <a:t>  </a:t>
            </a:r>
            <a:endParaRPr lang="en-US" altLang="ko-KR" dirty="0">
              <a:latin typeface="+mj-ea"/>
            </a:endParaRPr>
          </a:p>
        </p:txBody>
      </p:sp>
      <p:pic>
        <p:nvPicPr>
          <p:cNvPr id="3649539" name="Picture 3"/>
          <p:cNvPicPr>
            <a:picLocks noChangeAspect="1" noChangeArrowheads="1"/>
          </p:cNvPicPr>
          <p:nvPr/>
        </p:nvPicPr>
        <p:blipFill>
          <a:blip r:embed="rId3" cstate="print"/>
          <a:srcRect l="39664" t="30515" r="50000" b="33064"/>
          <a:stretch>
            <a:fillRect/>
          </a:stretch>
        </p:blipFill>
        <p:spPr bwMode="auto">
          <a:xfrm>
            <a:off x="467544" y="1268760"/>
            <a:ext cx="7200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l="39664" t="30515" r="50000" b="33064"/>
          <a:stretch>
            <a:fillRect/>
          </a:stretch>
        </p:blipFill>
        <p:spPr bwMode="auto">
          <a:xfrm>
            <a:off x="1187624" y="1268760"/>
            <a:ext cx="72008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9545" name="Picture 9" descr="http://imgnews.naver.com/image/005/2011/04/26/110426m6-3.jpg"/>
          <p:cNvPicPr>
            <a:picLocks noChangeAspect="1" noChangeArrowheads="1"/>
          </p:cNvPicPr>
          <p:nvPr/>
        </p:nvPicPr>
        <p:blipFill>
          <a:blip r:embed="rId4" cstate="print"/>
          <a:srcRect l="5000" t="2100" r="10000" b="3550"/>
          <a:stretch>
            <a:fillRect/>
          </a:stretch>
        </p:blipFill>
        <p:spPr bwMode="auto">
          <a:xfrm>
            <a:off x="7092281" y="3573016"/>
            <a:ext cx="816091" cy="2448272"/>
          </a:xfrm>
          <a:prstGeom prst="rect">
            <a:avLst/>
          </a:prstGeom>
          <a:noFill/>
        </p:spPr>
      </p:pic>
      <p:pic>
        <p:nvPicPr>
          <p:cNvPr id="23" name="Picture 9" descr="http://imgnews.naver.com/image/005/2011/04/26/110426m6-3.jpg"/>
          <p:cNvPicPr>
            <a:picLocks noChangeAspect="1" noChangeArrowheads="1"/>
          </p:cNvPicPr>
          <p:nvPr/>
        </p:nvPicPr>
        <p:blipFill>
          <a:blip r:embed="rId4" cstate="print"/>
          <a:srcRect l="5000" t="2100" r="10000" b="3550"/>
          <a:stretch>
            <a:fillRect/>
          </a:stretch>
        </p:blipFill>
        <p:spPr bwMode="auto">
          <a:xfrm>
            <a:off x="7860365" y="3573015"/>
            <a:ext cx="816091" cy="24482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75856" y="112474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079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FFFF00"/>
                </a:solidFill>
                <a:latin typeface="+mj-ea"/>
              </a:rPr>
              <a:t>Connect </a:t>
            </a:r>
            <a:r>
              <a:rPr lang="en-US" altLang="ko-KR" dirty="0">
                <a:solidFill>
                  <a:srgbClr val="FFFF00"/>
                </a:solidFill>
                <a:latin typeface="+mj-ea"/>
              </a:rPr>
              <a:t>from inside to </a:t>
            </a:r>
            <a:r>
              <a:rPr lang="en-US" altLang="ko-KR" dirty="0" smtClean="0">
                <a:solidFill>
                  <a:srgbClr val="FFFF00"/>
                </a:solidFill>
                <a:latin typeface="+mj-ea"/>
              </a:rPr>
              <a:t>outside</a:t>
            </a:r>
            <a:endParaRPr lang="ko-KR" altLang="en-US" sz="28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534" y="1628775"/>
            <a:ext cx="3096344" cy="28018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9534" y="4782630"/>
            <a:ext cx="3102836" cy="13721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직사각형 8"/>
          <p:cNvSpPr/>
          <p:nvPr/>
        </p:nvSpPr>
        <p:spPr bwMode="auto">
          <a:xfrm>
            <a:off x="827584" y="4221088"/>
            <a:ext cx="3668216" cy="108012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827584" y="5445224"/>
            <a:ext cx="3668216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82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 smtClean="0"/>
              <a:t>수렴적 사고</a:t>
            </a:r>
            <a:r>
              <a:rPr lang="en-US" altLang="ko-KR" sz="2400" dirty="0" smtClean="0"/>
              <a:t>(how, </a:t>
            </a:r>
            <a:r>
              <a:rPr lang="ko-KR" altLang="en-US" sz="2400" dirty="0" smtClean="0"/>
              <a:t>궁리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vs. </a:t>
            </a:r>
            <a:r>
              <a:rPr lang="ko-KR" altLang="en-US" sz="2400" dirty="0" smtClean="0"/>
              <a:t>발산적 사고</a:t>
            </a:r>
            <a:r>
              <a:rPr lang="en-US" altLang="ko-KR" sz="2400" dirty="0" smtClean="0"/>
              <a:t>(why, </a:t>
            </a:r>
            <a:r>
              <a:rPr lang="ko-KR" altLang="en-US" sz="2400" dirty="0" smtClean="0"/>
              <a:t>질문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924944"/>
            <a:ext cx="5122912" cy="3229794"/>
          </a:xfrm>
        </p:spPr>
        <p:txBody>
          <a:bodyPr/>
          <a:lstStyle/>
          <a:p>
            <a:pPr algn="r"/>
            <a:r>
              <a:rPr lang="ko-KR" altLang="en-US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속성과 편익</a:t>
            </a:r>
            <a:endParaRPr lang="en-US" altLang="ko-KR" sz="18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 algn="r">
              <a:buNone/>
            </a:pPr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r>
              <a:rPr lang="ko-KR" altLang="en-US" sz="18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제품의</a:t>
            </a:r>
            <a:r>
              <a:rPr lang="en-US" altLang="ko-KR" sz="18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 </a:t>
            </a:r>
            <a:r>
              <a:rPr lang="ko-KR" altLang="en-US" sz="18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핵심과 고객의 </a:t>
            </a:r>
            <a:r>
              <a:rPr lang="ko-KR" altLang="en-US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기대</a:t>
            </a:r>
            <a:endParaRPr lang="en-US" altLang="ko-KR" sz="18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r>
              <a:rPr lang="ko-KR" altLang="en-US" sz="1800" b="1" dirty="0">
                <a:latin typeface="HY그래픽M" panose="02030600000101010101" pitchFamily="18" charset="-127"/>
                <a:ea typeface="HY그래픽M" panose="02030600000101010101" pitchFamily="18" charset="-127"/>
              </a:rPr>
              <a:t>잠재력과 상상력</a:t>
            </a:r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endParaRPr lang="en-US" altLang="ko-KR" sz="18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r>
              <a:rPr lang="ko-KR" altLang="en-US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현실과 미래</a:t>
            </a:r>
            <a:endParaRPr lang="en-US" altLang="ko-KR" sz="18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r>
              <a:rPr lang="ko-KR" altLang="en-US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변하지 않는 것</a:t>
            </a:r>
            <a:r>
              <a:rPr lang="en-US" altLang="ko-KR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기능</a:t>
            </a:r>
            <a:r>
              <a:rPr lang="en-US" altLang="ko-KR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r>
              <a:rPr lang="ko-KR" altLang="en-US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과 변하는 것</a:t>
            </a:r>
            <a:r>
              <a:rPr lang="en-US" altLang="ko-KR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800" b="1" dirty="0" err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트렌드</a:t>
            </a:r>
            <a:r>
              <a:rPr lang="en-US" altLang="ko-KR" sz="18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algn="r"/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algn="r"/>
            <a:endParaRPr lang="en-US" altLang="ko-KR" sz="1800" b="1" dirty="0"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1" y="1700808"/>
            <a:ext cx="3111003" cy="445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2294" name="Picture 6" descr="http://image.asiatoday.co.kr/file/200%EC%A0%9C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691" y="1628775"/>
            <a:ext cx="3081757" cy="454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1792" y="68263"/>
            <a:ext cx="8686800" cy="1143000"/>
          </a:xfrm>
        </p:spPr>
        <p:txBody>
          <a:bodyPr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</a:rPr>
              <a:t>2.Conceptual Innovator(</a:t>
            </a:r>
            <a:r>
              <a:rPr lang="ko-KR" altLang="en-US" sz="2400" dirty="0">
                <a:solidFill>
                  <a:schemeClr val="tx1"/>
                </a:solidFill>
              </a:rPr>
              <a:t>개념적</a:t>
            </a:r>
            <a:r>
              <a:rPr lang="en-US" altLang="ko-KR" sz="2400" dirty="0">
                <a:solidFill>
                  <a:schemeClr val="tx1"/>
                </a:solidFill>
              </a:rPr>
              <a:t>, </a:t>
            </a:r>
            <a:r>
              <a:rPr lang="ko-KR" altLang="en-US" sz="2400" dirty="0">
                <a:solidFill>
                  <a:schemeClr val="tx1"/>
                </a:solidFill>
              </a:rPr>
              <a:t>파괴적</a:t>
            </a:r>
            <a:r>
              <a:rPr lang="en-US" altLang="ko-KR" sz="2400" dirty="0">
                <a:solidFill>
                  <a:schemeClr val="tx1"/>
                </a:solidFill>
              </a:rPr>
              <a:t>) : outside</a:t>
            </a:r>
            <a:r>
              <a:rPr lang="ko-KR" altLang="en-US" sz="2400" dirty="0">
                <a:solidFill>
                  <a:schemeClr val="tx1"/>
                </a:solidFill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</a:rPr>
              <a:t>in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12292" name="Picture 4" descr="http://pds19.egloos.com/pds/201006/18/40/a0113940_4c1aed66f1bf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0" y="2636911"/>
            <a:ext cx="3472054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76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Connect </a:t>
            </a:r>
            <a:r>
              <a:rPr lang="en-US" altLang="ko-KR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from outside to inside 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44" y="2924944"/>
            <a:ext cx="3724920" cy="223495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919427" y="3861048"/>
            <a:ext cx="314380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ko-KR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Six</a:t>
            </a:r>
            <a:r>
              <a:rPr lang="ko-KR" altLang="en-US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altLang="ko-KR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Step</a:t>
            </a:r>
            <a:r>
              <a:rPr lang="ko-KR" altLang="en-US" dirty="0" smtClean="0">
                <a:latin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altLang="ko-KR" dirty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Study(6S Theory)</a:t>
            </a:r>
            <a:endParaRPr lang="ko-KR" altLang="en-US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9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30000"/>
              </a:spcBef>
              <a:defRPr/>
            </a:pPr>
            <a:r>
              <a:rPr lang="ko-KR" altLang="en-US" sz="2400" dirty="0"/>
              <a:t>난</a:t>
            </a:r>
            <a:r>
              <a:rPr lang="en-US" altLang="ko-KR" sz="2400" dirty="0"/>
              <a:t> </a:t>
            </a:r>
            <a:r>
              <a:rPr lang="ko-KR" altLang="en-US" sz="2400" dirty="0"/>
              <a:t>훔쳤다는</a:t>
            </a:r>
            <a:r>
              <a:rPr lang="en-US" altLang="ko-KR" sz="2400" dirty="0"/>
              <a:t> </a:t>
            </a:r>
            <a:r>
              <a:rPr lang="ko-KR" altLang="en-US" sz="2400" dirty="0"/>
              <a:t>사실에 한번도 부끄러웠던 적이 없다</a:t>
            </a:r>
            <a:r>
              <a:rPr lang="en-US" altLang="ko-KR" sz="2400" dirty="0"/>
              <a:t>(</a:t>
            </a:r>
            <a:r>
              <a:rPr lang="ko-KR" altLang="en-US" sz="2400" dirty="0" err="1"/>
              <a:t>잡스</a:t>
            </a:r>
            <a:r>
              <a:rPr lang="en-US" altLang="ko-KR" sz="2400" dirty="0"/>
              <a:t>)</a:t>
            </a:r>
          </a:p>
        </p:txBody>
      </p:sp>
      <p:pic>
        <p:nvPicPr>
          <p:cNvPr id="12292" name="Picture 4" descr="http://pds25.egloos.com/pds/201409/03/81/a0011581_54065ab2d50c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15" y="1969426"/>
            <a:ext cx="6288633" cy="426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5575990" y="2241604"/>
            <a:ext cx="2812434" cy="2968409"/>
            <a:chOff x="4815764" y="2132856"/>
            <a:chExt cx="2812434" cy="2968409"/>
          </a:xfrm>
        </p:grpSpPr>
        <p:pic>
          <p:nvPicPr>
            <p:cNvPr id="8" name="Picture 4" descr="http://pds25.egloos.com/pds/201409/03/81/a0011581_54065ab2d50cd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6" t="6301" r="49312" b="48145"/>
            <a:stretch/>
          </p:blipFill>
          <p:spPr bwMode="auto">
            <a:xfrm>
              <a:off x="4860032" y="2132856"/>
              <a:ext cx="2592288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직사각형 4"/>
            <p:cNvSpPr/>
            <p:nvPr/>
          </p:nvSpPr>
          <p:spPr bwMode="auto">
            <a:xfrm rot="676880">
              <a:off x="4815764" y="3942007"/>
              <a:ext cx="1592220" cy="115925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 bwMode="auto">
            <a:xfrm rot="20945273">
              <a:off x="6101527" y="3948919"/>
              <a:ext cx="1526671" cy="107772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430671" y="4705637"/>
            <a:ext cx="3193318" cy="1264622"/>
            <a:chOff x="3407389" y="4380865"/>
            <a:chExt cx="3193318" cy="1264622"/>
          </a:xfrm>
        </p:grpSpPr>
        <p:sp>
          <p:nvSpPr>
            <p:cNvPr id="7" name="직사각형 6"/>
            <p:cNvSpPr/>
            <p:nvPr/>
          </p:nvSpPr>
          <p:spPr bwMode="auto">
            <a:xfrm rot="4690734">
              <a:off x="4169382" y="3618872"/>
              <a:ext cx="824241" cy="234822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 bwMode="auto">
            <a:xfrm rot="4690734">
              <a:off x="5014473" y="4059253"/>
              <a:ext cx="824241" cy="234822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8628909" y="132102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altLang="ko-KR" sz="1400" dirty="0"/>
          </a:p>
        </p:txBody>
      </p:sp>
      <p:sp>
        <p:nvSpPr>
          <p:cNvPr id="20" name="직사각형 19"/>
          <p:cNvSpPr/>
          <p:nvPr/>
        </p:nvSpPr>
        <p:spPr>
          <a:xfrm>
            <a:off x="8628909" y="1052736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altLang="ko-KR" sz="1400" dirty="0"/>
          </a:p>
        </p:txBody>
      </p:sp>
      <p:sp>
        <p:nvSpPr>
          <p:cNvPr id="21" name="직사각형 20"/>
          <p:cNvSpPr/>
          <p:nvPr/>
        </p:nvSpPr>
        <p:spPr>
          <a:xfrm>
            <a:off x="8628910" y="1625429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altLang="ko-KR" sz="1400" dirty="0"/>
          </a:p>
        </p:txBody>
      </p:sp>
      <p:sp>
        <p:nvSpPr>
          <p:cNvPr id="12" name="직사각형 11"/>
          <p:cNvSpPr/>
          <p:nvPr/>
        </p:nvSpPr>
        <p:spPr>
          <a:xfrm>
            <a:off x="-36512" y="5589240"/>
            <a:ext cx="9227368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만약 내가 </a:t>
            </a:r>
            <a:r>
              <a:rPr lang="en-US" altLang="ko-KR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남들보다</a:t>
            </a:r>
            <a:r>
              <a:rPr lang="en-US" altLang="ko-KR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) </a:t>
            </a:r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더 </a:t>
            </a:r>
            <a:r>
              <a:rPr lang="ko-KR" altLang="en-US" sz="1400" dirty="0" err="1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멀리볼</a:t>
            </a:r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수 있었다면</a:t>
            </a:r>
            <a:r>
              <a:rPr lang="en-US" altLang="ko-KR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내가 </a:t>
            </a:r>
            <a:r>
              <a:rPr lang="ko-KR" altLang="en-US" sz="1400" b="1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거인</a:t>
            </a:r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들의 </a:t>
            </a:r>
            <a:r>
              <a:rPr lang="ko-KR" altLang="en-US" sz="1400" b="1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어깨</a:t>
            </a:r>
            <a:r>
              <a:rPr lang="ko-KR" altLang="en-US" sz="1400" dirty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 위에 서 있기 때문일 </a:t>
            </a:r>
            <a:r>
              <a:rPr lang="ko-KR" altLang="en-US" sz="1400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것입니다</a:t>
            </a:r>
            <a:r>
              <a:rPr lang="en-US" altLang="ko-KR" sz="1400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(1687,</a:t>
            </a:r>
            <a:r>
              <a:rPr lang="ko-KR" altLang="en-US" sz="1400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뉴턴</a:t>
            </a:r>
            <a:r>
              <a:rPr lang="en-US" altLang="ko-KR" sz="1400" dirty="0" smtClean="0">
                <a:solidFill>
                  <a:schemeClr val="bg1"/>
                </a:solidFill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  <a:endParaRPr lang="ko-KR" altLang="en-US" sz="1400" dirty="0">
              <a:solidFill>
                <a:schemeClr val="bg1"/>
              </a:solidFill>
              <a:latin typeface="HY그래픽M" panose="02030600000101010101" pitchFamily="18" charset="-127"/>
              <a:ea typeface="HY그래픽M" panose="0203060000010101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104792" y="1124744"/>
            <a:ext cx="2643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Experimental innovator</a:t>
            </a:r>
          </a:p>
        </p:txBody>
      </p:sp>
    </p:spTree>
    <p:extLst>
      <p:ext uri="{BB962C8B-B14F-4D97-AF65-F5344CB8AC3E}">
        <p14:creationId xmlns:p14="http://schemas.microsoft.com/office/powerpoint/2010/main" val="412876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1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 bwMode="auto">
          <a:xfrm>
            <a:off x="0" y="0"/>
            <a:ext cx="9144000" cy="69469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나를</a:t>
            </a:r>
            <a:r>
              <a:rPr kumimoji="1" lang="en-US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 </a:t>
            </a:r>
            <a:r>
              <a:rPr kumimoji="1" lang="ko-KR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낯설게 하는 방법</a:t>
            </a:r>
          </a:p>
        </p:txBody>
      </p:sp>
      <p:sp>
        <p:nvSpPr>
          <p:cNvPr id="4" name="Oval 17"/>
          <p:cNvSpPr>
            <a:spLocks noChangeArrowheads="1"/>
          </p:cNvSpPr>
          <p:nvPr/>
        </p:nvSpPr>
        <p:spPr bwMode="auto">
          <a:xfrm>
            <a:off x="682625" y="1757363"/>
            <a:ext cx="4291013" cy="4291012"/>
          </a:xfrm>
          <a:prstGeom prst="ellipse">
            <a:avLst/>
          </a:prstGeom>
          <a:gradFill rotWithShape="1">
            <a:gsLst>
              <a:gs pos="0">
                <a:srgbClr val="808080"/>
              </a:gs>
              <a:gs pos="100000">
                <a:srgbClr val="808080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" name="Oval 18"/>
          <p:cNvSpPr>
            <a:spLocks noChangeArrowheads="1"/>
          </p:cNvSpPr>
          <p:nvPr/>
        </p:nvSpPr>
        <p:spPr bwMode="auto">
          <a:xfrm>
            <a:off x="4221163" y="1757363"/>
            <a:ext cx="4291012" cy="4291012"/>
          </a:xfrm>
          <a:prstGeom prst="ellipse">
            <a:avLst/>
          </a:prstGeom>
          <a:gradFill rotWithShape="1">
            <a:gsLst>
              <a:gs pos="0">
                <a:srgbClr val="5F4B8B"/>
              </a:gs>
              <a:gs pos="100000">
                <a:srgbClr val="5F4B8B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b="1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6" name="AutoShape 19"/>
          <p:cNvSpPr>
            <a:spLocks noChangeArrowheads="1"/>
          </p:cNvSpPr>
          <p:nvPr/>
        </p:nvSpPr>
        <p:spPr bwMode="auto">
          <a:xfrm>
            <a:off x="2244725" y="3903663"/>
            <a:ext cx="1555750" cy="1344612"/>
          </a:xfrm>
          <a:prstGeom prst="hexagon">
            <a:avLst>
              <a:gd name="adj" fmla="val 28926"/>
              <a:gd name="vf" fmla="val 115470"/>
            </a:avLst>
          </a:prstGeom>
          <a:gradFill rotWithShape="1">
            <a:gsLst>
              <a:gs pos="0">
                <a:srgbClr val="FFFFCC"/>
              </a:gs>
              <a:gs pos="100000">
                <a:srgbClr val="FFFFCC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FFCC"/>
            </a:extrusionClr>
            <a:contourClr>
              <a:srgbClr val="FFFFCC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다양한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독서</a:t>
            </a:r>
            <a:endParaRPr lang="en-US" altLang="ko-KR" sz="1400" b="1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2244725" y="2559050"/>
            <a:ext cx="1555750" cy="1344613"/>
          </a:xfrm>
          <a:prstGeom prst="hexagon">
            <a:avLst>
              <a:gd name="adj" fmla="val 28926"/>
              <a:gd name="vf" fmla="val 115470"/>
            </a:avLst>
          </a:prstGeom>
          <a:gradFill rotWithShape="1">
            <a:gsLst>
              <a:gs pos="0">
                <a:srgbClr val="00FFCC"/>
              </a:gs>
              <a:gs pos="100000">
                <a:srgbClr val="00FFCC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FFCC"/>
            </a:extrusionClr>
            <a:contourClr>
              <a:srgbClr val="00FFCC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다양한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영화</a:t>
            </a:r>
            <a:endParaRPr lang="en-US" altLang="ko-KR" sz="1400" b="1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8" name="AutoShape 21"/>
          <p:cNvSpPr>
            <a:spLocks noChangeArrowheads="1"/>
          </p:cNvSpPr>
          <p:nvPr/>
        </p:nvSpPr>
        <p:spPr bwMode="auto">
          <a:xfrm>
            <a:off x="3395663" y="1885950"/>
            <a:ext cx="1554162" cy="1344613"/>
          </a:xfrm>
          <a:prstGeom prst="hexagon">
            <a:avLst>
              <a:gd name="adj" fmla="val 28896"/>
              <a:gd name="vf" fmla="val 115470"/>
            </a:avLst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자신의 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직업과 다른 분야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취미</a:t>
            </a:r>
            <a:endParaRPr lang="en-US" altLang="ko-KR" sz="1400" b="1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auto">
          <a:xfrm>
            <a:off x="3395663" y="4575175"/>
            <a:ext cx="1554162" cy="1344613"/>
          </a:xfrm>
          <a:prstGeom prst="hexagon">
            <a:avLst>
              <a:gd name="adj" fmla="val 28896"/>
              <a:gd name="vf" fmla="val 115470"/>
            </a:avLst>
          </a:prstGeom>
          <a:gradFill rotWithShape="1">
            <a:gsLst>
              <a:gs pos="0">
                <a:srgbClr val="CCFF33"/>
              </a:gs>
              <a:gs pos="100000">
                <a:srgbClr val="CCFF33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CCFF33"/>
            </a:extrusionClr>
            <a:contourClr>
              <a:srgbClr val="CCFF33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다양한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대중문화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en-US" altLang="ko-KR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음악</a:t>
            </a:r>
            <a:r>
              <a:rPr lang="en-US" altLang="ko-KR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미술 등</a:t>
            </a:r>
            <a:r>
              <a:rPr lang="en-US" altLang="ko-KR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en-US" altLang="ko-KR" sz="1400" b="1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4545013" y="3903663"/>
            <a:ext cx="1555750" cy="1344612"/>
          </a:xfrm>
          <a:prstGeom prst="hexagon">
            <a:avLst>
              <a:gd name="adj" fmla="val 28926"/>
              <a:gd name="vf" fmla="val 115470"/>
            </a:avLst>
          </a:prstGeom>
          <a:gradFill rotWithShape="1">
            <a:gsLst>
              <a:gs pos="0">
                <a:srgbClr val="FF9999"/>
              </a:gs>
              <a:gs pos="100000">
                <a:srgbClr val="FF9999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9999"/>
            </a:extrusionClr>
            <a:contourClr>
              <a:srgbClr val="FF9999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여러 분야의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사람과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포럼</a:t>
            </a:r>
            <a:r>
              <a:rPr lang="en-US" altLang="ko-KR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모임</a:t>
            </a:r>
            <a:r>
              <a:rPr lang="en-US" altLang="ko-KR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endParaRPr lang="en-US" altLang="ko-KR" sz="1400" b="1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4545013" y="2559050"/>
            <a:ext cx="1555750" cy="1344613"/>
          </a:xfrm>
          <a:prstGeom prst="hexagon">
            <a:avLst>
              <a:gd name="adj" fmla="val 28926"/>
              <a:gd name="vf" fmla="val 115470"/>
            </a:avLst>
          </a:prstGeom>
          <a:gradFill rotWithShape="1">
            <a:gsLst>
              <a:gs pos="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FF99"/>
            </a:extrusionClr>
            <a:contourClr>
              <a:srgbClr val="FFFF99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이질적 문화를</a:t>
            </a:r>
            <a:endParaRPr lang="en-US" altLang="ko-KR" sz="1400" b="1" dirty="0" smtClean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체험하는 여행</a:t>
            </a:r>
            <a:endParaRPr lang="en-US" altLang="ko-KR" sz="1400" b="1" dirty="0">
              <a:solidFill>
                <a:srgbClr val="00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2" name="AutoShape 25"/>
          <p:cNvSpPr>
            <a:spLocks noChangeArrowheads="1"/>
          </p:cNvSpPr>
          <p:nvPr/>
        </p:nvSpPr>
        <p:spPr bwMode="auto">
          <a:xfrm>
            <a:off x="3219450" y="3040063"/>
            <a:ext cx="1941513" cy="1681162"/>
          </a:xfrm>
          <a:prstGeom prst="hexagon">
            <a:avLst>
              <a:gd name="adj" fmla="val 28872"/>
              <a:gd name="vf" fmla="val 115470"/>
            </a:avLst>
          </a:prstGeom>
          <a:solidFill>
            <a:srgbClr val="006666">
              <a:alpha val="50000"/>
            </a:srgbClr>
          </a:solidFill>
          <a:ln w="9525">
            <a:solidFill>
              <a:srgbClr val="CCCCFF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b="1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독서</a:t>
            </a:r>
            <a:endParaRPr lang="en-US" altLang="ko-KR" b="1" dirty="0" smtClean="0"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/>
            <a:r>
              <a:rPr lang="en-US" altLang="ko-KR" b="1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Vs.</a:t>
            </a:r>
          </a:p>
          <a:p>
            <a:pPr algn="ctr"/>
            <a:r>
              <a:rPr lang="ko-KR" altLang="en-US" b="1" dirty="0" smtClean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여행</a:t>
            </a:r>
            <a:endParaRPr lang="en-US" altLang="ko-KR" b="1" dirty="0"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3" name="Arc 26"/>
          <p:cNvSpPr>
            <a:spLocks/>
          </p:cNvSpPr>
          <p:nvPr/>
        </p:nvSpPr>
        <p:spPr bwMode="auto">
          <a:xfrm rot="12887784">
            <a:off x="1684338" y="2117725"/>
            <a:ext cx="4708525" cy="4081463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575 w 43200"/>
              <a:gd name="T1" fmla="*/ 29697 h 37429"/>
              <a:gd name="T2" fmla="*/ 36297 w 43200"/>
              <a:gd name="T3" fmla="*/ 37429 h 37429"/>
              <a:gd name="T4" fmla="*/ 21600 w 43200"/>
              <a:gd name="T5" fmla="*/ 21600 h 37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37429" fill="none" extrusionOk="0">
                <a:moveTo>
                  <a:pt x="1575" y="29696"/>
                </a:moveTo>
                <a:cubicBezTo>
                  <a:pt x="534" y="27124"/>
                  <a:pt x="0" y="24375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7606"/>
                  <a:pt x="40698" y="33341"/>
                  <a:pt x="36297" y="37429"/>
                </a:cubicBezTo>
              </a:path>
              <a:path w="43200" h="37429" stroke="0" extrusionOk="0">
                <a:moveTo>
                  <a:pt x="1575" y="29696"/>
                </a:moveTo>
                <a:cubicBezTo>
                  <a:pt x="534" y="27124"/>
                  <a:pt x="0" y="24375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7606"/>
                  <a:pt x="40698" y="33341"/>
                  <a:pt x="36297" y="3742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>
            <a:solidFill>
              <a:srgbClr val="FF66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6200775" y="3748970"/>
            <a:ext cx="12105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이질적인</a:t>
            </a:r>
            <a:endParaRPr lang="en-US" altLang="ko-KR" sz="2000" b="1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1385645" y="3748970"/>
            <a:ext cx="954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다양한</a:t>
            </a:r>
            <a:endParaRPr lang="en-US" altLang="ko-KR" sz="2000" b="1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나를 낯설게 하는 방법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779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7"/>
          <p:cNvSpPr txBox="1">
            <a:spLocks noChangeArrowheads="1"/>
          </p:cNvSpPr>
          <p:nvPr/>
        </p:nvSpPr>
        <p:spPr bwMode="auto">
          <a:xfrm>
            <a:off x="8388350" y="592138"/>
            <a:ext cx="2159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/>
              <a:t>1</a:t>
            </a:r>
          </a:p>
        </p:txBody>
      </p:sp>
      <p:grpSp>
        <p:nvGrpSpPr>
          <p:cNvPr id="2" name="그룹 9"/>
          <p:cNvGrpSpPr>
            <a:grpSpLocks/>
          </p:cNvGrpSpPr>
          <p:nvPr/>
        </p:nvGrpSpPr>
        <p:grpSpPr bwMode="auto">
          <a:xfrm>
            <a:off x="0" y="11113"/>
            <a:ext cx="9144000" cy="6858000"/>
            <a:chOff x="0" y="-27384"/>
            <a:chExt cx="9144000" cy="6858000"/>
          </a:xfrm>
        </p:grpSpPr>
        <p:pic>
          <p:nvPicPr>
            <p:cNvPr id="102407" name="Picture 3" descr="이미지를 클릭하시면 창이 닫힙니다"/>
            <p:cNvPicPr>
              <a:picLocks noChangeAspect="1" noChangeArrowheads="1"/>
            </p:cNvPicPr>
            <p:nvPr/>
          </p:nvPicPr>
          <p:blipFill>
            <a:blip r:embed="rId2" cstate="print"/>
            <a:srcRect l="7437" r="16187" b="8873"/>
            <a:stretch>
              <a:fillRect/>
            </a:stretch>
          </p:blipFill>
          <p:spPr bwMode="auto">
            <a:xfrm>
              <a:off x="0" y="-27384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7"/>
            <p:cNvGrpSpPr>
              <a:grpSpLocks/>
            </p:cNvGrpSpPr>
            <p:nvPr/>
          </p:nvGrpSpPr>
          <p:grpSpPr bwMode="auto">
            <a:xfrm>
              <a:off x="0" y="3068960"/>
              <a:ext cx="6876256" cy="1152128"/>
              <a:chOff x="0" y="3212976"/>
              <a:chExt cx="7020272" cy="1152128"/>
            </a:xfrm>
          </p:grpSpPr>
          <p:pic>
            <p:nvPicPr>
              <p:cNvPr id="102409" name="Picture 3" descr="이미지를 클릭하시면 창이 닫힙니다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437" t="43538" r="65874" b="45937"/>
              <a:stretch>
                <a:fillRect/>
              </a:stretch>
            </p:blipFill>
            <p:spPr bwMode="auto">
              <a:xfrm>
                <a:off x="0" y="3212976"/>
                <a:ext cx="3707904" cy="1152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410" name="Picture 3" descr="이미지를 클릭하시면 창이 닫힙니다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437" t="43538" r="65874" b="45937"/>
              <a:stretch>
                <a:fillRect/>
              </a:stretch>
            </p:blipFill>
            <p:spPr bwMode="auto">
              <a:xfrm>
                <a:off x="3608784" y="3212976"/>
                <a:ext cx="3411488" cy="1152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102404" name="Picture 2"/>
          <p:cNvPicPr>
            <a:picLocks noChangeAspect="1" noChangeArrowheads="1"/>
          </p:cNvPicPr>
          <p:nvPr/>
        </p:nvPicPr>
        <p:blipFill>
          <a:blip r:embed="rId3" cstate="print"/>
          <a:srcRect l="23325" t="25220" r="30016" b="13751"/>
          <a:stretch>
            <a:fillRect/>
          </a:stretch>
        </p:blipFill>
        <p:spPr bwMode="auto">
          <a:xfrm>
            <a:off x="0" y="-322263"/>
            <a:ext cx="9144000" cy="717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998663" y="836613"/>
            <a:ext cx="6605587" cy="2123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ko-KR" altLang="en-US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학    박 사   </a:t>
            </a:r>
            <a:r>
              <a:rPr lang="en-US" altLang="ko-KR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 </a:t>
            </a:r>
            <a:r>
              <a:rPr lang="ko-KR" altLang="en-US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  </a:t>
            </a:r>
            <a:r>
              <a:rPr lang="ko-KR" altLang="en-US" sz="28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웅</a:t>
            </a:r>
            <a:r>
              <a:rPr lang="ko-KR" altLang="en-US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식</a:t>
            </a:r>
            <a:endParaRPr lang="en-US" altLang="ko-KR" sz="28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ko-KR" altLang="en-US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한국직무능력개발원  </a:t>
            </a:r>
            <a:r>
              <a:rPr lang="en-US" altLang="ko-KR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 </a:t>
            </a:r>
            <a:r>
              <a:rPr lang="ko-KR" altLang="en-US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  장</a:t>
            </a:r>
            <a:endParaRPr lang="ko-KR" altLang="en-US" sz="28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lvl="1" algn="r"/>
            <a:r>
              <a:rPr lang="ko-KR" altLang="en-US" sz="2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고려대학교 </a:t>
            </a:r>
            <a:r>
              <a:rPr lang="en-US" altLang="ko-KR" sz="2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2000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명강사최고위과정</a:t>
            </a:r>
            <a:r>
              <a:rPr lang="ko-KR" altLang="en-US" sz="20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지도교수</a:t>
            </a:r>
            <a:endParaRPr lang="en-US" altLang="ko-KR" sz="20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lvl="1" algn="r"/>
            <a:r>
              <a:rPr lang="en-US" altLang="ko-KR" sz="28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threeal@hanmail.net</a:t>
            </a:r>
            <a:endParaRPr lang="en-US" altLang="ko-KR" sz="280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lvl="1" algn="r"/>
            <a:r>
              <a:rPr lang="en-US" altLang="ko-KR" sz="28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010-9269-2369</a:t>
            </a:r>
          </a:p>
        </p:txBody>
      </p:sp>
      <p:sp>
        <p:nvSpPr>
          <p:cNvPr id="102406" name="Rectangle 5"/>
          <p:cNvSpPr>
            <a:spLocks noChangeArrowheads="1"/>
          </p:cNvSpPr>
          <p:nvPr/>
        </p:nvSpPr>
        <p:spPr bwMode="auto">
          <a:xfrm>
            <a:off x="0" y="5589588"/>
            <a:ext cx="5940425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2800" dirty="0">
                <a:solidFill>
                  <a:srgbClr val="FFFF0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800" dirty="0">
                <a:solidFill>
                  <a:srgbClr val="FFFF00"/>
                </a:solidFill>
                <a:latin typeface="HY울릉도B" pitchFamily="18" charset="-127"/>
                <a:ea typeface="HY울릉도B" pitchFamily="18" charset="-127"/>
              </a:rPr>
              <a:t>경청해 주셔서 감사합니다</a:t>
            </a:r>
            <a:r>
              <a:rPr lang="en-US" altLang="ko-KR" sz="2800" dirty="0">
                <a:solidFill>
                  <a:srgbClr val="FFFF00"/>
                </a:solidFill>
                <a:latin typeface="HY울릉도B" pitchFamily="18" charset="-127"/>
                <a:ea typeface="HY울릉도B" pitchFamily="18" charset="-127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890880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">
  <a:themeElements>
    <a:clrScheme name="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">
      <a:majorFont>
        <a:latin typeface="HY견고딕"/>
        <a:ea typeface="HY견고딕"/>
        <a:cs typeface=""/>
      </a:majorFont>
      <a:minorFont>
        <a:latin typeface="돋움체"/>
        <a:ea typeface="돋움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</Template>
  <TotalTime>108730</TotalTime>
  <Words>1057</Words>
  <Application>Microsoft Office PowerPoint</Application>
  <PresentationFormat>화면 슬라이드 쇼(4:3)</PresentationFormat>
  <Paragraphs>233</Paragraphs>
  <Slides>30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49" baseType="lpstr">
      <vt:lpstr>Arial Unicode MS</vt:lpstr>
      <vt:lpstr>HY강B</vt:lpstr>
      <vt:lpstr>HY견고딕</vt:lpstr>
      <vt:lpstr>HY그래픽</vt:lpstr>
      <vt:lpstr>HY그래픽M</vt:lpstr>
      <vt:lpstr>HY울릉도B</vt:lpstr>
      <vt:lpstr>HY중고딕</vt:lpstr>
      <vt:lpstr>HY헤드라인M</vt:lpstr>
      <vt:lpstr>굴림</vt:lpstr>
      <vt:lpstr>Dotum</vt:lpstr>
      <vt:lpstr>Dotum</vt:lpstr>
      <vt:lpstr>돋움체</vt:lpstr>
      <vt:lpstr>맑은 고딕</vt:lpstr>
      <vt:lpstr>휴먼둥근헤드라인</vt:lpstr>
      <vt:lpstr>휴먼옛체</vt:lpstr>
      <vt:lpstr>Segoe UI Black</vt:lpstr>
      <vt:lpstr>Tahoma</vt:lpstr>
      <vt:lpstr>Times New Roman</vt:lpstr>
      <vt:lpstr>e</vt:lpstr>
      <vt:lpstr>PowerPoint 프레젠테이션</vt:lpstr>
      <vt:lpstr>우리는 이미 낡은 세상(慣例)속에 살고 있다</vt:lpstr>
      <vt:lpstr>PowerPoint 프레젠테이션</vt:lpstr>
      <vt:lpstr>이 세상에서 가장 슬픈 사람은?</vt:lpstr>
      <vt:lpstr>PowerPoint 프레젠테이션</vt:lpstr>
      <vt:lpstr>혁신 : 결과(result)를 성과(Performance)로 만들어라</vt:lpstr>
      <vt:lpstr>혁신 4.0과 리더의 역할? Men Power, Human Resource, Human Value</vt:lpstr>
      <vt:lpstr>PowerPoint 프레젠테이션</vt:lpstr>
      <vt:lpstr>창의적 혁신 4.0 : 새로운 미래 가치를 창출하라</vt:lpstr>
      <vt:lpstr>PowerPoint 프레젠테이션</vt:lpstr>
      <vt:lpstr>세상에 없던 큰 질문을 하라. 그것을 이루기 위한 가장 중요한 단 하나를 찾아라</vt:lpstr>
      <vt:lpstr>평범한 장점 을 연결하면 치명적인 단점 이 사라진다 </vt:lpstr>
      <vt:lpstr>Hidden Asset, 1889년~2012년(123년 기업)</vt:lpstr>
      <vt:lpstr>PowerPoint 프레젠테이션</vt:lpstr>
      <vt:lpstr>20세기를 뒤흔든 3대 혁명적 사상가</vt:lpstr>
      <vt:lpstr>아모르 파티(Amor Fati), Nietzsche(1844년 ~ 1900년)</vt:lpstr>
      <vt:lpstr>自汝之仕(자여지사) 何得何亡(하득하망)</vt:lpstr>
      <vt:lpstr>아모르 파티(Amor Fati), Nietzsche(1844년 ~ 1900년)</vt:lpstr>
      <vt:lpstr>문제는 연결이야(It's the connection, stupid)  클린턴 vs. 부시(92년)</vt:lpstr>
      <vt:lpstr>전자화폐 최선진국_모바일 은행(75% 이용)_간편결제(송금)</vt:lpstr>
      <vt:lpstr>Hidden Asset을 찾아서 : 애물단지가 보물단지로</vt:lpstr>
      <vt:lpstr>PowerPoint 프레젠테이션</vt:lpstr>
      <vt:lpstr>1. Connect from inside to outside  </vt:lpstr>
      <vt:lpstr>Connect from inside to outside</vt:lpstr>
      <vt:lpstr>수렴적 사고(how, 궁리) vs. 발산적 사고(why, 질문)</vt:lpstr>
      <vt:lpstr>2.Conceptual Innovator(개념적, 파괴적) : outside in</vt:lpstr>
      <vt:lpstr>2. Connect from outside to inside </vt:lpstr>
      <vt:lpstr>난 훔쳤다는 사실에 한번도 부끄러웠던 적이 없다(잡스)</vt:lpstr>
      <vt:lpstr>나를 낯설게 하는 방법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한성대학교</dc:creator>
  <cp:lastModifiedBy>홍 웅식</cp:lastModifiedBy>
  <cp:revision>5374</cp:revision>
  <dcterms:created xsi:type="dcterms:W3CDTF">2005-11-16T04:34:59Z</dcterms:created>
  <dcterms:modified xsi:type="dcterms:W3CDTF">2018-11-13T23:02:09Z</dcterms:modified>
</cp:coreProperties>
</file>