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54" r:id="rId1"/>
    <p:sldMasterId id="2147483774" r:id="rId2"/>
    <p:sldMasterId id="2147483780" r:id="rId3"/>
    <p:sldMasterId id="2147483920" r:id="rId4"/>
    <p:sldMasterId id="2147483959" r:id="rId5"/>
    <p:sldMasterId id="2147483964" r:id="rId6"/>
    <p:sldMasterId id="2147483983" r:id="rId7"/>
    <p:sldMasterId id="2147483993" r:id="rId8"/>
  </p:sldMasterIdLst>
  <p:notesMasterIdLst>
    <p:notesMasterId r:id="rId63"/>
  </p:notesMasterIdLst>
  <p:handoutMasterIdLst>
    <p:handoutMasterId r:id="rId64"/>
  </p:handoutMasterIdLst>
  <p:sldIdLst>
    <p:sldId id="535" r:id="rId9"/>
    <p:sldId id="1184" r:id="rId10"/>
    <p:sldId id="1051" r:id="rId11"/>
    <p:sldId id="1190" r:id="rId12"/>
    <p:sldId id="1209" r:id="rId13"/>
    <p:sldId id="1196" r:id="rId14"/>
    <p:sldId id="1191" r:id="rId15"/>
    <p:sldId id="1081" r:id="rId16"/>
    <p:sldId id="1207" r:id="rId17"/>
    <p:sldId id="1197" r:id="rId18"/>
    <p:sldId id="1076" r:id="rId19"/>
    <p:sldId id="1077" r:id="rId20"/>
    <p:sldId id="1203" r:id="rId21"/>
    <p:sldId id="1202" r:id="rId22"/>
    <p:sldId id="1200" r:id="rId23"/>
    <p:sldId id="1013" r:id="rId24"/>
    <p:sldId id="1217" r:id="rId25"/>
    <p:sldId id="1151" r:id="rId26"/>
    <p:sldId id="1163" r:id="rId27"/>
    <p:sldId id="1168" r:id="rId28"/>
    <p:sldId id="1139" r:id="rId29"/>
    <p:sldId id="1162" r:id="rId30"/>
    <p:sldId id="1218" r:id="rId31"/>
    <p:sldId id="1210" r:id="rId32"/>
    <p:sldId id="1211" r:id="rId33"/>
    <p:sldId id="1212" r:id="rId34"/>
    <p:sldId id="1097" r:id="rId35"/>
    <p:sldId id="1213" r:id="rId36"/>
    <p:sldId id="1141" r:id="rId37"/>
    <p:sldId id="1091" r:id="rId38"/>
    <p:sldId id="1169" r:id="rId39"/>
    <p:sldId id="1073" r:id="rId40"/>
    <p:sldId id="1100" r:id="rId41"/>
    <p:sldId id="1189" r:id="rId42"/>
    <p:sldId id="1205" r:id="rId43"/>
    <p:sldId id="1171" r:id="rId44"/>
    <p:sldId id="1117" r:id="rId45"/>
    <p:sldId id="1108" r:id="rId46"/>
    <p:sldId id="1119" r:id="rId47"/>
    <p:sldId id="1102" r:id="rId48"/>
    <p:sldId id="1214" r:id="rId49"/>
    <p:sldId id="1113" r:id="rId50"/>
    <p:sldId id="1039" r:id="rId51"/>
    <p:sldId id="1040" r:id="rId52"/>
    <p:sldId id="1121" r:id="rId53"/>
    <p:sldId id="1134" r:id="rId54"/>
    <p:sldId id="1129" r:id="rId55"/>
    <p:sldId id="1145" r:id="rId56"/>
    <p:sldId id="1215" r:id="rId57"/>
    <p:sldId id="1103" r:id="rId58"/>
    <p:sldId id="1177" r:id="rId59"/>
    <p:sldId id="1199" r:id="rId60"/>
    <p:sldId id="1144" r:id="rId61"/>
    <p:sldId id="1167" r:id="rId62"/>
  </p:sldIdLst>
  <p:sldSz cx="9144000" cy="6858000" type="screen4x3"/>
  <p:notesSz cx="6864350" cy="9996488"/>
  <p:embeddedFontLst>
    <p:embeddedFont>
      <p:font typeface="Noto Sans" panose="020B0600000101010101" charset="0"/>
      <p:regular r:id="rId65"/>
      <p:bold r:id="rId66"/>
    </p:embeddedFont>
    <p:embeddedFont>
      <p:font typeface="맑은 고딕" panose="020B0503020000020004" pitchFamily="50" charset="-127"/>
      <p:regular r:id="rId67"/>
      <p:bold r:id="rId68"/>
    </p:embeddedFont>
    <p:embeddedFont>
      <p:font typeface="나눔바른고딕" panose="020B0600000101010101" charset="-127"/>
      <p:regular r:id="rId69"/>
      <p:bold r:id="rId70"/>
    </p:embeddedFont>
    <p:embeddedFont>
      <p:font typeface="나눔고딕" panose="020B0600000101010101" charset="-127"/>
      <p:regular r:id="rId71"/>
    </p:embeddedFont>
    <p:embeddedFont>
      <p:font typeface="나눔고딕 ExtraBold" panose="020B0600000101010101" charset="-127"/>
      <p:bold r:id="rId72"/>
    </p:embeddedFont>
    <p:embeddedFont>
      <p:font typeface="나눔명조 ExtraBold" panose="020B0600000101010101" charset="-127"/>
      <p:bold r:id="rId73"/>
    </p:embeddedFont>
    <p:embeddedFont>
      <p:font typeface="HY헤드라인M" panose="02030600000101010101" pitchFamily="18" charset="-127"/>
      <p:regular r:id="rId74"/>
    </p:embeddedFont>
    <p:embeddedFont>
      <p:font typeface="Calibri" panose="020F0502020204030204" pitchFamily="34" charset="0"/>
      <p:regular r:id="rId75"/>
      <p:bold r:id="rId76"/>
      <p:italic r:id="rId77"/>
      <p:boldItalic r:id="rId78"/>
    </p:embeddedFont>
    <p:embeddedFont>
      <p:font typeface="Lucida Sans Unicode" panose="020B0602030504020204" pitchFamily="34" charset="0"/>
      <p:regular r:id="rId79"/>
    </p:embeddedFont>
  </p:embeddedFontLst>
  <p:custDataLst>
    <p:tags r:id="rId80"/>
  </p:custDataLst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900" b="1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900" b="1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900" b="1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900" b="1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900" b="1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5pPr>
    <a:lvl6pPr marL="2286000" algn="l" defTabSz="914400" rtl="0" eaLnBrk="1" latinLnBrk="1" hangingPunct="1">
      <a:defRPr kumimoji="1" sz="900" b="1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6pPr>
    <a:lvl7pPr marL="2743200" algn="l" defTabSz="914400" rtl="0" eaLnBrk="1" latinLnBrk="1" hangingPunct="1">
      <a:defRPr kumimoji="1" sz="900" b="1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7pPr>
    <a:lvl8pPr marL="3200400" algn="l" defTabSz="914400" rtl="0" eaLnBrk="1" latinLnBrk="1" hangingPunct="1">
      <a:defRPr kumimoji="1" sz="900" b="1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8pPr>
    <a:lvl9pPr marL="3657600" algn="l" defTabSz="914400" rtl="0" eaLnBrk="1" latinLnBrk="1" hangingPunct="1">
      <a:defRPr kumimoji="1" sz="900" b="1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42">
          <p15:clr>
            <a:srgbClr val="A4A3A4"/>
          </p15:clr>
        </p15:guide>
        <p15:guide id="2" orient="horz" pos="3770">
          <p15:clr>
            <a:srgbClr val="A4A3A4"/>
          </p15:clr>
        </p15:guide>
        <p15:guide id="3" orient="horz" pos="4133">
          <p15:clr>
            <a:srgbClr val="A4A3A4"/>
          </p15:clr>
        </p15:guide>
        <p15:guide id="4" orient="horz" pos="2183">
          <p15:clr>
            <a:srgbClr val="A4A3A4"/>
          </p15:clr>
        </p15:guide>
        <p15:guide id="5" orient="horz" pos="1389">
          <p15:clr>
            <a:srgbClr val="A4A3A4"/>
          </p15:clr>
        </p15:guide>
        <p15:guide id="6" orient="horz" pos="414">
          <p15:clr>
            <a:srgbClr val="A4A3A4"/>
          </p15:clr>
        </p15:guide>
        <p15:guide id="7" orient="horz" pos="550">
          <p15:clr>
            <a:srgbClr val="A4A3A4"/>
          </p15:clr>
        </p15:guide>
        <p15:guide id="8" orient="horz" pos="1593">
          <p15:clr>
            <a:srgbClr val="A4A3A4"/>
          </p15:clr>
        </p15:guide>
        <p15:guide id="9" orient="horz" pos="799">
          <p15:clr>
            <a:srgbClr val="A4A3A4"/>
          </p15:clr>
        </p15:guide>
        <p15:guide id="10" orient="horz" pos="2409">
          <p15:clr>
            <a:srgbClr val="A4A3A4"/>
          </p15:clr>
        </p15:guide>
        <p15:guide id="11" orient="horz" pos="2296">
          <p15:clr>
            <a:srgbClr val="A4A3A4"/>
          </p15:clr>
        </p15:guide>
        <p15:guide id="12" orient="horz" pos="890">
          <p15:clr>
            <a:srgbClr val="A4A3A4"/>
          </p15:clr>
        </p15:guide>
        <p15:guide id="13" orient="horz">
          <p15:clr>
            <a:srgbClr val="A4A3A4"/>
          </p15:clr>
        </p15:guide>
        <p15:guide id="14" orient="horz" pos="1570">
          <p15:clr>
            <a:srgbClr val="A4A3A4"/>
          </p15:clr>
        </p15:guide>
        <p15:guide id="15" orient="horz" pos="981">
          <p15:clr>
            <a:srgbClr val="A4A3A4"/>
          </p15:clr>
        </p15:guide>
        <p15:guide id="16" pos="2880">
          <p15:clr>
            <a:srgbClr val="A4A3A4"/>
          </p15:clr>
        </p15:guide>
        <p15:guide id="17" pos="5759">
          <p15:clr>
            <a:srgbClr val="A4A3A4"/>
          </p15:clr>
        </p15:guide>
        <p15:guide id="18" pos="2993">
          <p15:clr>
            <a:srgbClr val="A4A3A4"/>
          </p15:clr>
        </p15:guide>
        <p15:guide id="19" pos="2767">
          <p15:clr>
            <a:srgbClr val="A4A3A4"/>
          </p15:clr>
        </p15:guide>
        <p15:guide id="20" pos="204">
          <p15:clr>
            <a:srgbClr val="A4A3A4"/>
          </p15:clr>
        </p15:guide>
        <p15:guide id="21" pos="5556">
          <p15:clr>
            <a:srgbClr val="A4A3A4"/>
          </p15:clr>
        </p15:guide>
        <p15:guide id="22" pos="1587">
          <p15:clr>
            <a:srgbClr val="A4A3A4"/>
          </p15:clr>
        </p15:guide>
        <p15:guide id="23" pos="2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9">
          <p15:clr>
            <a:srgbClr val="A4A3A4"/>
          </p15:clr>
        </p15:guide>
        <p15:guide id="2" pos="216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E0E0E0"/>
    <a:srgbClr val="5A2DFD"/>
    <a:srgbClr val="6F6F6F"/>
    <a:srgbClr val="FF6600"/>
    <a:srgbClr val="006600"/>
    <a:srgbClr val="5F5F5F"/>
    <a:srgbClr val="3471B3"/>
    <a:srgbClr val="C0C0C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46" autoAdjust="0"/>
    <p:restoredTop sz="97578" autoAdjust="0"/>
  </p:normalViewPr>
  <p:slideViewPr>
    <p:cSldViewPr snapToObjects="1" showGuides="1">
      <p:cViewPr varScale="1">
        <p:scale>
          <a:sx n="111" d="100"/>
          <a:sy n="111" d="100"/>
        </p:scale>
        <p:origin x="2052" y="102"/>
      </p:cViewPr>
      <p:guideLst>
        <p:guide orient="horz" pos="4042"/>
        <p:guide orient="horz" pos="3770"/>
        <p:guide orient="horz" pos="4133"/>
        <p:guide orient="horz" pos="2183"/>
        <p:guide orient="horz" pos="1389"/>
        <p:guide orient="horz" pos="414"/>
        <p:guide orient="horz" pos="550"/>
        <p:guide orient="horz" pos="1593"/>
        <p:guide orient="horz" pos="799"/>
        <p:guide orient="horz" pos="2409"/>
        <p:guide orient="horz" pos="2296"/>
        <p:guide orient="horz" pos="890"/>
        <p:guide orient="horz"/>
        <p:guide orient="horz" pos="1570"/>
        <p:guide orient="horz" pos="981"/>
        <p:guide pos="2880"/>
        <p:guide pos="5759"/>
        <p:guide pos="2993"/>
        <p:guide pos="2767"/>
        <p:guide pos="204"/>
        <p:guide pos="5556"/>
        <p:guide pos="1587"/>
        <p:guide pos="2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 varScale="1">
        <p:scale>
          <a:sx n="79" d="100"/>
          <a:sy n="79" d="100"/>
        </p:scale>
        <p:origin x="-3294" y="-84"/>
      </p:cViewPr>
      <p:guideLst>
        <p:guide orient="horz" pos="3149"/>
        <p:guide pos="2163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84" Type="http://schemas.openxmlformats.org/officeDocument/2006/relationships/tableStyles" Target="tableStyle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font" Target="fonts/font10.fntdata"/><Relationship Id="rId79" Type="http://schemas.openxmlformats.org/officeDocument/2006/relationships/font" Target="fonts/font15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viewProps" Target="view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handoutMaster" Target="handoutMasters/handoutMaster1.xml"/><Relationship Id="rId69" Type="http://schemas.openxmlformats.org/officeDocument/2006/relationships/font" Target="fonts/font5.fntdata"/><Relationship Id="rId77" Type="http://schemas.openxmlformats.org/officeDocument/2006/relationships/font" Target="fonts/font1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8.fntdata"/><Relationship Id="rId80" Type="http://schemas.openxmlformats.org/officeDocument/2006/relationships/tags" Target="tags/tag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3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font" Target="fonts/font14.fntdata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font" Target="fonts/font12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1"/>
            <a:ext cx="2974338" cy="50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077" tIns="46538" rIns="93077" bIns="46538" numCol="1" anchor="t" anchorCtr="0" compatLnSpc="1">
            <a:prstTxWarp prst="textNoShape">
              <a:avLst/>
            </a:prstTxWarp>
          </a:bodyPr>
          <a:lstStyle>
            <a:lvl1pPr algn="l" defTabSz="930127">
              <a:defRPr kumimoji="0" sz="12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 bwMode="auto">
          <a:xfrm>
            <a:off x="3885210" y="1"/>
            <a:ext cx="2977540" cy="50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077" tIns="46538" rIns="93077" bIns="46538" numCol="1" anchor="t" anchorCtr="0" compatLnSpc="1">
            <a:prstTxWarp prst="textNoShape">
              <a:avLst/>
            </a:prstTxWarp>
          </a:bodyPr>
          <a:lstStyle>
            <a:lvl1pPr algn="r" defTabSz="930127">
              <a:defRPr kumimoji="0" sz="12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fld id="{A7CC2508-9E82-4505-B3A2-EA288C200B52}" type="datetimeFigureOut">
              <a:rPr lang="ko-KR" altLang="en-US"/>
              <a:pPr/>
              <a:t>2019-04-04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 bwMode="auto">
          <a:xfrm>
            <a:off x="2" y="9493551"/>
            <a:ext cx="2974338" cy="50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077" tIns="46538" rIns="93077" bIns="46538" numCol="1" anchor="b" anchorCtr="0" compatLnSpc="1">
            <a:prstTxWarp prst="textNoShape">
              <a:avLst/>
            </a:prstTxWarp>
          </a:bodyPr>
          <a:lstStyle>
            <a:lvl1pPr algn="l" defTabSz="930127">
              <a:defRPr kumimoji="0" sz="12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 bwMode="auto">
          <a:xfrm>
            <a:off x="3885210" y="9493551"/>
            <a:ext cx="2977540" cy="50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077" tIns="46538" rIns="93077" bIns="46538" numCol="1" anchor="b" anchorCtr="0" compatLnSpc="1">
            <a:prstTxWarp prst="textNoShape">
              <a:avLst/>
            </a:prstTxWarp>
          </a:bodyPr>
          <a:lstStyle>
            <a:lvl1pPr algn="r" defTabSz="930127">
              <a:defRPr kumimoji="0" sz="12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fld id="{63FB71FE-C710-4864-97C0-5B27B4F518E9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82788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 bwMode="auto">
          <a:xfrm>
            <a:off x="2" y="1"/>
            <a:ext cx="2974338" cy="50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077" tIns="46538" rIns="93077" bIns="46538" numCol="1" anchor="t" anchorCtr="0" compatLnSpc="1">
            <a:prstTxWarp prst="textNoShape">
              <a:avLst/>
            </a:prstTxWarp>
          </a:bodyPr>
          <a:lstStyle>
            <a:lvl1pPr algn="l" defTabSz="930127">
              <a:defRPr kumimoji="0" sz="12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 bwMode="auto">
          <a:xfrm>
            <a:off x="3885210" y="1"/>
            <a:ext cx="2977540" cy="50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077" tIns="46538" rIns="93077" bIns="46538" numCol="1" anchor="t" anchorCtr="0" compatLnSpc="1">
            <a:prstTxWarp prst="textNoShape">
              <a:avLst/>
            </a:prstTxWarp>
          </a:bodyPr>
          <a:lstStyle>
            <a:lvl1pPr algn="r" defTabSz="930127">
              <a:defRPr kumimoji="0" sz="12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fld id="{89B2F3A9-9D60-421C-8B6B-7B2837F535DB}" type="datetimeFigureOut">
              <a:rPr lang="ko-KR" altLang="en-US"/>
              <a:pPr/>
              <a:t>2019-04-04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4999038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54" tIns="46027" rIns="92054" bIns="46027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 bwMode="auto">
          <a:xfrm>
            <a:off x="688357" y="4748373"/>
            <a:ext cx="5487638" cy="449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077" tIns="46538" rIns="93077" bIns="465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 bwMode="auto">
          <a:xfrm>
            <a:off x="2" y="9493551"/>
            <a:ext cx="2974338" cy="50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077" tIns="46538" rIns="93077" bIns="46538" numCol="1" anchor="b" anchorCtr="0" compatLnSpc="1">
            <a:prstTxWarp prst="textNoShape">
              <a:avLst/>
            </a:prstTxWarp>
          </a:bodyPr>
          <a:lstStyle>
            <a:lvl1pPr algn="l" defTabSz="930127">
              <a:defRPr kumimoji="0" sz="12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 bwMode="auto">
          <a:xfrm>
            <a:off x="3885210" y="9493551"/>
            <a:ext cx="2977540" cy="50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077" tIns="46538" rIns="93077" bIns="46538" numCol="1" anchor="b" anchorCtr="0" compatLnSpc="1">
            <a:prstTxWarp prst="textNoShape">
              <a:avLst/>
            </a:prstTxWarp>
          </a:bodyPr>
          <a:lstStyle>
            <a:lvl1pPr algn="r" defTabSz="930127">
              <a:defRPr kumimoji="0" sz="1200" b="0">
                <a:latin typeface="맑은 고딕" pitchFamily="50" charset="-127"/>
                <a:ea typeface="맑은 고딕" pitchFamily="50" charset="-127"/>
              </a:defRPr>
            </a:lvl1pPr>
          </a:lstStyle>
          <a:p>
            <a:fld id="{3359FB57-C75E-4FA6-88A9-CF144C9CDA87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439354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5038" y="750888"/>
            <a:ext cx="4994275" cy="37465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4104E1-EACC-4837-A364-240995BC87D9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288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9011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mtClean="0">
                <a:latin typeface="Arial"/>
                <a:ea typeface="굴림" pitchFamily="50" charset="-127"/>
              </a:rPr>
              <a:t>“</a:t>
            </a:r>
            <a:r>
              <a:rPr lang="en-US" altLang="ko-KR" smtClean="0">
                <a:latin typeface="나눔명조 ExtraBold"/>
                <a:ea typeface="굴림" pitchFamily="50" charset="-127"/>
              </a:rPr>
              <a:t>BIS Statistical Bulletin</a:t>
            </a:r>
            <a:r>
              <a:rPr lang="en-US" altLang="ko-KR" smtClean="0">
                <a:latin typeface="Arial"/>
                <a:ea typeface="굴림" pitchFamily="50" charset="-127"/>
              </a:rPr>
              <a:t>”</a:t>
            </a:r>
            <a:r>
              <a:rPr lang="en-US" altLang="ko-KR" smtClean="0">
                <a:latin typeface="나눔명조 ExtraBold"/>
                <a:ea typeface="굴림" pitchFamily="50" charset="-127"/>
              </a:rPr>
              <a:t>, </a:t>
            </a:r>
            <a:r>
              <a:rPr lang="en-US" altLang="ko-KR" i="1" smtClean="0">
                <a:latin typeface="나눔명조 ExtraBold"/>
                <a:ea typeface="굴림" pitchFamily="50" charset="-127"/>
              </a:rPr>
              <a:t>BIS Quarterly Review</a:t>
            </a:r>
            <a:r>
              <a:rPr lang="en-US" altLang="ko-KR" smtClean="0">
                <a:latin typeface="나눔명조 ExtraBold"/>
                <a:ea typeface="굴림" pitchFamily="50" charset="-127"/>
              </a:rPr>
              <a:t>, December 2015</a:t>
            </a:r>
          </a:p>
          <a:p>
            <a:r>
              <a:rPr lang="en-US" altLang="ko-KR" smtClean="0">
                <a:latin typeface="나눔명조 ExtraBold"/>
                <a:ea typeface="굴림" pitchFamily="50" charset="-127"/>
              </a:rPr>
              <a:t>p. 264 Graph 3</a:t>
            </a:r>
            <a:endParaRPr lang="ko-KR" altLang="en-US" smtClean="0">
              <a:latin typeface="나눔명조 ExtraBold"/>
              <a:ea typeface="굴림" pitchFamily="50" charset="-127"/>
            </a:endParaRPr>
          </a:p>
        </p:txBody>
      </p:sp>
      <p:sp>
        <p:nvSpPr>
          <p:cNvPr id="9011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115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7920" indent="-287661" defTabSz="922115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50645" indent="-230128" defTabSz="922115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10902" indent="-230128" defTabSz="922115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71161" indent="-230128" defTabSz="922115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31419" indent="-230128" algn="ctr" defTabSz="922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91677" indent="-230128" algn="ctr" defTabSz="922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51936" indent="-230128" algn="ctr" defTabSz="922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912193" indent="-230128" algn="ctr" defTabSz="9221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/>
            <a:fld id="{ED4DD01D-2F56-432C-AECD-19D021A62EC4}" type="slidenum">
              <a:rPr lang="ko-KR" altLang="en-US">
                <a:latin typeface="나눔명조 ExtraBold"/>
              </a:rPr>
              <a:pPr eaLnBrk="1" hangingPunct="1"/>
              <a:t>5</a:t>
            </a:fld>
            <a:endParaRPr lang="en-US" altLang="ko-KR">
              <a:latin typeface="나눔명조 ExtraBold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“BIS Statistical Bulletin</a:t>
            </a:r>
            <a:r>
              <a:rPr lang="en-US" altLang="ko-KR" baseline="0" dirty="0" smtClean="0"/>
              <a:t>”, </a:t>
            </a:r>
            <a:r>
              <a:rPr lang="en-US" altLang="ko-KR" i="1" baseline="0" dirty="0" smtClean="0"/>
              <a:t>BIS Quarterly Review</a:t>
            </a:r>
            <a:r>
              <a:rPr lang="en-US" altLang="ko-KR" baseline="0" dirty="0" smtClean="0"/>
              <a:t>, December 2015</a:t>
            </a:r>
          </a:p>
          <a:p>
            <a:r>
              <a:rPr lang="en-US" altLang="ko-KR" dirty="0" smtClean="0"/>
              <a:t>p. 264 Graph 3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9FB57-C75E-4FA6-88A9-CF144C9CDA87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29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5038" y="750888"/>
            <a:ext cx="4994275" cy="37465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4104E1-EACC-4837-A364-240995BC87D9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288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5038" y="750888"/>
            <a:ext cx="4994275" cy="37465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4104E1-EACC-4837-A364-240995BC87D9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288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5038" y="750888"/>
            <a:ext cx="4994275" cy="37465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4104E1-EACC-4837-A364-240995BC87D9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288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“BIS Statistical Bulletin</a:t>
            </a:r>
            <a:r>
              <a:rPr lang="en-US" altLang="ko-KR" baseline="0" dirty="0" smtClean="0"/>
              <a:t>”, </a:t>
            </a:r>
            <a:r>
              <a:rPr lang="en-US" altLang="ko-KR" i="1" baseline="0" dirty="0" smtClean="0"/>
              <a:t>BIS Quarterly Review</a:t>
            </a:r>
            <a:r>
              <a:rPr lang="en-US" altLang="ko-KR" baseline="0" dirty="0" smtClean="0"/>
              <a:t>, December 2015</a:t>
            </a:r>
          </a:p>
          <a:p>
            <a:r>
              <a:rPr lang="en-US" altLang="ko-KR" dirty="0" smtClean="0"/>
              <a:t>p. 264 Graph 3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9FB57-C75E-4FA6-88A9-CF144C9CDA87}" type="slidenum">
              <a:rPr lang="ko-KR" altLang="en-US" smtClean="0">
                <a:solidFill>
                  <a:prstClr val="black"/>
                </a:solidFill>
              </a:rPr>
              <a:pPr/>
              <a:t>10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29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3450" y="750888"/>
            <a:ext cx="4997450" cy="37480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4104E1-EACC-4837-A364-240995BC87D9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288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1pPr>
            <a:lvl2pPr marL="747375" indent="-286467"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2pPr>
            <a:lvl3pPr marL="1150669" indent="-228854"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3pPr>
            <a:lvl4pPr marL="1609975" indent="-228854"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4pPr>
            <a:lvl5pPr marL="2070882" indent="-228854"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5pPr>
            <a:lvl6pPr marL="2531790" indent="-228854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6pPr>
            <a:lvl7pPr marL="2992697" indent="-228854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7pPr>
            <a:lvl8pPr marL="3453605" indent="-228854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8pPr>
            <a:lvl9pPr marL="3914512" indent="-228854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9pPr>
          </a:lstStyle>
          <a:p>
            <a:fld id="{54CF6960-BCF0-4D48-86D0-B400D74AEE2F}" type="slidenum">
              <a:rPr lang="de-DE" altLang="ko-KR" sz="1200" b="0">
                <a:solidFill>
                  <a:prstClr val="black"/>
                </a:solidFill>
              </a:rPr>
              <a:pPr/>
              <a:t>23</a:t>
            </a:fld>
            <a:endParaRPr lang="de-DE" altLang="ko-KR" sz="1200" b="0">
              <a:solidFill>
                <a:prstClr val="black"/>
              </a:solidFill>
            </a:endParaRPr>
          </a:p>
        </p:txBody>
      </p:sp>
      <p:sp>
        <p:nvSpPr>
          <p:cNvPr id="104451" name="Rectangle 7"/>
          <p:cNvSpPr txBox="1">
            <a:spLocks noGrp="1" noChangeArrowheads="1"/>
          </p:cNvSpPr>
          <p:nvPr/>
        </p:nvSpPr>
        <p:spPr bwMode="auto">
          <a:xfrm>
            <a:off x="3890654" y="9500901"/>
            <a:ext cx="2973696" cy="49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83" tIns="47797" rIns="95583" bIns="47797" anchor="b"/>
          <a:lstStyle>
            <a:lvl1pPr defTabSz="949325"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1pPr>
            <a:lvl2pPr marL="744538" indent="-287338" defTabSz="949325"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2pPr>
            <a:lvl3pPr marL="1144588" indent="-228600" defTabSz="949325"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3pPr>
            <a:lvl4pPr marL="1601788" indent="-228600" defTabSz="949325"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4pPr>
            <a:lvl5pPr marL="2060575" indent="-231775" defTabSz="949325"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5pPr>
            <a:lvl6pPr marL="2517775" indent="-231775" defTabSz="94932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6pPr>
            <a:lvl7pPr marL="2974975" indent="-231775" defTabSz="94932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7pPr>
            <a:lvl8pPr marL="3432175" indent="-231775" defTabSz="94932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8pPr>
            <a:lvl9pPr marL="3889375" indent="-231775" defTabSz="94932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HY태고딕" pitchFamily="18" charset="-127"/>
              </a:defRPr>
            </a:lvl9pPr>
          </a:lstStyle>
          <a:p>
            <a:pPr algn="r" latinLnBrk="0"/>
            <a:fld id="{6ACCC544-A47C-41A5-964B-BF1C566CD5FB}" type="slidenum">
              <a:rPr kumimoji="0" lang="en-GB" altLang="ko-KR" sz="1300" b="0">
                <a:solidFill>
                  <a:prstClr val="black"/>
                </a:solidFill>
                <a:ea typeface="굴림" charset="-127"/>
              </a:rPr>
              <a:pPr algn="r" latinLnBrk="0"/>
              <a:t>23</a:t>
            </a:fld>
            <a:endParaRPr kumimoji="0" lang="en-GB" altLang="ko-KR" sz="1300" b="0">
              <a:solidFill>
                <a:prstClr val="black"/>
              </a:solidFill>
              <a:ea typeface="굴림" charset="-127"/>
            </a:endParaRPr>
          </a:p>
        </p:txBody>
      </p:sp>
      <p:sp>
        <p:nvSpPr>
          <p:cNvPr id="1044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3450" y="750888"/>
            <a:ext cx="4999038" cy="3748087"/>
          </a:xfrm>
          <a:ln/>
        </p:spPr>
      </p:sp>
      <p:sp>
        <p:nvSpPr>
          <p:cNvPr id="1044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355" y="4748053"/>
            <a:ext cx="5033643" cy="4498659"/>
          </a:xfrm>
          <a:noFill/>
        </p:spPr>
        <p:txBody>
          <a:bodyPr lIns="95583" tIns="47797" rIns="95583" bIns="47797"/>
          <a:lstStyle/>
          <a:p>
            <a:pPr eaLnBrk="1" hangingPunct="1"/>
            <a:endParaRPr lang="de-DE" altLang="ko-KR" smtClean="0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4999038" cy="37496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2017</a:t>
            </a:r>
            <a:r>
              <a:rPr lang="ko-KR" altLang="en-US" dirty="0" smtClean="0"/>
              <a:t>년 경제 전망을 </a:t>
            </a:r>
            <a:r>
              <a:rPr lang="ko-KR" altLang="en-US" dirty="0" err="1" smtClean="0"/>
              <a:t>말씀드리겠습니다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최근 </a:t>
            </a:r>
            <a:r>
              <a:rPr lang="ko-KR" altLang="en-US" dirty="0" err="1" smtClean="0"/>
              <a:t>브렉시트나</a:t>
            </a:r>
            <a:r>
              <a:rPr lang="ko-KR" altLang="en-US" dirty="0" smtClean="0"/>
              <a:t> 트럼프 대통령 당선 등의 사건은 한마디로 시대정신이 변하고 있음을 의미한다고 봅니다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금융위기 이후 저성장과 부의 불평등 같은 문제들이 정치 위기로 나타났고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이를 계기로 앞으로 세상은 지금까지 저희가 </a:t>
            </a:r>
            <a:r>
              <a:rPr lang="ko-KR" altLang="en-US" dirty="0" err="1" smtClean="0"/>
              <a:t>보왔던</a:t>
            </a:r>
            <a:r>
              <a:rPr lang="ko-KR" altLang="en-US" dirty="0" smtClean="0"/>
              <a:t> 모습과는 다를 수밖에 없을 것 같습니다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 변화의 핵심은 세계화의 단절과 보호 </a:t>
            </a:r>
            <a:r>
              <a:rPr lang="ko-KR" altLang="en-US" dirty="0" err="1" smtClean="0"/>
              <a:t>무역주의구요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이러한 변화가 의미하는 바는 인플레가 아닐까 싶습니다</a:t>
            </a:r>
            <a:r>
              <a:rPr lang="en-US" altLang="ko-KR" dirty="0" smtClean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9FB57-C75E-4FA6-88A9-CF144C9CDA87}" type="slidenum">
              <a:rPr lang="ko-KR" altLang="en-US" smtClean="0">
                <a:solidFill>
                  <a:prstClr val="black"/>
                </a:solidFill>
              </a:rPr>
              <a:pPr/>
              <a:t>24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31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4999038" cy="37496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2017</a:t>
            </a:r>
            <a:r>
              <a:rPr lang="ko-KR" altLang="en-US" dirty="0" smtClean="0"/>
              <a:t>년 경제 전망을 </a:t>
            </a:r>
            <a:r>
              <a:rPr lang="ko-KR" altLang="en-US" dirty="0" err="1" smtClean="0"/>
              <a:t>말씀드리겠습니다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최근 </a:t>
            </a:r>
            <a:r>
              <a:rPr lang="ko-KR" altLang="en-US" dirty="0" err="1" smtClean="0"/>
              <a:t>브렉시트나</a:t>
            </a:r>
            <a:r>
              <a:rPr lang="ko-KR" altLang="en-US" dirty="0" smtClean="0"/>
              <a:t> 트럼프 대통령 당선 등의 사건은 한마디로 시대정신이 변하고 있음을 의미한다고 봅니다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금융위기 이후 저성장과 부의 불평등 같은 문제들이 정치 위기로 나타났고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이를 계기로 앞으로 세상은 지금까지 저희가 </a:t>
            </a:r>
            <a:r>
              <a:rPr lang="ko-KR" altLang="en-US" dirty="0" err="1" smtClean="0"/>
              <a:t>보왔던</a:t>
            </a:r>
            <a:r>
              <a:rPr lang="ko-KR" altLang="en-US" dirty="0" smtClean="0"/>
              <a:t> 모습과는 다를 수밖에 없을 것 같습니다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 변화의 핵심은 세계화의 단절과 보호 </a:t>
            </a:r>
            <a:r>
              <a:rPr lang="ko-KR" altLang="en-US" dirty="0" err="1" smtClean="0"/>
              <a:t>무역주의구요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이러한 변화가 의미하는 바는 인플레가 아닐까 싶습니다</a:t>
            </a:r>
            <a:r>
              <a:rPr lang="en-US" altLang="ko-KR" dirty="0" smtClean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9FB57-C75E-4FA6-88A9-CF144C9CDA87}" type="slidenum">
              <a:rPr lang="ko-KR" altLang="en-US" smtClean="0">
                <a:solidFill>
                  <a:prstClr val="black"/>
                </a:solidFill>
              </a:rPr>
              <a:pPr/>
              <a:t>25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31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4999038" cy="37496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2017</a:t>
            </a:r>
            <a:r>
              <a:rPr lang="ko-KR" altLang="en-US" dirty="0" smtClean="0"/>
              <a:t>년 경제 전망을 </a:t>
            </a:r>
            <a:r>
              <a:rPr lang="ko-KR" altLang="en-US" dirty="0" err="1" smtClean="0"/>
              <a:t>말씀드리겠습니다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최근 </a:t>
            </a:r>
            <a:r>
              <a:rPr lang="ko-KR" altLang="en-US" dirty="0" err="1" smtClean="0"/>
              <a:t>브렉시트나</a:t>
            </a:r>
            <a:r>
              <a:rPr lang="ko-KR" altLang="en-US" dirty="0" smtClean="0"/>
              <a:t> 트럼프 대통령 당선 등의 사건은 한마디로 시대정신이 변하고 있음을 의미한다고 봅니다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금융위기 이후 저성장과 부의 불평등 같은 문제들이 정치 위기로 나타났고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이를 계기로 앞으로 세상은 지금까지 저희가 </a:t>
            </a:r>
            <a:r>
              <a:rPr lang="ko-KR" altLang="en-US" dirty="0" err="1" smtClean="0"/>
              <a:t>보왔던</a:t>
            </a:r>
            <a:r>
              <a:rPr lang="ko-KR" altLang="en-US" dirty="0" smtClean="0"/>
              <a:t> 모습과는 다를 수밖에 없을 것 같습니다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 변화의 핵심은 세계화의 단절과 보호 </a:t>
            </a:r>
            <a:r>
              <a:rPr lang="ko-KR" altLang="en-US" dirty="0" err="1" smtClean="0"/>
              <a:t>무역주의구요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이러한 변화가 의미하는 바는 인플레가 아닐까 싶습니다</a:t>
            </a:r>
            <a:r>
              <a:rPr lang="en-US" altLang="ko-KR" dirty="0" smtClean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9FB57-C75E-4FA6-88A9-CF144C9CDA87}" type="slidenum">
              <a:rPr lang="ko-KR" altLang="en-US" smtClean="0">
                <a:solidFill>
                  <a:prstClr val="black"/>
                </a:solidFill>
              </a:rPr>
              <a:pPr/>
              <a:t>26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31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35B3D2-58E8-4897-AB38-7C2749F4B62E}" type="slidenum">
              <a:rPr lang="en-US" altLang="ko-KR" smtClean="0">
                <a:latin typeface="굴림" pitchFamily="50" charset="-127"/>
                <a:ea typeface="굴림" pitchFamily="50" charset="-127"/>
              </a:rPr>
              <a:pPr/>
              <a:t>27</a:t>
            </a:fld>
            <a:endParaRPr lang="en-US" altLang="ko-KR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5038" y="749300"/>
            <a:ext cx="4999037" cy="3749675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o-KR" altLang="en-US" smtClean="0">
                <a:latin typeface="굴림" pitchFamily="50" charset="-127"/>
                <a:ea typeface="굴림" pitchFamily="50" charset="-127"/>
              </a:rPr>
              <a:t>포스트 교토 논의 진행 경과</a:t>
            </a:r>
          </a:p>
          <a:p>
            <a:pPr eaLnBrk="1" hangingPunct="1"/>
            <a:endParaRPr lang="ko-KR" altLang="en-US" smtClean="0">
              <a:latin typeface="굴림" pitchFamily="50" charset="-127"/>
              <a:ea typeface="굴림" pitchFamily="50" charset="-127"/>
            </a:endParaRPr>
          </a:p>
          <a:p>
            <a:pPr eaLnBrk="1" hangingPunct="1"/>
            <a:r>
              <a:rPr lang="en-US" altLang="ko-KR" smtClean="0">
                <a:latin typeface="굴림" pitchFamily="50" charset="-127"/>
                <a:ea typeface="굴림" pitchFamily="50" charset="-127"/>
              </a:rPr>
              <a:t>-. 2007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년 인도네시아 발리 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: 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당사국총회 및 교토의정서 참여국 회의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향후 미국이 적극 협조하겠다는 서약에 따라 발리 로드맵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(Bali Roadmap)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이 채택</a:t>
            </a:r>
          </a:p>
          <a:p>
            <a:pPr eaLnBrk="1" hangingPunct="1"/>
            <a:r>
              <a:rPr lang="en-US" altLang="ko-KR" smtClean="0">
                <a:latin typeface="굴림" pitchFamily="50" charset="-127"/>
                <a:ea typeface="굴림" pitchFamily="50" charset="-127"/>
              </a:rPr>
              <a:t>-. 2008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년 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12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월 폴란드 포즈난에서 개최된 회의 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: 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향후 주요 협상과제에 대한 기본 체계를 논의</a:t>
            </a:r>
          </a:p>
          <a:p>
            <a:pPr eaLnBrk="1" hangingPunct="1"/>
            <a:r>
              <a:rPr lang="en-US" altLang="ko-KR" smtClean="0">
                <a:latin typeface="굴림" pitchFamily="50" charset="-127"/>
                <a:ea typeface="굴림" pitchFamily="50" charset="-127"/>
              </a:rPr>
              <a:t>-. 2009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년 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12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월 코펜하겐에서 협상이 최종 타결될 예정</a:t>
            </a:r>
          </a:p>
          <a:p>
            <a:pPr eaLnBrk="1" hangingPunct="1"/>
            <a:endParaRPr lang="ko-KR" altLang="en-US" smtClean="0">
              <a:latin typeface="굴림" pitchFamily="50" charset="-127"/>
              <a:ea typeface="굴림" pitchFamily="50" charset="-127"/>
            </a:endParaRPr>
          </a:p>
          <a:p>
            <a:pPr eaLnBrk="1" hangingPunct="1"/>
            <a:r>
              <a:rPr lang="ko-KR" altLang="en-US" smtClean="0">
                <a:latin typeface="굴림" pitchFamily="50" charset="-127"/>
                <a:ea typeface="굴림" pitchFamily="50" charset="-127"/>
              </a:rPr>
              <a:t>한국은 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1995~2005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년 온실가스 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90% 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증가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, 2007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년 기준 세계 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7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위 배출국</a:t>
            </a:r>
          </a:p>
          <a:p>
            <a:pPr eaLnBrk="1" hangingPunct="1"/>
            <a:endParaRPr lang="ko-KR" altLang="en-US" smtClean="0">
              <a:latin typeface="굴림" pitchFamily="50" charset="-127"/>
              <a:ea typeface="굴림" pitchFamily="50" charset="-127"/>
            </a:endParaRPr>
          </a:p>
          <a:p>
            <a:pPr eaLnBrk="1" hangingPunct="1"/>
            <a:r>
              <a:rPr lang="ko-KR" altLang="en-US" smtClean="0">
                <a:latin typeface="굴림" pitchFamily="50" charset="-127"/>
                <a:ea typeface="굴림" pitchFamily="50" charset="-127"/>
              </a:rPr>
              <a:t>미국은 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7% 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감축의무를 거부하며 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2003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년 교토의정서 비준 탈퇴 선언</a:t>
            </a:r>
          </a:p>
          <a:p>
            <a:pPr eaLnBrk="1" hangingPunct="1"/>
            <a:r>
              <a:rPr lang="ko-KR" altLang="en-US" smtClean="0">
                <a:latin typeface="굴림" pitchFamily="50" charset="-127"/>
                <a:ea typeface="굴림" pitchFamily="50" charset="-127"/>
              </a:rPr>
              <a:t>오바마는 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2020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년까지 온실가스 배출량을 </a:t>
            </a:r>
            <a:r>
              <a:rPr lang="en-US" altLang="ko-KR" smtClean="0">
                <a:latin typeface="굴림" pitchFamily="50" charset="-127"/>
                <a:ea typeface="굴림" pitchFamily="50" charset="-127"/>
              </a:rPr>
              <a:t>1990</a:t>
            </a:r>
            <a:r>
              <a:rPr lang="ko-KR" altLang="en-US" smtClean="0">
                <a:latin typeface="굴림" pitchFamily="50" charset="-127"/>
                <a:ea typeface="굴림" pitchFamily="50" charset="-127"/>
              </a:rPr>
              <a:t>년 수준으로 감축할 것을 공약하고 있음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2017</a:t>
            </a:r>
            <a:r>
              <a:rPr lang="ko-KR" altLang="en-US" dirty="0" smtClean="0"/>
              <a:t>년 경제 전망을 </a:t>
            </a:r>
            <a:r>
              <a:rPr lang="ko-KR" altLang="en-US" dirty="0" err="1" smtClean="0"/>
              <a:t>말씀드리겠습니다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최근 </a:t>
            </a:r>
            <a:r>
              <a:rPr lang="ko-KR" altLang="en-US" dirty="0" err="1" smtClean="0"/>
              <a:t>브렉시트나</a:t>
            </a:r>
            <a:r>
              <a:rPr lang="ko-KR" altLang="en-US" dirty="0" smtClean="0"/>
              <a:t> 트럼프 대통령 당선 등의 사건은 한마디로 시대정신이 변하고 있음을 의미한다고 봅니다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금융위기 이후 저성장과 부의 불평등 같은 문제들이 정치 위기로 나타났고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이를 계기로 앞으로 세상은 지금까지 저희가 </a:t>
            </a:r>
            <a:r>
              <a:rPr lang="ko-KR" altLang="en-US" dirty="0" err="1" smtClean="0"/>
              <a:t>보왔던</a:t>
            </a:r>
            <a:r>
              <a:rPr lang="ko-KR" altLang="en-US" dirty="0" smtClean="0"/>
              <a:t> 모습과는 다를 수밖에 없을 것 같습니다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 변화의 핵심은 세계화의 단절과 보호 </a:t>
            </a:r>
            <a:r>
              <a:rPr lang="ko-KR" altLang="en-US" dirty="0" err="1" smtClean="0"/>
              <a:t>무역주의구요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이러한 변화가 의미하는 바는 인플레가 아닐까 싶습니다</a:t>
            </a:r>
            <a:r>
              <a:rPr lang="en-US" altLang="ko-KR" dirty="0" smtClean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9FB57-C75E-4FA6-88A9-CF144C9CDA87}" type="slidenum">
              <a:rPr lang="ko-KR" altLang="en-US" smtClean="0">
                <a:solidFill>
                  <a:prstClr val="black"/>
                </a:solidFill>
              </a:rPr>
              <a:pPr/>
              <a:t>30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317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4999038" cy="37496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“BIS Statistical Bulletin</a:t>
            </a:r>
            <a:r>
              <a:rPr lang="en-US" altLang="ko-KR" baseline="0" dirty="0" smtClean="0"/>
              <a:t>”, </a:t>
            </a:r>
            <a:r>
              <a:rPr lang="en-US" altLang="ko-KR" i="1" baseline="0" dirty="0" smtClean="0"/>
              <a:t>BIS Quarterly Review</a:t>
            </a:r>
            <a:r>
              <a:rPr lang="en-US" altLang="ko-KR" baseline="0" dirty="0" smtClean="0"/>
              <a:t>, December 2015</a:t>
            </a:r>
          </a:p>
          <a:p>
            <a:r>
              <a:rPr lang="en-US" altLang="ko-KR" dirty="0" smtClean="0"/>
              <a:t>p. 264 Graph 3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9FB57-C75E-4FA6-88A9-CF144C9CDA87}" type="slidenum">
              <a:rPr lang="ko-KR" altLang="en-US" smtClean="0">
                <a:solidFill>
                  <a:prstClr val="black"/>
                </a:solidFill>
              </a:rPr>
              <a:pPr/>
              <a:t>33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29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9FB57-C75E-4FA6-88A9-CF144C9CDA87}" type="slidenum">
              <a:rPr lang="ko-KR" altLang="en-US" smtClean="0">
                <a:solidFill>
                  <a:prstClr val="black"/>
                </a:solidFill>
              </a:rPr>
              <a:pPr/>
              <a:t>37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1750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4999038" cy="37496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“BIS Statistical Bulletin</a:t>
            </a:r>
            <a:r>
              <a:rPr lang="en-US" altLang="ko-KR" baseline="0" dirty="0" smtClean="0"/>
              <a:t>”, </a:t>
            </a:r>
            <a:r>
              <a:rPr lang="en-US" altLang="ko-KR" i="1" baseline="0" dirty="0" smtClean="0"/>
              <a:t>BIS Quarterly Review</a:t>
            </a:r>
            <a:r>
              <a:rPr lang="en-US" altLang="ko-KR" baseline="0" dirty="0" smtClean="0"/>
              <a:t>, December 2015</a:t>
            </a:r>
          </a:p>
          <a:p>
            <a:r>
              <a:rPr lang="en-US" altLang="ko-KR" dirty="0" smtClean="0"/>
              <a:t>p. 264 Graph 3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9FB57-C75E-4FA6-88A9-CF144C9CDA87}" type="slidenum">
              <a:rPr lang="ko-KR" altLang="en-US" smtClean="0"/>
              <a:pPr/>
              <a:t>38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48329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4999038" cy="37496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15BE3-393C-4A22-A0CE-EE8D21010244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8648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5038" y="750888"/>
            <a:ext cx="4994275" cy="37465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EF745-DE3B-4E14-B370-F3AE927BCC02}" type="slidenum">
              <a:rPr lang="ko-KR" altLang="en-US" smtClean="0">
                <a:solidFill>
                  <a:prstClr val="black"/>
                </a:solidFill>
              </a:rPr>
              <a:pPr/>
              <a:t>42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6804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4999038" cy="37496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주주구성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9FB57-C75E-4FA6-88A9-CF144C9CDA87}" type="slidenum">
              <a:rPr lang="ko-KR" altLang="en-US" smtClean="0"/>
              <a:pPr/>
              <a:t>43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396153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3450" y="750888"/>
            <a:ext cx="4997450" cy="37480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2EDA7-5753-4474-947F-B645FEECDA25}" type="slidenum">
              <a:rPr lang="ko-KR" altLang="en-US" smtClean="0">
                <a:solidFill>
                  <a:prstClr val="black"/>
                </a:solidFill>
              </a:rPr>
              <a:pPr/>
              <a:t>51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0615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5921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2613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목차_Type A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8118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583223" y="749201"/>
            <a:ext cx="5916376" cy="36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600"/>
              </a:lnSpc>
              <a:defRPr sz="2400" b="1" spc="-100" baseline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2579239" y="1260000"/>
            <a:ext cx="5981538" cy="1332000"/>
          </a:xfrm>
          <a:prstGeom prst="rect">
            <a:avLst/>
          </a:prstGeom>
        </p:spPr>
        <p:txBody>
          <a:bodyPr lIns="0" tIns="0" rIns="0" bIns="0"/>
          <a:lstStyle>
            <a:lvl1pPr marL="123825" indent="-123825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150" spc="-50" baseline="0">
                <a:latin typeface="맑은 고딕" pitchFamily="50" charset="-127"/>
                <a:ea typeface="맑은 고딕" pitchFamily="50" charset="-127"/>
              </a:defRPr>
            </a:lvl1pPr>
            <a:lvl2pPr marL="123825" indent="-123825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150" spc="-50" baseline="0">
                <a:latin typeface="맑은 고딕" pitchFamily="50" charset="-127"/>
                <a:ea typeface="맑은 고딕" pitchFamily="50" charset="-127"/>
              </a:defRPr>
            </a:lvl2pPr>
            <a:lvl3pPr>
              <a:lnSpc>
                <a:spcPts val="2200"/>
              </a:lnSpc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4pPr>
            <a:lvl5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699647" y="6228011"/>
            <a:ext cx="186113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kumimoji="1" lang="en-US" altLang="ko-KR" sz="900" kern="1200" dirty="0" err="1" smtClean="0">
                <a:solidFill>
                  <a:schemeClr val="tx1"/>
                </a:solidFill>
                <a:effectLst/>
                <a:latin typeface="Calibri" pitchFamily="34" charset="0"/>
                <a:ea typeface="굴림" charset="-127"/>
                <a:cs typeface="+mn-cs"/>
              </a:rPr>
              <a:t>Meritz</a:t>
            </a:r>
            <a:r>
              <a:rPr kumimoji="1" lang="en-US" altLang="ko-KR" sz="90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굴림" charset="-127"/>
                <a:cs typeface="+mn-cs"/>
              </a:rPr>
              <a:t> Research  </a:t>
            </a:r>
            <a:fld id="{3C9FC636-2C7A-41C9-9C1A-0315B8CA496B}" type="slidenum">
              <a:rPr kumimoji="1" lang="en-US" altLang="ko-KR" sz="1050" kern="1200" smtClean="0">
                <a:solidFill>
                  <a:schemeClr val="bg1">
                    <a:lumMod val="50000"/>
                  </a:schemeClr>
                </a:solidFill>
                <a:effectLst/>
                <a:latin typeface="Lucida Sans Unicode" pitchFamily="34" charset="0"/>
                <a:ea typeface="굴림" charset="-127"/>
                <a:cs typeface="Lucida Sans Unicode" pitchFamily="34" charset="0"/>
              </a:rPr>
              <a:pPr algn="r"/>
              <a:t>‹#›</a:t>
            </a:fld>
            <a:r>
              <a:rPr kumimoji="1" lang="en-US" altLang="ko-KR" sz="1050" kern="1200" dirty="0" smtClean="0">
                <a:solidFill>
                  <a:schemeClr val="tx1"/>
                </a:solidFill>
                <a:effectLst/>
                <a:latin typeface="Lucida Sans Unicode" pitchFamily="34" charset="0"/>
                <a:ea typeface="굴림" charset="-127"/>
                <a:cs typeface="Lucida Sans Unicode" pitchFamily="34" charset="0"/>
              </a:rPr>
              <a:t> </a:t>
            </a:r>
            <a:r>
              <a:rPr kumimoji="1" lang="en-US" altLang="ko-KR" sz="105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굴림" charset="-127"/>
                <a:cs typeface="+mn-cs"/>
              </a:rPr>
              <a:t> </a:t>
            </a:r>
            <a:r>
              <a:rPr kumimoji="1" lang="en-US" altLang="ko-KR" sz="85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굴림" charset="-127"/>
                <a:cs typeface="+mn-cs"/>
              </a:rPr>
              <a:t> </a:t>
            </a:r>
            <a:endParaRPr lang="ko-KR" altLang="en-US" sz="850" dirty="0">
              <a:latin typeface="Calibri" pitchFamily="34" charset="0"/>
            </a:endParaRPr>
          </a:p>
        </p:txBody>
      </p:sp>
      <p:sp>
        <p:nvSpPr>
          <p:cNvPr id="9" name="텍스트 개체 틀 8"/>
          <p:cNvSpPr>
            <a:spLocks noGrp="1"/>
          </p:cNvSpPr>
          <p:nvPr userDrawn="1">
            <p:ph type="body" sz="quarter" idx="10"/>
          </p:nvPr>
        </p:nvSpPr>
        <p:spPr>
          <a:xfrm>
            <a:off x="6899239" y="932113"/>
            <a:ext cx="1661538" cy="144000"/>
          </a:xfrm>
          <a:prstGeom prst="rect">
            <a:avLst/>
          </a:prstGeom>
          <a:noFill/>
        </p:spPr>
        <p:txBody>
          <a:bodyPr lIns="36000" tIns="0" rIns="36000" bIns="36000"/>
          <a:lstStyle>
            <a:lvl1pPr algn="r">
              <a:lnSpc>
                <a:spcPts val="1000"/>
              </a:lnSpc>
              <a:defRPr sz="900">
                <a:solidFill>
                  <a:srgbClr val="0F6FC6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dirty="0" smtClean="0"/>
              <a:t>마스터</a:t>
            </a:r>
          </a:p>
        </p:txBody>
      </p:sp>
      <p:cxnSp>
        <p:nvCxnSpPr>
          <p:cNvPr id="3" name="직선 연결선 2"/>
          <p:cNvCxnSpPr/>
          <p:nvPr userDrawn="1"/>
        </p:nvCxnSpPr>
        <p:spPr>
          <a:xfrm>
            <a:off x="583223" y="1133264"/>
            <a:ext cx="7977554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내용 개체 틀 2"/>
          <p:cNvSpPr>
            <a:spLocks noGrp="1"/>
          </p:cNvSpPr>
          <p:nvPr>
            <p:ph idx="11"/>
          </p:nvPr>
        </p:nvSpPr>
        <p:spPr>
          <a:xfrm>
            <a:off x="583223" y="1260000"/>
            <a:ext cx="1661538" cy="540000"/>
          </a:xfrm>
          <a:prstGeom prst="rect">
            <a:avLst/>
          </a:prstGeom>
        </p:spPr>
        <p:txBody>
          <a:bodyPr lIns="0" tIns="0" rIns="0" bIns="0"/>
          <a:lstStyle>
            <a:lvl1pPr marL="0" indent="0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None/>
              <a:defRPr sz="1150" b="1" spc="-50" baseline="0">
                <a:latin typeface="맑은 고딕" pitchFamily="50" charset="-127"/>
                <a:ea typeface="맑은 고딕" pitchFamily="50" charset="-127"/>
              </a:defRPr>
            </a:lvl1pPr>
            <a:lvl2pPr marL="123825" indent="-123825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pc="-50" baseline="0">
                <a:latin typeface="맑은 고딕" pitchFamily="50" charset="-127"/>
                <a:ea typeface="맑은 고딕" pitchFamily="50" charset="-127"/>
              </a:defRPr>
            </a:lvl2pPr>
            <a:lvl3pPr>
              <a:lnSpc>
                <a:spcPts val="2200"/>
              </a:lnSpc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4pPr>
            <a:lvl5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</a:t>
            </a:r>
          </a:p>
        </p:txBody>
      </p:sp>
    </p:spTree>
    <p:extLst>
      <p:ext uri="{BB962C8B-B14F-4D97-AF65-F5344CB8AC3E}">
        <p14:creationId xmlns:p14="http://schemas.microsoft.com/office/powerpoint/2010/main" val="2177942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2579239" y="1260000"/>
            <a:ext cx="5981538" cy="1332000"/>
          </a:xfrm>
          <a:prstGeom prst="rect">
            <a:avLst/>
          </a:prstGeom>
        </p:spPr>
        <p:txBody>
          <a:bodyPr lIns="0" tIns="0" rIns="0" bIns="0"/>
          <a:lstStyle>
            <a:lvl1pPr marL="123825" indent="-123825" latinLnBrk="0">
              <a:lnSpc>
                <a:spcPts val="1500"/>
              </a:lnSpc>
              <a:spcBef>
                <a:spcPts val="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150" spc="-50" baseline="0">
                <a:latin typeface="맑은 고딕" pitchFamily="50" charset="-127"/>
                <a:ea typeface="맑은 고딕" pitchFamily="50" charset="-127"/>
              </a:defRPr>
            </a:lvl1pPr>
            <a:lvl2pPr marL="123825" indent="-123825" latinLnBrk="0">
              <a:lnSpc>
                <a:spcPts val="1500"/>
              </a:lnSpc>
              <a:spcBef>
                <a:spcPts val="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150" spc="-50" baseline="0">
                <a:latin typeface="맑은 고딕" pitchFamily="50" charset="-127"/>
                <a:ea typeface="맑은 고딕" pitchFamily="50" charset="-127"/>
              </a:defRPr>
            </a:lvl2pPr>
            <a:lvl3pPr>
              <a:lnSpc>
                <a:spcPts val="2200"/>
              </a:lnSpc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4pPr>
            <a:lvl5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699647" y="6228011"/>
            <a:ext cx="186113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kumimoji="1" lang="en-US" altLang="ko-KR" sz="900" kern="1200" dirty="0" err="1" smtClean="0">
                <a:solidFill>
                  <a:schemeClr val="tx1"/>
                </a:solidFill>
                <a:effectLst/>
                <a:latin typeface="Calibri" pitchFamily="34" charset="0"/>
                <a:ea typeface="굴림" charset="-127"/>
                <a:cs typeface="+mn-cs"/>
              </a:rPr>
              <a:t>Meritz</a:t>
            </a:r>
            <a:r>
              <a:rPr kumimoji="1" lang="en-US" altLang="ko-KR" sz="90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굴림" charset="-127"/>
                <a:cs typeface="+mn-cs"/>
              </a:rPr>
              <a:t> Research  </a:t>
            </a:r>
            <a:fld id="{3C9FC636-2C7A-41C9-9C1A-0315B8CA496B}" type="slidenum">
              <a:rPr kumimoji="1" lang="en-US" altLang="ko-KR" sz="1050" kern="1200" smtClean="0">
                <a:solidFill>
                  <a:schemeClr val="bg1">
                    <a:lumMod val="50000"/>
                  </a:schemeClr>
                </a:solidFill>
                <a:effectLst/>
                <a:latin typeface="Lucida Sans Unicode" pitchFamily="34" charset="0"/>
                <a:ea typeface="굴림" charset="-127"/>
                <a:cs typeface="Lucida Sans Unicode" pitchFamily="34" charset="0"/>
              </a:rPr>
              <a:pPr algn="r"/>
              <a:t>‹#›</a:t>
            </a:fld>
            <a:r>
              <a:rPr kumimoji="1" lang="en-US" altLang="ko-KR" sz="1050" kern="1200" dirty="0" smtClean="0">
                <a:solidFill>
                  <a:schemeClr val="tx1"/>
                </a:solidFill>
                <a:effectLst/>
                <a:latin typeface="Lucida Sans Unicode" pitchFamily="34" charset="0"/>
                <a:ea typeface="굴림" charset="-127"/>
                <a:cs typeface="Lucida Sans Unicode" pitchFamily="34" charset="0"/>
              </a:rPr>
              <a:t> </a:t>
            </a:r>
            <a:r>
              <a:rPr kumimoji="1" lang="en-US" altLang="ko-KR" sz="105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굴림" charset="-127"/>
                <a:cs typeface="+mn-cs"/>
              </a:rPr>
              <a:t> </a:t>
            </a:r>
            <a:r>
              <a:rPr kumimoji="1" lang="en-US" altLang="ko-KR" sz="850" kern="1200" dirty="0" smtClean="0">
                <a:solidFill>
                  <a:schemeClr val="tx1"/>
                </a:solidFill>
                <a:effectLst/>
                <a:latin typeface="Calibri" pitchFamily="34" charset="0"/>
                <a:ea typeface="굴림" charset="-127"/>
                <a:cs typeface="+mn-cs"/>
              </a:rPr>
              <a:t> </a:t>
            </a:r>
            <a:endParaRPr lang="ko-KR" altLang="en-US" sz="850" dirty="0">
              <a:latin typeface="Calibri" pitchFamily="34" charset="0"/>
            </a:endParaRPr>
          </a:p>
        </p:txBody>
      </p:sp>
      <p:sp>
        <p:nvSpPr>
          <p:cNvPr id="17" name="내용 개체 틀 2"/>
          <p:cNvSpPr>
            <a:spLocks noGrp="1"/>
          </p:cNvSpPr>
          <p:nvPr>
            <p:ph idx="11"/>
          </p:nvPr>
        </p:nvSpPr>
        <p:spPr>
          <a:xfrm>
            <a:off x="583227" y="1260000"/>
            <a:ext cx="1794462" cy="540000"/>
          </a:xfrm>
          <a:prstGeom prst="rect">
            <a:avLst/>
          </a:prstGeom>
        </p:spPr>
        <p:txBody>
          <a:bodyPr lIns="0" tIns="0" rIns="0" bIns="0"/>
          <a:lstStyle>
            <a:lvl1pPr marL="0" indent="0" latinLnBrk="0">
              <a:lnSpc>
                <a:spcPts val="1500"/>
              </a:lnSpc>
              <a:spcBef>
                <a:spcPts val="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None/>
              <a:defRPr sz="1150" b="1" spc="-50" baseline="0">
                <a:latin typeface="맑은 고딕" pitchFamily="50" charset="-127"/>
                <a:ea typeface="맑은 고딕" pitchFamily="50" charset="-127"/>
              </a:defRPr>
            </a:lvl1pPr>
            <a:lvl2pPr marL="123825" indent="-123825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pc="-50" baseline="0">
                <a:latin typeface="맑은 고딕" pitchFamily="50" charset="-127"/>
                <a:ea typeface="맑은 고딕" pitchFamily="50" charset="-127"/>
              </a:defRPr>
            </a:lvl2pPr>
            <a:lvl3pPr>
              <a:lnSpc>
                <a:spcPts val="2200"/>
              </a:lnSpc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4pPr>
            <a:lvl5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</a:t>
            </a:r>
          </a:p>
        </p:txBody>
      </p:sp>
      <p:cxnSp>
        <p:nvCxnSpPr>
          <p:cNvPr id="22" name="직선 연결선 21"/>
          <p:cNvCxnSpPr/>
          <p:nvPr userDrawn="1"/>
        </p:nvCxnSpPr>
        <p:spPr>
          <a:xfrm>
            <a:off x="583223" y="1133264"/>
            <a:ext cx="7977554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 userDrawn="1"/>
        </p:nvSpPr>
        <p:spPr>
          <a:xfrm>
            <a:off x="8505075" y="747885"/>
            <a:ext cx="49846" cy="324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6"/>
          <p:cNvSpPr txBox="1">
            <a:spLocks/>
          </p:cNvSpPr>
          <p:nvPr userDrawn="1"/>
        </p:nvSpPr>
        <p:spPr>
          <a:xfrm>
            <a:off x="6831944" y="747885"/>
            <a:ext cx="1621410" cy="360000"/>
          </a:xfrm>
          <a:prstGeom prst="rect">
            <a:avLst/>
          </a:prstGeom>
        </p:spPr>
        <p:txBody>
          <a:bodyPr lIns="0" tIns="0" rIns="0" bIns="0"/>
          <a:lstStyle>
            <a:lvl1pPr algn="l" rtl="0" eaLnBrk="0" fontAlgn="base" latinLnBrk="1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kumimoji="1" sz="2500" baseline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rgbClr val="222760"/>
                </a:solidFill>
                <a:latin typeface="-윤고딕140" pitchFamily="18" charset="-127"/>
                <a:ea typeface="-윤고딕140" pitchFamily="18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rgbClr val="222760"/>
                </a:solidFill>
                <a:latin typeface="-윤고딕140" pitchFamily="18" charset="-127"/>
                <a:ea typeface="-윤고딕140" pitchFamily="18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rgbClr val="222760"/>
                </a:solidFill>
                <a:latin typeface="-윤고딕140" pitchFamily="18" charset="-127"/>
                <a:ea typeface="-윤고딕140" pitchFamily="18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rgbClr val="222760"/>
                </a:solidFill>
                <a:latin typeface="-윤고딕140" pitchFamily="18" charset="-127"/>
                <a:ea typeface="-윤고딕140" pitchFamily="18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>
              <a:lnSpc>
                <a:spcPct val="100000"/>
              </a:lnSpc>
              <a:spcAft>
                <a:spcPts val="300"/>
              </a:spcAft>
            </a:pPr>
            <a:r>
              <a:rPr lang="en-US" altLang="ko-KR" sz="850" baseline="0" dirty="0" smtClean="0">
                <a:solidFill>
                  <a:schemeClr val="bg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2018</a:t>
            </a:r>
            <a:r>
              <a:rPr lang="ko-KR" altLang="en-US" sz="850" baseline="0" dirty="0" smtClean="0">
                <a:solidFill>
                  <a:schemeClr val="bg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년 채권투자 전략</a:t>
            </a:r>
            <a:endParaRPr lang="en-US" altLang="ko-KR" sz="850" baseline="0" dirty="0" smtClean="0">
              <a:solidFill>
                <a:schemeClr val="bg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algn="r">
              <a:lnSpc>
                <a:spcPct val="100000"/>
              </a:lnSpc>
              <a:spcAft>
                <a:spcPts val="300"/>
              </a:spcAft>
            </a:pPr>
            <a:r>
              <a:rPr lang="ko-KR" altLang="en-US" sz="850" baseline="0" dirty="0" err="1" smtClean="0">
                <a:latin typeface="나눔바른고딕" pitchFamily="50" charset="-127"/>
                <a:ea typeface="나눔바른고딕" pitchFamily="50" charset="-127"/>
              </a:rPr>
              <a:t>메리츠종금증권</a:t>
            </a:r>
            <a:r>
              <a:rPr lang="ko-KR" altLang="en-US" sz="850" baseline="0" dirty="0" smtClean="0"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850" baseline="0" dirty="0" err="1" smtClean="0">
                <a:latin typeface="나눔바른고딕" pitchFamily="50" charset="-127"/>
                <a:ea typeface="나눔바른고딕" pitchFamily="50" charset="-127"/>
              </a:rPr>
              <a:t>투자전략팀</a:t>
            </a:r>
            <a:endParaRPr lang="ko-KR" altLang="en-US" sz="850" baseline="0" dirty="0"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1" name="제목 6"/>
          <p:cNvSpPr>
            <a:spLocks noGrp="1"/>
          </p:cNvSpPr>
          <p:nvPr>
            <p:ph type="title"/>
          </p:nvPr>
        </p:nvSpPr>
        <p:spPr>
          <a:xfrm>
            <a:off x="583223" y="749201"/>
            <a:ext cx="5916376" cy="36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300"/>
              </a:lnSpc>
              <a:defRPr sz="2100" b="1" spc="-100" baseline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2924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lIns="91424" tIns="45712" rIns="91424" bIns="45712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2029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1C71E7-4DAD-4746-8604-EEE149CA141E}" type="datetimeFigureOut">
              <a:rPr lang="ko-KR" altLang="en-US" smtClean="0"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9C8C33-941F-4617-A03A-26554BC773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940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목차 Type A-3-02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10"/>
          <a:stretch/>
        </p:blipFill>
        <p:spPr>
          <a:xfrm>
            <a:off x="-1" y="0"/>
            <a:ext cx="9142413" cy="685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566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19"/>
          <a:stretch/>
        </p:blipFill>
        <p:spPr>
          <a:xfrm>
            <a:off x="-1" y="0"/>
            <a:ext cx="9142414" cy="685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65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내지_Type B_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1587" y="0"/>
            <a:ext cx="9142413" cy="656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6012160" y="6452375"/>
            <a:ext cx="2791595" cy="274324"/>
          </a:xfrm>
          <a:prstGeom prst="rect">
            <a:avLst/>
          </a:prstGeom>
        </p:spPr>
        <p:txBody>
          <a:bodyPr vert="horz" lIns="0" tIns="45720" rIns="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b="0" i="0" kern="1200">
                <a:solidFill>
                  <a:srgbClr val="48535B"/>
                </a:solidFill>
                <a:latin typeface="Noto Sans"/>
                <a:ea typeface="KoPub돋움체_Pro Medium"/>
                <a:cs typeface="Noto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dirty="0" err="1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_Pro Medium" pitchFamily="18" charset="-127"/>
                <a:ea typeface="KoPub돋움체_Pro Medium" pitchFamily="18" charset="-127"/>
              </a:rPr>
              <a:t>Mirae</a:t>
            </a:r>
            <a:r>
              <a:rPr lang="en-US" sz="8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_Pro Medium" pitchFamily="18" charset="-127"/>
                <a:ea typeface="KoPub돋움체_Pro Medium" pitchFamily="18" charset="-127"/>
              </a:rPr>
              <a:t> Asset Daewoo Research</a:t>
            </a:r>
            <a:endParaRPr lang="en-US" sz="800" b="1" dirty="0">
              <a:solidFill>
                <a:srgbClr val="000000">
                  <a:lumMod val="75000"/>
                  <a:lumOff val="25000"/>
                </a:srgbClr>
              </a:solidFill>
              <a:latin typeface="KoPub돋움체_Pro Medium" pitchFamily="18" charset="-127"/>
              <a:ea typeface="KoPub돋움체_Pro Medium" pitchFamily="18" charset="-127"/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16419" y="6452375"/>
            <a:ext cx="2791595" cy="274324"/>
          </a:xfrm>
          <a:prstGeom prst="rect">
            <a:avLst/>
          </a:prstGeom>
        </p:spPr>
        <p:txBody>
          <a:bodyPr vert="horz" lIns="0" tIns="45720" rIns="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b="0" i="0" kern="1200">
                <a:solidFill>
                  <a:srgbClr val="48535B"/>
                </a:solidFill>
                <a:latin typeface="Noto Sans"/>
                <a:ea typeface="KoPub돋움체_Pro Medium"/>
                <a:cs typeface="Noto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3DAD2FF-B7AE-4CA6-A5C9-0317C7ABBD3C}" type="slidenum">
              <a:rPr lang="en-US" altLang="ko-KR" sz="80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_Pro Bold" pitchFamily="18" charset="-127"/>
                <a:ea typeface="KoPub돋움체_Pro Bold" pitchFamily="18" charset="-127"/>
              </a:rPr>
              <a:pPr/>
              <a:t>‹#›</a:t>
            </a:fld>
            <a:r>
              <a:rPr lang="en-US" altLang="ko-KR" sz="8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_Pro Medium" pitchFamily="18" charset="-127"/>
                <a:ea typeface="KoPub돋움체_Pro Medium" pitchFamily="18" charset="-127"/>
              </a:rPr>
              <a:t> </a:t>
            </a:r>
            <a:r>
              <a:rPr lang="en-US" altLang="ko-KR" sz="80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_Pro Medium" pitchFamily="18" charset="-127"/>
                <a:ea typeface="KoPub돋움체_Pro Medium" pitchFamily="18" charset="-127"/>
              </a:rPr>
              <a:t>| </a:t>
            </a:r>
            <a:r>
              <a:rPr lang="ko-KR" altLang="en-US" sz="80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_Pro Medium" pitchFamily="18" charset="-127"/>
                <a:ea typeface="KoPub돋움체_Pro Medium" pitchFamily="18" charset="-127"/>
              </a:rPr>
              <a:t>식품</a:t>
            </a:r>
            <a:r>
              <a:rPr lang="en-US" altLang="ko-KR" sz="80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_Pro Medium" pitchFamily="18" charset="-127"/>
                <a:ea typeface="KoPub돋움체_Pro Medium" pitchFamily="18" charset="-127"/>
              </a:rPr>
              <a:t>/</a:t>
            </a:r>
            <a:r>
              <a:rPr lang="ko-KR" altLang="en-US" sz="80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_Pro Medium" pitchFamily="18" charset="-127"/>
                <a:ea typeface="KoPub돋움체_Pro Medium" pitchFamily="18" charset="-127"/>
              </a:rPr>
              <a:t>담배산업 전망</a:t>
            </a:r>
            <a:endParaRPr lang="ko-KR" altLang="en-US" sz="800" dirty="0" smtClean="0">
              <a:solidFill>
                <a:srgbClr val="000000">
                  <a:lumMod val="75000"/>
                  <a:lumOff val="25000"/>
                </a:srgbClr>
              </a:solidFill>
              <a:latin typeface="KoPub돋움체_Pro Medium" pitchFamily="18" charset="-127"/>
              <a:ea typeface="KoPub돋움체_Pro Mediu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2742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내지_Type B_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6100885" y="6452375"/>
            <a:ext cx="2791595" cy="27432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b="0" i="0" kern="1200">
                <a:solidFill>
                  <a:srgbClr val="48535B"/>
                </a:solidFill>
                <a:latin typeface="Noto Sans"/>
                <a:ea typeface="KoPub돋움체_Pro Medium"/>
                <a:cs typeface="Noto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800" dirty="0" err="1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Mirae</a:t>
            </a:r>
            <a:r>
              <a:rPr lang="en-US" altLang="ko-KR" sz="8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Asset Daewoo Research   </a:t>
            </a:r>
            <a:fld id="{B3DAD2FF-B7AE-4CA6-A5C9-0317C7ABBD3C}" type="slidenum">
              <a:rPr lang="en-US" altLang="ko-KR" sz="800" b="1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 algn="r"/>
              <a:t>‹#›</a:t>
            </a:fld>
            <a:endParaRPr lang="en-US" altLang="ko-KR" sz="8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995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뒷표지_Typ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831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2906713"/>
            <a:ext cx="9202606" cy="15001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3000" b="1" i="0" baseline="0">
                <a:solidFill>
                  <a:srgbClr val="F58220"/>
                </a:solidFill>
                <a:latin typeface="Noto Sans"/>
                <a:ea typeface="KoPub돋움체_Pro Bold"/>
                <a:cs typeface="Noto San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dirty="0" smtClean="0"/>
              <a:t>(Thank You) </a:t>
            </a:r>
            <a:r>
              <a:rPr lang="ko-KR" altLang="en-US" dirty="0" smtClean="0"/>
              <a:t>텍스트를 입력하십시오</a:t>
            </a:r>
            <a:endParaRPr lang="en-US" altLang="ko-KR" dirty="0" smtClean="0"/>
          </a:p>
        </p:txBody>
      </p:sp>
      <p:pic>
        <p:nvPicPr>
          <p:cNvPr id="9" name="Picture 2" descr="C:\Users\user\Desktop\미래에셋대우-슬로건_160824-1-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706" y="5695505"/>
            <a:ext cx="1679194" cy="58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305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24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046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6543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4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>
            <a:lvl1pPr eaLnBrk="1" latinLnBrk="1" hangingPunct="1">
              <a:defRPr sz="900">
                <a:solidFill>
                  <a:srgbClr val="000000">
                    <a:tint val="75000"/>
                  </a:srgbClr>
                </a:solidFill>
              </a:defRPr>
            </a:lvl1pPr>
          </a:lstStyle>
          <a:p>
            <a:pPr>
              <a:defRPr/>
            </a:pPr>
            <a:fld id="{5D793AB9-8A52-4A7B-83EF-D8FC9B55FE32}" type="datetimeFigureOut">
              <a:rPr lang="ko-KR" altLang="en-US"/>
              <a:pPr>
                <a:defRPr/>
              </a:pPr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>
            <a:lvl1pPr eaLnBrk="1" latinLnBrk="1" hangingPunct="1">
              <a:defRPr sz="900">
                <a:solidFill>
                  <a:srgbClr val="000000">
                    <a:tint val="75000"/>
                  </a:srgbClr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>
            <a:lvl1pPr eaLnBrk="1" latinLnBrk="1" hangingPunct="1">
              <a:defRPr sz="900">
                <a:solidFill>
                  <a:srgbClr val="000000">
                    <a:tint val="75000"/>
                  </a:srgbClr>
                </a:solidFill>
              </a:defRPr>
            </a:lvl1pPr>
          </a:lstStyle>
          <a:p>
            <a:pPr>
              <a:defRPr/>
            </a:pPr>
            <a:fld id="{017355BE-5BC4-4D0D-AE26-BF7B740D060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3195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내지_Type B_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8172400" y="6452375"/>
            <a:ext cx="792088" cy="288994"/>
          </a:xfrm>
          <a:prstGeom prst="rect">
            <a:avLst/>
          </a:prstGeom>
        </p:spPr>
        <p:txBody>
          <a:bodyPr lIns="0" rIns="0"/>
          <a:lstStyle>
            <a:defPPr>
              <a:defRPr lang="ko-KR"/>
            </a:defPPr>
            <a:lvl1pPr algn="l">
              <a:defRPr sz="800" b="0" i="0">
                <a:solidFill>
                  <a:srgbClr val="48535B"/>
                </a:solidFill>
                <a:latin typeface="Noto Sans"/>
                <a:ea typeface="KoPub돋움체_Pro Medium"/>
                <a:cs typeface="Noto Sans"/>
              </a:defRPr>
            </a:lvl1pPr>
          </a:lstStyle>
          <a:p>
            <a:pPr lvl="0" algn="r"/>
            <a:fld id="{B3DAD2FF-B7AE-4CA6-A5C9-0317C7ABBD3C}" type="slidenum"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pPr lvl="0" algn="r"/>
              <a:t>‹#›</a:t>
            </a:fld>
            <a:endParaRPr lang="en-US" altLang="ko-KR" sz="11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3" name="직선 연결선 12"/>
          <p:cNvCxnSpPr/>
          <p:nvPr userDrawn="1"/>
        </p:nvCxnSpPr>
        <p:spPr>
          <a:xfrm>
            <a:off x="323528" y="656692"/>
            <a:ext cx="8496622" cy="0"/>
          </a:xfrm>
          <a:prstGeom prst="line">
            <a:avLst/>
          </a:prstGeom>
          <a:ln w="952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505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3369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610C5E8A-2C27-43D6-9CCF-3F3BEF337621}" type="datetimeFigureOut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2019-04-04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6FE0F65-F8A7-47EA-BE35-8044AADB8A3F}" type="slidenum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69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610C5E8A-2C27-43D6-9CCF-3F3BEF337621}" type="datetimeFigureOut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2019-04-04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6FE0F65-F8A7-47EA-BE35-8044AADB8A3F}" type="slidenum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9226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610C5E8A-2C27-43D6-9CCF-3F3BEF337621}" type="datetimeFigureOut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2019-04-04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6FE0F65-F8A7-47EA-BE35-8044AADB8A3F}" type="slidenum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532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610C5E8A-2C27-43D6-9CCF-3F3BEF337621}" type="datetimeFigureOut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2019-04-04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6FE0F65-F8A7-47EA-BE35-8044AADB8A3F}" type="slidenum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0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610C5E8A-2C27-43D6-9CCF-3F3BEF337621}" type="datetimeFigureOut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2019-04-04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6FE0F65-F8A7-47EA-BE35-8044AADB8A3F}" type="slidenum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970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610C5E8A-2C27-43D6-9CCF-3F3BEF337621}" type="datetimeFigureOut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2019-04-04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6FE0F65-F8A7-47EA-BE35-8044AADB8A3F}" type="slidenum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9166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610C5E8A-2C27-43D6-9CCF-3F3BEF337621}" type="datetimeFigureOut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2019-04-04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6FE0F65-F8A7-47EA-BE35-8044AADB8A3F}" type="slidenum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978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610C5E8A-2C27-43D6-9CCF-3F3BEF337621}" type="datetimeFigureOut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2019-04-04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6FE0F65-F8A7-47EA-BE35-8044AADB8A3F}" type="slidenum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5433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610C5E8A-2C27-43D6-9CCF-3F3BEF337621}" type="datetimeFigureOut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2019-04-04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6FE0F65-F8A7-47EA-BE35-8044AADB8A3F}" type="slidenum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308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610C5E8A-2C27-43D6-9CCF-3F3BEF337621}" type="datetimeFigureOut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2019-04-04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6FE0F65-F8A7-47EA-BE35-8044AADB8A3F}" type="slidenum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1036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610C5E8A-2C27-43D6-9CCF-3F3BEF337621}" type="datetimeFigureOut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2019-04-04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46FE0F65-F8A7-47EA-BE35-8044AADB8A3F}" type="slidenum">
              <a:rPr lang="ko-KR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o-KR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683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75963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02630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8100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800" b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5AFCF8F7-24A2-495C-8E4B-46018586C80B}" type="datetimeFigureOut">
              <a:rPr lang="ko-KR" altLang="en-US"/>
              <a:pPr>
                <a:defRPr/>
              </a:pPr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800" b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800" b="0">
                <a:solidFill>
                  <a:prstClr val="black"/>
                </a:solidFill>
                <a:latin typeface="맑은 고딕"/>
                <a:ea typeface="맑은 고딕"/>
              </a:defRPr>
            </a:lvl1pPr>
          </a:lstStyle>
          <a:p>
            <a:pPr>
              <a:defRPr/>
            </a:pPr>
            <a:fld id="{76A6B6F1-B395-4CB4-80D9-2C71B99F5A1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40797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내지_Type B_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588" y="0"/>
            <a:ext cx="9142412" cy="657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6100764" y="6451600"/>
            <a:ext cx="2792412" cy="2746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700" b="0" i="0" kern="1200">
                <a:solidFill>
                  <a:srgbClr val="48535B"/>
                </a:solidFill>
                <a:latin typeface="Noto Sans"/>
                <a:ea typeface="KoPub돋움체_Pro Medium"/>
                <a:cs typeface="Noto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800" b="1" dirty="0" err="1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Mirae</a:t>
            </a:r>
            <a:r>
              <a:rPr lang="en-US" sz="8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Asset Daewoo Research</a:t>
            </a:r>
            <a:endParaRPr lang="en-US" sz="8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323853" y="6451600"/>
            <a:ext cx="3203575" cy="406400"/>
          </a:xfrm>
          <a:prstGeom prst="rect">
            <a:avLst/>
          </a:prstGeom>
        </p:spPr>
        <p:txBody>
          <a:bodyPr lIns="0" rIns="0"/>
          <a:lstStyle>
            <a:defPPr>
              <a:defRPr lang="ko-KR"/>
            </a:defPPr>
            <a:lvl1pPr algn="l">
              <a:defRPr sz="800" b="0" i="0">
                <a:solidFill>
                  <a:srgbClr val="48535B"/>
                </a:solidFill>
                <a:latin typeface="Noto Sans"/>
                <a:ea typeface="KoPub돋움체_Pro Medium"/>
                <a:cs typeface="Noto Sans"/>
              </a:defRPr>
            </a:lvl1pPr>
          </a:lstStyle>
          <a:p>
            <a:pPr>
              <a:defRPr/>
            </a:pPr>
            <a:fld id="{1E42EB2B-B74E-461F-8AFC-F46A56B6338C}" type="slidenum">
              <a:rPr lang="en-US" altLang="ko-KR" b="1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r>
              <a:rPr lang="en-US" altLang="ko-KR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| </a:t>
            </a:r>
            <a:r>
              <a:rPr lang="en-US" altLang="ko-KR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_Pro Medium" pitchFamily="18" charset="-127"/>
                <a:ea typeface="KoPub돋움체_Pro Medium" pitchFamily="18" charset="-127"/>
              </a:rPr>
              <a:t>2017 </a:t>
            </a:r>
            <a:r>
              <a:rPr lang="ko-KR" altLang="en-US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KoPub돋움체_Pro Medium" pitchFamily="18" charset="-127"/>
                <a:ea typeface="KoPub돋움체_Pro Medium" pitchFamily="18" charset="-127"/>
              </a:rPr>
              <a:t>금융시장 전망</a:t>
            </a:r>
            <a:endParaRPr lang="ko-KR" altLang="en-US" dirty="0">
              <a:solidFill>
                <a:srgbClr val="000000">
                  <a:lumMod val="75000"/>
                  <a:lumOff val="25000"/>
                </a:srgbClr>
              </a:solidFill>
              <a:latin typeface="KoPub돋움체_Pro Medium" pitchFamily="18" charset="-127"/>
              <a:ea typeface="KoPub돋움체_Pro Medium" pitchFamily="18" charset="-127"/>
            </a:endParaRPr>
          </a:p>
        </p:txBody>
      </p:sp>
      <p:sp>
        <p:nvSpPr>
          <p:cNvPr id="5" name="AutoShape 25"/>
          <p:cNvSpPr>
            <a:spLocks noChangeArrowheads="1"/>
          </p:cNvSpPr>
          <p:nvPr userDrawn="1"/>
        </p:nvSpPr>
        <p:spPr bwMode="auto">
          <a:xfrm>
            <a:off x="7775579" y="315913"/>
            <a:ext cx="1046163" cy="304800"/>
          </a:xfrm>
          <a:prstGeom prst="roundRect">
            <a:avLst>
              <a:gd name="adj" fmla="val 0"/>
            </a:avLst>
          </a:prstGeom>
          <a:noFill/>
          <a:ln w="9525">
            <a:noFill/>
            <a:round/>
            <a:headEnd/>
            <a:tailEnd/>
          </a:ln>
          <a:effectLst/>
          <a:extLst/>
        </p:spPr>
        <p:txBody>
          <a:bodyPr wrap="none" lIns="91376" tIns="45688" rIns="91376" bIns="45688" anchor="ctr"/>
          <a:lstStyle/>
          <a:p>
            <a:pPr algn="r">
              <a:lnSpc>
                <a:spcPts val="1200"/>
              </a:lnSpc>
              <a:defRPr/>
            </a:pPr>
            <a:r>
              <a:rPr lang="ko-KR" altLang="en-US" sz="1050" b="0" spc="-50" dirty="0">
                <a:solidFill>
                  <a:srgbClr val="A4C9F0"/>
                </a:solidFill>
                <a:latin typeface="KoPub돋움체_Pro Bold" pitchFamily="18" charset="-127"/>
                <a:ea typeface="KoPub돋움체_Pro Bold" pitchFamily="18" charset="-127"/>
                <a:cs typeface="맑은 고딕" pitchFamily="50" charset="-127"/>
              </a:rPr>
              <a:t>주식시장 전망</a:t>
            </a:r>
            <a:endParaRPr lang="en-US" altLang="ko-KR" sz="1050" b="0" spc="-50" dirty="0">
              <a:solidFill>
                <a:srgbClr val="A4C9F0"/>
              </a:solidFill>
              <a:latin typeface="KoPub돋움체_Pro Bold" pitchFamily="18" charset="-127"/>
              <a:ea typeface="KoPub돋움체_Pro Bold" pitchFamily="18" charset="-127"/>
              <a:cs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06136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53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287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3798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840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4296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3520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목차_Type A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4631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583223" y="749201"/>
            <a:ext cx="5916376" cy="36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600"/>
              </a:lnSpc>
              <a:defRPr sz="2400" b="1" spc="-100" baseline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2579239" y="1260000"/>
            <a:ext cx="5981538" cy="1332000"/>
          </a:xfrm>
          <a:prstGeom prst="rect">
            <a:avLst/>
          </a:prstGeom>
        </p:spPr>
        <p:txBody>
          <a:bodyPr lIns="0" tIns="0" rIns="0" bIns="0"/>
          <a:lstStyle>
            <a:lvl1pPr marL="123825" indent="-123825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150" spc="-50" baseline="0">
                <a:latin typeface="맑은 고딕" pitchFamily="50" charset="-127"/>
                <a:ea typeface="맑은 고딕" pitchFamily="50" charset="-127"/>
              </a:defRPr>
            </a:lvl1pPr>
            <a:lvl2pPr marL="123825" indent="-123825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150" spc="-50" baseline="0">
                <a:latin typeface="맑은 고딕" pitchFamily="50" charset="-127"/>
                <a:ea typeface="맑은 고딕" pitchFamily="50" charset="-127"/>
              </a:defRPr>
            </a:lvl2pPr>
            <a:lvl3pPr>
              <a:lnSpc>
                <a:spcPts val="2200"/>
              </a:lnSpc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4pPr>
            <a:lvl5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699647" y="6228029"/>
            <a:ext cx="186113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dirty="0" err="1" smtClean="0">
                <a:solidFill>
                  <a:prstClr val="black"/>
                </a:solidFill>
                <a:latin typeface="Calibri" pitchFamily="34" charset="0"/>
                <a:ea typeface="굴림" charset="-127"/>
              </a:rPr>
              <a:t>Meritz</a:t>
            </a:r>
            <a:r>
              <a:rPr lang="en-US" altLang="ko-KR" dirty="0" smtClean="0">
                <a:solidFill>
                  <a:prstClr val="black"/>
                </a:solidFill>
                <a:latin typeface="Calibri" pitchFamily="34" charset="0"/>
                <a:ea typeface="굴림" charset="-127"/>
              </a:rPr>
              <a:t> Research  </a:t>
            </a:r>
            <a:fld id="{3C9FC636-2C7A-41C9-9C1A-0315B8CA496B}" type="slidenum">
              <a:rPr lang="en-US" altLang="ko-KR" sz="1050" smtClean="0">
                <a:solidFill>
                  <a:prstClr val="white">
                    <a:lumMod val="50000"/>
                  </a:prstClr>
                </a:solidFill>
                <a:latin typeface="Lucida Sans Unicode" pitchFamily="34" charset="0"/>
                <a:ea typeface="굴림" charset="-127"/>
                <a:cs typeface="Lucida Sans Unicode" pitchFamily="34" charset="0"/>
              </a:rPr>
              <a:pPr algn="r"/>
              <a:t>‹#›</a:t>
            </a:fld>
            <a:r>
              <a:rPr lang="en-US" altLang="ko-KR" sz="1050" dirty="0" smtClean="0">
                <a:solidFill>
                  <a:prstClr val="black"/>
                </a:solidFill>
                <a:latin typeface="Lucida Sans Unicode" pitchFamily="34" charset="0"/>
                <a:ea typeface="굴림" charset="-127"/>
                <a:cs typeface="Lucida Sans Unicode" pitchFamily="34" charset="0"/>
              </a:rPr>
              <a:t> </a:t>
            </a:r>
            <a:r>
              <a:rPr lang="en-US" altLang="ko-KR" sz="1050" dirty="0" smtClean="0">
                <a:solidFill>
                  <a:prstClr val="black"/>
                </a:solidFill>
                <a:latin typeface="Calibri" pitchFamily="34" charset="0"/>
                <a:ea typeface="굴림" charset="-127"/>
              </a:rPr>
              <a:t> </a:t>
            </a:r>
            <a:r>
              <a:rPr lang="en-US" altLang="ko-KR" sz="850" dirty="0" smtClean="0">
                <a:solidFill>
                  <a:prstClr val="black"/>
                </a:solidFill>
                <a:latin typeface="Calibri" pitchFamily="34" charset="0"/>
                <a:ea typeface="굴림" charset="-127"/>
              </a:rPr>
              <a:t> </a:t>
            </a:r>
            <a:endParaRPr lang="ko-KR" altLang="en-US" sz="85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텍스트 개체 틀 8"/>
          <p:cNvSpPr>
            <a:spLocks noGrp="1"/>
          </p:cNvSpPr>
          <p:nvPr userDrawn="1">
            <p:ph type="body" sz="quarter" idx="10"/>
          </p:nvPr>
        </p:nvSpPr>
        <p:spPr>
          <a:xfrm>
            <a:off x="6899239" y="932113"/>
            <a:ext cx="1661538" cy="144000"/>
          </a:xfrm>
          <a:prstGeom prst="rect">
            <a:avLst/>
          </a:prstGeom>
          <a:noFill/>
        </p:spPr>
        <p:txBody>
          <a:bodyPr lIns="36000" tIns="0" rIns="36000" bIns="36000"/>
          <a:lstStyle>
            <a:lvl1pPr algn="r">
              <a:lnSpc>
                <a:spcPts val="1000"/>
              </a:lnSpc>
              <a:defRPr sz="900">
                <a:solidFill>
                  <a:srgbClr val="0F6FC6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dirty="0" smtClean="0"/>
              <a:t>마스터</a:t>
            </a:r>
          </a:p>
        </p:txBody>
      </p:sp>
      <p:cxnSp>
        <p:nvCxnSpPr>
          <p:cNvPr id="3" name="직선 연결선 2"/>
          <p:cNvCxnSpPr/>
          <p:nvPr userDrawn="1"/>
        </p:nvCxnSpPr>
        <p:spPr>
          <a:xfrm>
            <a:off x="583223" y="1133264"/>
            <a:ext cx="7977554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내용 개체 틀 2"/>
          <p:cNvSpPr>
            <a:spLocks noGrp="1"/>
          </p:cNvSpPr>
          <p:nvPr>
            <p:ph idx="11"/>
          </p:nvPr>
        </p:nvSpPr>
        <p:spPr>
          <a:xfrm>
            <a:off x="583223" y="1260000"/>
            <a:ext cx="1661538" cy="540000"/>
          </a:xfrm>
          <a:prstGeom prst="rect">
            <a:avLst/>
          </a:prstGeom>
        </p:spPr>
        <p:txBody>
          <a:bodyPr lIns="0" tIns="0" rIns="0" bIns="0"/>
          <a:lstStyle>
            <a:lvl1pPr marL="0" indent="0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None/>
              <a:defRPr sz="1150" b="1" spc="-50" baseline="0">
                <a:latin typeface="맑은 고딕" pitchFamily="50" charset="-127"/>
                <a:ea typeface="맑은 고딕" pitchFamily="50" charset="-127"/>
              </a:defRPr>
            </a:lvl1pPr>
            <a:lvl2pPr marL="123825" indent="-123825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pc="-50" baseline="0">
                <a:latin typeface="맑은 고딕" pitchFamily="50" charset="-127"/>
                <a:ea typeface="맑은 고딕" pitchFamily="50" charset="-127"/>
              </a:defRPr>
            </a:lvl2pPr>
            <a:lvl3pPr>
              <a:lnSpc>
                <a:spcPts val="2200"/>
              </a:lnSpc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4pPr>
            <a:lvl5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</a:t>
            </a:r>
          </a:p>
        </p:txBody>
      </p:sp>
    </p:spTree>
    <p:extLst>
      <p:ext uri="{BB962C8B-B14F-4D97-AF65-F5344CB8AC3E}">
        <p14:creationId xmlns:p14="http://schemas.microsoft.com/office/powerpoint/2010/main" val="4114309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2579239" y="1260000"/>
            <a:ext cx="5981538" cy="1332000"/>
          </a:xfrm>
          <a:prstGeom prst="rect">
            <a:avLst/>
          </a:prstGeom>
        </p:spPr>
        <p:txBody>
          <a:bodyPr lIns="0" tIns="0" rIns="0" bIns="0"/>
          <a:lstStyle>
            <a:lvl1pPr marL="123825" indent="-123825" latinLnBrk="0">
              <a:lnSpc>
                <a:spcPts val="1500"/>
              </a:lnSpc>
              <a:spcBef>
                <a:spcPts val="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150" spc="-50" baseline="0">
                <a:latin typeface="맑은 고딕" pitchFamily="50" charset="-127"/>
                <a:ea typeface="맑은 고딕" pitchFamily="50" charset="-127"/>
              </a:defRPr>
            </a:lvl1pPr>
            <a:lvl2pPr marL="123825" indent="-123825" latinLnBrk="0">
              <a:lnSpc>
                <a:spcPts val="1500"/>
              </a:lnSpc>
              <a:spcBef>
                <a:spcPts val="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150" spc="-50" baseline="0">
                <a:latin typeface="맑은 고딕" pitchFamily="50" charset="-127"/>
                <a:ea typeface="맑은 고딕" pitchFamily="50" charset="-127"/>
              </a:defRPr>
            </a:lvl2pPr>
            <a:lvl3pPr>
              <a:lnSpc>
                <a:spcPts val="2200"/>
              </a:lnSpc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4pPr>
            <a:lvl5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699647" y="6228029"/>
            <a:ext cx="186113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dirty="0" err="1" smtClean="0">
                <a:solidFill>
                  <a:prstClr val="black"/>
                </a:solidFill>
                <a:latin typeface="Calibri" pitchFamily="34" charset="0"/>
                <a:ea typeface="굴림" charset="-127"/>
              </a:rPr>
              <a:t>Meritz</a:t>
            </a:r>
            <a:r>
              <a:rPr lang="en-US" altLang="ko-KR" dirty="0" smtClean="0">
                <a:solidFill>
                  <a:prstClr val="black"/>
                </a:solidFill>
                <a:latin typeface="Calibri" pitchFamily="34" charset="0"/>
                <a:ea typeface="굴림" charset="-127"/>
              </a:rPr>
              <a:t> Research  </a:t>
            </a:r>
            <a:fld id="{3C9FC636-2C7A-41C9-9C1A-0315B8CA496B}" type="slidenum">
              <a:rPr lang="en-US" altLang="ko-KR" sz="1050" smtClean="0">
                <a:solidFill>
                  <a:prstClr val="white">
                    <a:lumMod val="50000"/>
                  </a:prstClr>
                </a:solidFill>
                <a:latin typeface="Lucida Sans Unicode" pitchFamily="34" charset="0"/>
                <a:ea typeface="굴림" charset="-127"/>
                <a:cs typeface="Lucida Sans Unicode" pitchFamily="34" charset="0"/>
              </a:rPr>
              <a:pPr algn="r"/>
              <a:t>‹#›</a:t>
            </a:fld>
            <a:r>
              <a:rPr lang="en-US" altLang="ko-KR" sz="1050" dirty="0" smtClean="0">
                <a:solidFill>
                  <a:prstClr val="black"/>
                </a:solidFill>
                <a:latin typeface="Lucida Sans Unicode" pitchFamily="34" charset="0"/>
                <a:ea typeface="굴림" charset="-127"/>
                <a:cs typeface="Lucida Sans Unicode" pitchFamily="34" charset="0"/>
              </a:rPr>
              <a:t> </a:t>
            </a:r>
            <a:r>
              <a:rPr lang="en-US" altLang="ko-KR" sz="1050" dirty="0" smtClean="0">
                <a:solidFill>
                  <a:prstClr val="black"/>
                </a:solidFill>
                <a:latin typeface="Calibri" pitchFamily="34" charset="0"/>
                <a:ea typeface="굴림" charset="-127"/>
              </a:rPr>
              <a:t> </a:t>
            </a:r>
            <a:r>
              <a:rPr lang="en-US" altLang="ko-KR" sz="850" dirty="0" smtClean="0">
                <a:solidFill>
                  <a:prstClr val="black"/>
                </a:solidFill>
                <a:latin typeface="Calibri" pitchFamily="34" charset="0"/>
                <a:ea typeface="굴림" charset="-127"/>
              </a:rPr>
              <a:t> </a:t>
            </a:r>
            <a:endParaRPr lang="ko-KR" altLang="en-US" sz="85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7" name="내용 개체 틀 2"/>
          <p:cNvSpPr>
            <a:spLocks noGrp="1"/>
          </p:cNvSpPr>
          <p:nvPr>
            <p:ph idx="11"/>
          </p:nvPr>
        </p:nvSpPr>
        <p:spPr>
          <a:xfrm>
            <a:off x="583227" y="1260000"/>
            <a:ext cx="1794462" cy="540000"/>
          </a:xfrm>
          <a:prstGeom prst="rect">
            <a:avLst/>
          </a:prstGeom>
        </p:spPr>
        <p:txBody>
          <a:bodyPr lIns="0" tIns="0" rIns="0" bIns="0"/>
          <a:lstStyle>
            <a:lvl1pPr marL="0" indent="0" latinLnBrk="0">
              <a:lnSpc>
                <a:spcPts val="1500"/>
              </a:lnSpc>
              <a:spcBef>
                <a:spcPts val="0"/>
              </a:spcBef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None/>
              <a:defRPr sz="1150" b="1" spc="-50" baseline="0">
                <a:latin typeface="맑은 고딕" pitchFamily="50" charset="-127"/>
                <a:ea typeface="맑은 고딕" pitchFamily="50" charset="-127"/>
              </a:defRPr>
            </a:lvl1pPr>
            <a:lvl2pPr marL="123825" indent="-123825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pc="-50" baseline="0">
                <a:latin typeface="맑은 고딕" pitchFamily="50" charset="-127"/>
                <a:ea typeface="맑은 고딕" pitchFamily="50" charset="-127"/>
              </a:defRPr>
            </a:lvl2pPr>
            <a:lvl3pPr>
              <a:lnSpc>
                <a:spcPts val="2200"/>
              </a:lnSpc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4pPr>
            <a:lvl5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</a:t>
            </a:r>
          </a:p>
        </p:txBody>
      </p:sp>
      <p:cxnSp>
        <p:nvCxnSpPr>
          <p:cNvPr id="22" name="직선 연결선 21"/>
          <p:cNvCxnSpPr/>
          <p:nvPr userDrawn="1"/>
        </p:nvCxnSpPr>
        <p:spPr>
          <a:xfrm>
            <a:off x="583223" y="1133264"/>
            <a:ext cx="7977554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 userDrawn="1"/>
        </p:nvSpPr>
        <p:spPr>
          <a:xfrm>
            <a:off x="8505075" y="747885"/>
            <a:ext cx="49846" cy="324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제목 6"/>
          <p:cNvSpPr txBox="1">
            <a:spLocks/>
          </p:cNvSpPr>
          <p:nvPr userDrawn="1"/>
        </p:nvSpPr>
        <p:spPr>
          <a:xfrm>
            <a:off x="6831944" y="747885"/>
            <a:ext cx="1621410" cy="360000"/>
          </a:xfrm>
          <a:prstGeom prst="rect">
            <a:avLst/>
          </a:prstGeom>
        </p:spPr>
        <p:txBody>
          <a:bodyPr lIns="0" tIns="0" rIns="0" bIns="0"/>
          <a:lstStyle>
            <a:lvl1pPr algn="l" rtl="0" eaLnBrk="0" fontAlgn="base" latinLnBrk="1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defRPr kumimoji="1" sz="2500" baseline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rgbClr val="222760"/>
                </a:solidFill>
                <a:latin typeface="-윤고딕140" pitchFamily="18" charset="-127"/>
                <a:ea typeface="-윤고딕140" pitchFamily="18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rgbClr val="222760"/>
                </a:solidFill>
                <a:latin typeface="-윤고딕140" pitchFamily="18" charset="-127"/>
                <a:ea typeface="-윤고딕140" pitchFamily="18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rgbClr val="222760"/>
                </a:solidFill>
                <a:latin typeface="-윤고딕140" pitchFamily="18" charset="-127"/>
                <a:ea typeface="-윤고딕140" pitchFamily="18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rgbClr val="222760"/>
                </a:solidFill>
                <a:latin typeface="-윤고딕140" pitchFamily="18" charset="-127"/>
                <a:ea typeface="-윤고딕140" pitchFamily="18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>
              <a:lnSpc>
                <a:spcPct val="100000"/>
              </a:lnSpc>
              <a:spcAft>
                <a:spcPts val="300"/>
              </a:spcAft>
            </a:pPr>
            <a:r>
              <a:rPr lang="en-US" altLang="ko-KR" sz="850" dirty="0" smtClean="0">
                <a:solidFill>
                  <a:prstClr val="white">
                    <a:lumMod val="50000"/>
                  </a:prstClr>
                </a:solidFill>
              </a:rPr>
              <a:t>2018</a:t>
            </a:r>
            <a:r>
              <a:rPr lang="ko-KR" altLang="en-US" sz="850" dirty="0" smtClean="0">
                <a:solidFill>
                  <a:prstClr val="white">
                    <a:lumMod val="50000"/>
                  </a:prstClr>
                </a:solidFill>
              </a:rPr>
              <a:t>년 채권투자 전략</a:t>
            </a:r>
            <a:endParaRPr lang="en-US" altLang="ko-KR" sz="850" dirty="0" smtClean="0">
              <a:solidFill>
                <a:prstClr val="white">
                  <a:lumMod val="50000"/>
                </a:prstClr>
              </a:solidFill>
            </a:endParaRPr>
          </a:p>
          <a:p>
            <a:pPr algn="r">
              <a:lnSpc>
                <a:spcPct val="100000"/>
              </a:lnSpc>
              <a:spcAft>
                <a:spcPts val="300"/>
              </a:spcAft>
            </a:pPr>
            <a:r>
              <a:rPr lang="ko-KR" altLang="en-US" sz="850" dirty="0" err="1" smtClean="0">
                <a:solidFill>
                  <a:prstClr val="black"/>
                </a:solidFill>
              </a:rPr>
              <a:t>메리츠종금증권</a:t>
            </a:r>
            <a:r>
              <a:rPr lang="ko-KR" altLang="en-US" sz="850" dirty="0" smtClean="0">
                <a:solidFill>
                  <a:prstClr val="black"/>
                </a:solidFill>
              </a:rPr>
              <a:t> </a:t>
            </a:r>
            <a:r>
              <a:rPr lang="ko-KR" altLang="en-US" sz="850" dirty="0" err="1" smtClean="0">
                <a:solidFill>
                  <a:prstClr val="black"/>
                </a:solidFill>
              </a:rPr>
              <a:t>투자전략팀</a:t>
            </a:r>
            <a:endParaRPr lang="ko-KR" altLang="en-US" sz="850" dirty="0">
              <a:solidFill>
                <a:prstClr val="black"/>
              </a:solidFill>
            </a:endParaRPr>
          </a:p>
        </p:txBody>
      </p:sp>
      <p:sp>
        <p:nvSpPr>
          <p:cNvPr id="11" name="제목 6"/>
          <p:cNvSpPr>
            <a:spLocks noGrp="1"/>
          </p:cNvSpPr>
          <p:nvPr>
            <p:ph type="title"/>
          </p:nvPr>
        </p:nvSpPr>
        <p:spPr>
          <a:xfrm>
            <a:off x="583223" y="749201"/>
            <a:ext cx="5916376" cy="36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300"/>
              </a:lnSpc>
              <a:defRPr sz="2100" b="1" spc="-100" baseline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1955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내지_Type B_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 userDrawn="1"/>
        </p:nvSpPr>
        <p:spPr>
          <a:xfrm>
            <a:off x="1597" y="0"/>
            <a:ext cx="9142413" cy="656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6100891" y="6452375"/>
            <a:ext cx="2791595" cy="27432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b="0" i="0" kern="1200">
                <a:solidFill>
                  <a:srgbClr val="48535B"/>
                </a:solidFill>
                <a:latin typeface="Noto Sans"/>
                <a:ea typeface="KoPub돋움체_Pro Medium"/>
                <a:cs typeface="Noto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Mirae</a:t>
            </a:r>
            <a:r>
              <a:rPr lang="en-US" sz="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Asset Daewoo Research   </a:t>
            </a:r>
            <a:fld id="{B3DAD2FF-B7AE-4CA6-A5C9-0317C7ABBD3C}" type="slidenum">
              <a:rPr lang="en-US" altLang="ko-KR" sz="800" b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algn="r"/>
              <a:t>‹#›</a:t>
            </a:fld>
            <a:endParaRPr lang="en-US" sz="8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420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5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4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76"/>
            <a:ext cx="2133600" cy="365125"/>
          </a:xfrm>
          <a:prstGeom prst="rect">
            <a:avLst/>
          </a:prstGeom>
        </p:spPr>
        <p:txBody>
          <a:bodyPr/>
          <a:lstStyle>
            <a:lvl1pPr eaLnBrk="1" latinLnBrk="1" hangingPunct="1">
              <a:defRPr sz="900">
                <a:solidFill>
                  <a:srgbClr val="000000">
                    <a:tint val="75000"/>
                  </a:srgbClr>
                </a:solidFill>
              </a:defRPr>
            </a:lvl1pPr>
          </a:lstStyle>
          <a:p>
            <a:pPr>
              <a:defRPr/>
            </a:pPr>
            <a:fld id="{5D793AB9-8A52-4A7B-83EF-D8FC9B55FE32}" type="datetimeFigureOut">
              <a:rPr lang="ko-KR" altLang="en-US"/>
              <a:pPr>
                <a:defRPr/>
              </a:pPr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76"/>
            <a:ext cx="2895600" cy="365125"/>
          </a:xfrm>
          <a:prstGeom prst="rect">
            <a:avLst/>
          </a:prstGeom>
        </p:spPr>
        <p:txBody>
          <a:bodyPr/>
          <a:lstStyle>
            <a:lvl1pPr eaLnBrk="1" latinLnBrk="1" hangingPunct="1">
              <a:defRPr sz="900">
                <a:solidFill>
                  <a:srgbClr val="000000">
                    <a:tint val="75000"/>
                  </a:srgbClr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76"/>
            <a:ext cx="2133600" cy="365125"/>
          </a:xfrm>
          <a:prstGeom prst="rect">
            <a:avLst/>
          </a:prstGeom>
        </p:spPr>
        <p:txBody>
          <a:bodyPr/>
          <a:lstStyle>
            <a:lvl1pPr eaLnBrk="1" latinLnBrk="1" hangingPunct="1">
              <a:defRPr sz="900">
                <a:solidFill>
                  <a:srgbClr val="000000">
                    <a:tint val="75000"/>
                  </a:srgbClr>
                </a:solidFill>
              </a:defRPr>
            </a:lvl1pPr>
          </a:lstStyle>
          <a:p>
            <a:pPr>
              <a:defRPr/>
            </a:pPr>
            <a:fld id="{017355BE-5BC4-4D0D-AE26-BF7B740D060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87953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4377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5028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05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목차_Type A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9777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583223" y="749201"/>
            <a:ext cx="5916376" cy="36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600"/>
              </a:lnSpc>
              <a:defRPr sz="2400" b="1" spc="-100" baseline="0">
                <a:solidFill>
                  <a:schemeClr val="tx1"/>
                </a:solidFill>
                <a:latin typeface="나눔바른고딕" pitchFamily="50" charset="-127"/>
                <a:ea typeface="나눔바른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2579239" y="1260000"/>
            <a:ext cx="5981538" cy="1332000"/>
          </a:xfrm>
          <a:prstGeom prst="rect">
            <a:avLst/>
          </a:prstGeom>
        </p:spPr>
        <p:txBody>
          <a:bodyPr lIns="0" tIns="0" rIns="0" bIns="0"/>
          <a:lstStyle>
            <a:lvl1pPr marL="123825" indent="-123825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150" spc="-50" baseline="0">
                <a:latin typeface="맑은 고딕" pitchFamily="50" charset="-127"/>
                <a:ea typeface="맑은 고딕" pitchFamily="50" charset="-127"/>
              </a:defRPr>
            </a:lvl1pPr>
            <a:lvl2pPr marL="123825" indent="-123825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150" spc="-50" baseline="0">
                <a:latin typeface="맑은 고딕" pitchFamily="50" charset="-127"/>
                <a:ea typeface="맑은 고딕" pitchFamily="50" charset="-127"/>
              </a:defRPr>
            </a:lvl2pPr>
            <a:lvl3pPr>
              <a:lnSpc>
                <a:spcPts val="2200"/>
              </a:lnSpc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4pPr>
            <a:lvl5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699647" y="6228003"/>
            <a:ext cx="186113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dirty="0" err="1" smtClean="0">
                <a:solidFill>
                  <a:prstClr val="black"/>
                </a:solidFill>
                <a:latin typeface="Calibri" pitchFamily="34" charset="0"/>
                <a:ea typeface="굴림" charset="-127"/>
              </a:rPr>
              <a:t>Meritz</a:t>
            </a:r>
            <a:r>
              <a:rPr lang="en-US" altLang="ko-KR" dirty="0" smtClean="0">
                <a:solidFill>
                  <a:prstClr val="black"/>
                </a:solidFill>
                <a:latin typeface="Calibri" pitchFamily="34" charset="0"/>
                <a:ea typeface="굴림" charset="-127"/>
              </a:rPr>
              <a:t> Research  </a:t>
            </a:r>
            <a:fld id="{3C9FC636-2C7A-41C9-9C1A-0315B8CA496B}" type="slidenum">
              <a:rPr lang="en-US" altLang="ko-KR" sz="1050" smtClean="0">
                <a:solidFill>
                  <a:prstClr val="white">
                    <a:lumMod val="50000"/>
                  </a:prstClr>
                </a:solidFill>
                <a:latin typeface="Lucida Sans Unicode" pitchFamily="34" charset="0"/>
                <a:ea typeface="굴림" charset="-127"/>
                <a:cs typeface="Lucida Sans Unicode" pitchFamily="34" charset="0"/>
              </a:rPr>
              <a:pPr algn="r"/>
              <a:t>‹#›</a:t>
            </a:fld>
            <a:r>
              <a:rPr lang="en-US" altLang="ko-KR" sz="1050" dirty="0" smtClean="0">
                <a:solidFill>
                  <a:prstClr val="black"/>
                </a:solidFill>
                <a:latin typeface="Lucida Sans Unicode" pitchFamily="34" charset="0"/>
                <a:ea typeface="굴림" charset="-127"/>
                <a:cs typeface="Lucida Sans Unicode" pitchFamily="34" charset="0"/>
              </a:rPr>
              <a:t> </a:t>
            </a:r>
            <a:r>
              <a:rPr lang="en-US" altLang="ko-KR" sz="1050" dirty="0" smtClean="0">
                <a:solidFill>
                  <a:prstClr val="black"/>
                </a:solidFill>
                <a:latin typeface="Calibri" pitchFamily="34" charset="0"/>
                <a:ea typeface="굴림" charset="-127"/>
              </a:rPr>
              <a:t> </a:t>
            </a:r>
            <a:r>
              <a:rPr lang="en-US" altLang="ko-KR" sz="850" dirty="0" smtClean="0">
                <a:solidFill>
                  <a:prstClr val="black"/>
                </a:solidFill>
                <a:latin typeface="Calibri" pitchFamily="34" charset="0"/>
                <a:ea typeface="굴림" charset="-127"/>
              </a:rPr>
              <a:t> </a:t>
            </a:r>
            <a:endParaRPr lang="ko-KR" altLang="en-US" sz="85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텍스트 개체 틀 8"/>
          <p:cNvSpPr>
            <a:spLocks noGrp="1"/>
          </p:cNvSpPr>
          <p:nvPr userDrawn="1">
            <p:ph type="body" sz="quarter" idx="10"/>
          </p:nvPr>
        </p:nvSpPr>
        <p:spPr>
          <a:xfrm>
            <a:off x="6899239" y="932113"/>
            <a:ext cx="1661538" cy="144000"/>
          </a:xfrm>
          <a:prstGeom prst="rect">
            <a:avLst/>
          </a:prstGeom>
          <a:noFill/>
        </p:spPr>
        <p:txBody>
          <a:bodyPr lIns="36000" tIns="0" rIns="36000" bIns="36000"/>
          <a:lstStyle>
            <a:lvl1pPr algn="r">
              <a:lnSpc>
                <a:spcPts val="1000"/>
              </a:lnSpc>
              <a:defRPr sz="900">
                <a:solidFill>
                  <a:srgbClr val="0F6FC6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dirty="0" smtClean="0"/>
              <a:t>마스터</a:t>
            </a:r>
          </a:p>
        </p:txBody>
      </p:sp>
      <p:cxnSp>
        <p:nvCxnSpPr>
          <p:cNvPr id="3" name="직선 연결선 2"/>
          <p:cNvCxnSpPr/>
          <p:nvPr userDrawn="1"/>
        </p:nvCxnSpPr>
        <p:spPr>
          <a:xfrm>
            <a:off x="583223" y="1133264"/>
            <a:ext cx="7977554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내용 개체 틀 2"/>
          <p:cNvSpPr>
            <a:spLocks noGrp="1"/>
          </p:cNvSpPr>
          <p:nvPr>
            <p:ph idx="11"/>
          </p:nvPr>
        </p:nvSpPr>
        <p:spPr>
          <a:xfrm>
            <a:off x="583223" y="1260000"/>
            <a:ext cx="1661538" cy="540000"/>
          </a:xfrm>
          <a:prstGeom prst="rect">
            <a:avLst/>
          </a:prstGeom>
        </p:spPr>
        <p:txBody>
          <a:bodyPr lIns="0" tIns="0" rIns="0" bIns="0"/>
          <a:lstStyle>
            <a:lvl1pPr marL="0" indent="0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None/>
              <a:defRPr sz="1150" b="1" spc="-50" baseline="0">
                <a:latin typeface="맑은 고딕" pitchFamily="50" charset="-127"/>
                <a:ea typeface="맑은 고딕" pitchFamily="50" charset="-127"/>
              </a:defRPr>
            </a:lvl1pPr>
            <a:lvl2pPr marL="123825" indent="-123825" latinLnBrk="0">
              <a:lnSpc>
                <a:spcPts val="1500"/>
              </a:lnSpc>
              <a:spcAft>
                <a:spcPts val="500"/>
              </a:spcAft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pc="-50" baseline="0">
                <a:latin typeface="맑은 고딕" pitchFamily="50" charset="-127"/>
                <a:ea typeface="맑은 고딕" pitchFamily="50" charset="-127"/>
              </a:defRPr>
            </a:lvl2pPr>
            <a:lvl3pPr>
              <a:lnSpc>
                <a:spcPts val="2200"/>
              </a:lnSpc>
              <a:defRPr>
                <a:latin typeface="맑은 고딕" pitchFamily="50" charset="-127"/>
                <a:ea typeface="맑은 고딕" pitchFamily="50" charset="-127"/>
              </a:defRPr>
            </a:lvl3pPr>
            <a:lvl4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4pPr>
            <a:lvl5pPr>
              <a:lnSpc>
                <a:spcPts val="1600"/>
              </a:lnSpc>
              <a:defRPr>
                <a:latin typeface="-윤고딕120" pitchFamily="18" charset="-127"/>
                <a:ea typeface="-윤고딕120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</a:t>
            </a:r>
          </a:p>
        </p:txBody>
      </p:sp>
    </p:spTree>
    <p:extLst>
      <p:ext uri="{BB962C8B-B14F-4D97-AF65-F5344CB8AC3E}">
        <p14:creationId xmlns:p14="http://schemas.microsoft.com/office/powerpoint/2010/main" val="2098870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38581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194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120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6808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016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91424" tIns="45712" rIns="91424" bIns="45712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lIns="91424" tIns="45712" rIns="91424" bIns="45712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9205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9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1.jpe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6532" cy="792000"/>
            <a:chOff x="0" y="0"/>
            <a:chExt cx="9146532" cy="792000"/>
          </a:xfrm>
        </p:grpSpPr>
        <p:sp>
          <p:nvSpPr>
            <p:cNvPr id="8" name="직사각형 7"/>
            <p:cNvSpPr/>
            <p:nvPr userDrawn="1"/>
          </p:nvSpPr>
          <p:spPr>
            <a:xfrm>
              <a:off x="0" y="0"/>
              <a:ext cx="9144000" cy="792000"/>
            </a:xfrm>
            <a:prstGeom prst="rect">
              <a:avLst/>
            </a:prstGeom>
            <a:gradFill flip="none" rotWithShape="1">
              <a:gsLst>
                <a:gs pos="0">
                  <a:srgbClr val="28005A"/>
                </a:gs>
                <a:gs pos="100000">
                  <a:srgbClr val="55219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  <p:pic>
          <p:nvPicPr>
            <p:cNvPr id="9" name="그림 8"/>
            <p:cNvPicPr>
              <a:picLocks noChangeAspect="1"/>
            </p:cNvPicPr>
            <p:nvPr userDrawn="1"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159"/>
            <a:stretch/>
          </p:blipFill>
          <p:spPr>
            <a:xfrm flipH="1">
              <a:off x="8307940" y="0"/>
              <a:ext cx="838592" cy="792000"/>
            </a:xfrm>
            <a:prstGeom prst="rect">
              <a:avLst/>
            </a:prstGeom>
            <a:effectLst/>
          </p:spPr>
        </p:pic>
        <p:sp>
          <p:nvSpPr>
            <p:cNvPr id="10" name="직사각형 9"/>
            <p:cNvSpPr/>
            <p:nvPr userDrawn="1"/>
          </p:nvSpPr>
          <p:spPr>
            <a:xfrm>
              <a:off x="8172400" y="0"/>
              <a:ext cx="287388" cy="792000"/>
            </a:xfrm>
            <a:prstGeom prst="rect">
              <a:avLst/>
            </a:prstGeom>
            <a:gradFill flip="none" rotWithShape="1">
              <a:gsLst>
                <a:gs pos="50000">
                  <a:srgbClr val="55219D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948586" y="6479758"/>
            <a:ext cx="2015902" cy="261610"/>
          </a:xfrm>
          <a:prstGeom prst="rect">
            <a:avLst/>
          </a:prstGeom>
          <a:noFill/>
        </p:spPr>
        <p:txBody>
          <a:bodyPr wrap="square" lIns="0" rIns="0" rtlCol="0" anchor="b" anchorCtr="0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100" dirty="0" smtClean="0">
                <a:solidFill>
                  <a:prstClr val="black"/>
                </a:solidFill>
              </a:rPr>
              <a:t>    </a:t>
            </a:r>
            <a:r>
              <a:rPr kumimoji="0" lang="en-US" altLang="ko-KR" sz="11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&lt;</a:t>
            </a:r>
            <a:fld id="{6D13F9E2-5AA3-4F07-907D-59C542F633E7}" type="slidenum">
              <a:rPr kumimoji="0" lang="ko-KR" altLang="en-US" sz="1200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r>
              <a:rPr kumimoji="0" lang="en-US" altLang="ko-KR" sz="11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&gt;</a:t>
            </a:r>
            <a:endParaRPr kumimoji="0" lang="ko-KR" altLang="en-US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580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61" r:id="rId4"/>
    <p:sldLayoutId id="2147483866" r:id="rId5"/>
    <p:sldLayoutId id="2147483867" r:id="rId6"/>
    <p:sldLayoutId id="2147483974" r:id="rId7"/>
    <p:sldLayoutId id="2147483975" r:id="rId8"/>
    <p:sldLayoutId id="2147484000" r:id="rId9"/>
    <p:sldLayoutId id="2147483979" r:id="rId10"/>
    <p:sldLayoutId id="2147483980" r:id="rId11"/>
    <p:sldLayoutId id="2147483981" r:id="rId12"/>
    <p:sldLayoutId id="214748398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grpSp>
        <p:nvGrpSpPr>
          <p:cNvPr id="3076" name="그룹 6"/>
          <p:cNvGrpSpPr>
            <a:grpSpLocks/>
          </p:cNvGrpSpPr>
          <p:nvPr/>
        </p:nvGrpSpPr>
        <p:grpSpPr bwMode="auto">
          <a:xfrm>
            <a:off x="0" y="0"/>
            <a:ext cx="9147175" cy="792163"/>
            <a:chOff x="0" y="0"/>
            <a:chExt cx="9146532" cy="792000"/>
          </a:xfrm>
        </p:grpSpPr>
        <p:sp>
          <p:nvSpPr>
            <p:cNvPr id="8" name="직사각형 7"/>
            <p:cNvSpPr/>
            <p:nvPr userDrawn="1"/>
          </p:nvSpPr>
          <p:spPr>
            <a:xfrm>
              <a:off x="0" y="0"/>
              <a:ext cx="9143357" cy="792000"/>
            </a:xfrm>
            <a:prstGeom prst="rect">
              <a:avLst/>
            </a:prstGeom>
            <a:gradFill flip="none" rotWithShape="1">
              <a:gsLst>
                <a:gs pos="0">
                  <a:srgbClr val="28005A"/>
                </a:gs>
                <a:gs pos="100000">
                  <a:srgbClr val="55219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  <p:pic>
          <p:nvPicPr>
            <p:cNvPr id="3079" name="그림 8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159"/>
            <a:stretch>
              <a:fillRect/>
            </a:stretch>
          </p:blipFill>
          <p:spPr bwMode="auto">
            <a:xfrm flipH="1">
              <a:off x="8307940" y="0"/>
              <a:ext cx="838592" cy="7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직사각형 9"/>
            <p:cNvSpPr/>
            <p:nvPr userDrawn="1"/>
          </p:nvSpPr>
          <p:spPr>
            <a:xfrm>
              <a:off x="8172400" y="0"/>
              <a:ext cx="287388" cy="792000"/>
            </a:xfrm>
            <a:prstGeom prst="rect">
              <a:avLst/>
            </a:prstGeom>
            <a:gradFill flip="none" rotWithShape="1">
              <a:gsLst>
                <a:gs pos="50000">
                  <a:srgbClr val="55219D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</p:grpSp>
      <p:sp>
        <p:nvSpPr>
          <p:cNvPr id="3077" name="TextBox 10"/>
          <p:cNvSpPr txBox="1">
            <a:spLocks noChangeArrowheads="1"/>
          </p:cNvSpPr>
          <p:nvPr/>
        </p:nvSpPr>
        <p:spPr bwMode="auto">
          <a:xfrm>
            <a:off x="6948493" y="6480175"/>
            <a:ext cx="2016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>
            <a:lvl1pPr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  <a:lvl2pPr marL="742950" indent="-28575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2pPr>
            <a:lvl3pPr marL="1143000" indent="-22860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3pPr>
            <a:lvl4pPr marL="1600200" indent="-22860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4pPr>
            <a:lvl5pPr marL="2057400" indent="-22860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9pPr>
          </a:lstStyle>
          <a:p>
            <a:pPr algn="r">
              <a:defRPr/>
            </a:pPr>
            <a:r>
              <a:rPr kumimoji="0" lang="ko-KR" altLang="en-US" sz="1100" smtClean="0">
                <a:solidFill>
                  <a:srgbClr val="000000"/>
                </a:solidFill>
              </a:rPr>
              <a:t>    </a:t>
            </a:r>
            <a:r>
              <a:rPr kumimoji="0" lang="en-US" altLang="ko-KR" sz="1100" smtClean="0">
                <a:solidFill>
                  <a:srgbClr val="595959"/>
                </a:solidFill>
              </a:rPr>
              <a:t>&lt;</a:t>
            </a:r>
            <a:fld id="{37CE30F0-95C7-40F1-B243-79A112E4A560}" type="slidenum">
              <a:rPr kumimoji="0" lang="ko-KR" altLang="en-US" sz="1200" smtClean="0">
                <a:solidFill>
                  <a:srgbClr val="595959"/>
                </a:solidFill>
              </a:rPr>
              <a:pPr algn="r">
                <a:defRPr/>
              </a:pPr>
              <a:t>‹#›</a:t>
            </a:fld>
            <a:r>
              <a:rPr kumimoji="0" lang="en-US" altLang="ko-KR" sz="1100" smtClean="0">
                <a:solidFill>
                  <a:srgbClr val="595959"/>
                </a:solidFill>
              </a:rPr>
              <a:t>&gt;</a:t>
            </a:r>
            <a:endParaRPr kumimoji="0" lang="ko-KR" altLang="en-US" sz="1100" smtClean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983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907" r:id="rId4"/>
    <p:sldLayoutId id="2147483999" r:id="rId5"/>
    <p:sldLayoutId id="2147484001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11222" y="0"/>
            <a:ext cx="9155224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1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981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grpSp>
        <p:nvGrpSpPr>
          <p:cNvPr id="3076" name="그룹 6"/>
          <p:cNvGrpSpPr>
            <a:grpSpLocks/>
          </p:cNvGrpSpPr>
          <p:nvPr userDrawn="1"/>
        </p:nvGrpSpPr>
        <p:grpSpPr bwMode="auto">
          <a:xfrm>
            <a:off x="0" y="0"/>
            <a:ext cx="9147175" cy="792163"/>
            <a:chOff x="0" y="0"/>
            <a:chExt cx="9146532" cy="792000"/>
          </a:xfrm>
        </p:grpSpPr>
        <p:sp>
          <p:nvSpPr>
            <p:cNvPr id="8" name="직사각형 7"/>
            <p:cNvSpPr/>
            <p:nvPr userDrawn="1"/>
          </p:nvSpPr>
          <p:spPr>
            <a:xfrm>
              <a:off x="0" y="0"/>
              <a:ext cx="9143357" cy="792000"/>
            </a:xfrm>
            <a:prstGeom prst="rect">
              <a:avLst/>
            </a:prstGeom>
            <a:gradFill flip="none" rotWithShape="1">
              <a:gsLst>
                <a:gs pos="0">
                  <a:srgbClr val="28005A"/>
                </a:gs>
                <a:gs pos="100000">
                  <a:srgbClr val="55219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  <p:pic>
          <p:nvPicPr>
            <p:cNvPr id="3079" name="그림 8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159"/>
            <a:stretch>
              <a:fillRect/>
            </a:stretch>
          </p:blipFill>
          <p:spPr bwMode="auto">
            <a:xfrm flipH="1">
              <a:off x="8307940" y="0"/>
              <a:ext cx="838592" cy="7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직사각형 9"/>
            <p:cNvSpPr/>
            <p:nvPr userDrawn="1"/>
          </p:nvSpPr>
          <p:spPr>
            <a:xfrm>
              <a:off x="8172400" y="0"/>
              <a:ext cx="287388" cy="792000"/>
            </a:xfrm>
            <a:prstGeom prst="rect">
              <a:avLst/>
            </a:prstGeom>
            <a:gradFill flip="none" rotWithShape="1">
              <a:gsLst>
                <a:gs pos="50000">
                  <a:srgbClr val="55219D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</p:grpSp>
      <p:sp>
        <p:nvSpPr>
          <p:cNvPr id="3077" name="TextBox 10"/>
          <p:cNvSpPr txBox="1">
            <a:spLocks noChangeArrowheads="1"/>
          </p:cNvSpPr>
          <p:nvPr userDrawn="1"/>
        </p:nvSpPr>
        <p:spPr bwMode="auto">
          <a:xfrm>
            <a:off x="8172271" y="6480175"/>
            <a:ext cx="8642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>
            <a:lvl1pPr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  <a:lvl2pPr marL="742950" indent="-28575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2pPr>
            <a:lvl3pPr marL="1143000" indent="-22860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3pPr>
            <a:lvl4pPr marL="1600200" indent="-22860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4pPr>
            <a:lvl5pPr marL="2057400" indent="-22860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9pPr>
          </a:lstStyle>
          <a:p>
            <a:pPr algn="r">
              <a:defRPr/>
            </a:pPr>
            <a:r>
              <a:rPr kumimoji="0" lang="ko-KR" altLang="en-US" sz="1000" dirty="0" smtClean="0">
                <a:solidFill>
                  <a:srgbClr val="000000"/>
                </a:solidFill>
              </a:rPr>
              <a:t>    </a:t>
            </a:r>
            <a:r>
              <a:rPr kumimoji="0" lang="en-US" altLang="ko-KR" sz="1000" dirty="0" smtClean="0">
                <a:solidFill>
                  <a:srgbClr val="595959"/>
                </a:solidFill>
              </a:rPr>
              <a:t>&lt;</a:t>
            </a:r>
            <a:fld id="{F1EE0888-D9D6-4D7E-B35C-8B87535F5F8C}" type="slidenum">
              <a:rPr kumimoji="0" lang="ko-KR" altLang="en-US" sz="1000" smtClean="0">
                <a:solidFill>
                  <a:srgbClr val="595959"/>
                </a:solidFill>
              </a:rPr>
              <a:pPr algn="r">
                <a:defRPr/>
              </a:pPr>
              <a:t>‹#›</a:t>
            </a:fld>
            <a:r>
              <a:rPr kumimoji="0" lang="en-US" altLang="ko-KR" sz="1000" dirty="0" smtClean="0">
                <a:solidFill>
                  <a:srgbClr val="595959"/>
                </a:solidFill>
              </a:rPr>
              <a:t>&gt;</a:t>
            </a:r>
            <a:endParaRPr kumimoji="0" lang="ko-KR" altLang="en-US" sz="1000" dirty="0" smtClean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24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5" y="274658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5" y="160020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grpSp>
        <p:nvGrpSpPr>
          <p:cNvPr id="3076" name="그룹 6"/>
          <p:cNvGrpSpPr>
            <a:grpSpLocks/>
          </p:cNvGrpSpPr>
          <p:nvPr/>
        </p:nvGrpSpPr>
        <p:grpSpPr bwMode="auto">
          <a:xfrm>
            <a:off x="9" y="24"/>
            <a:ext cx="9147175" cy="792163"/>
            <a:chOff x="0" y="0"/>
            <a:chExt cx="9146532" cy="792000"/>
          </a:xfrm>
        </p:grpSpPr>
        <p:sp>
          <p:nvSpPr>
            <p:cNvPr id="8" name="직사각형 7"/>
            <p:cNvSpPr/>
            <p:nvPr userDrawn="1"/>
          </p:nvSpPr>
          <p:spPr>
            <a:xfrm>
              <a:off x="0" y="0"/>
              <a:ext cx="9143357" cy="792000"/>
            </a:xfrm>
            <a:prstGeom prst="rect">
              <a:avLst/>
            </a:prstGeom>
            <a:gradFill flip="none" rotWithShape="1">
              <a:gsLst>
                <a:gs pos="0">
                  <a:srgbClr val="28005A"/>
                </a:gs>
                <a:gs pos="100000">
                  <a:srgbClr val="55219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  <p:pic>
          <p:nvPicPr>
            <p:cNvPr id="3079" name="그림 8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159"/>
            <a:stretch>
              <a:fillRect/>
            </a:stretch>
          </p:blipFill>
          <p:spPr bwMode="auto">
            <a:xfrm flipH="1">
              <a:off x="8307940" y="0"/>
              <a:ext cx="838592" cy="7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직사각형 9"/>
            <p:cNvSpPr/>
            <p:nvPr userDrawn="1"/>
          </p:nvSpPr>
          <p:spPr>
            <a:xfrm>
              <a:off x="8172400" y="0"/>
              <a:ext cx="287388" cy="792000"/>
            </a:xfrm>
            <a:prstGeom prst="rect">
              <a:avLst/>
            </a:prstGeom>
            <a:gradFill flip="none" rotWithShape="1">
              <a:gsLst>
                <a:gs pos="50000">
                  <a:srgbClr val="55219D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</p:grpSp>
      <p:sp>
        <p:nvSpPr>
          <p:cNvPr id="3077" name="TextBox 10"/>
          <p:cNvSpPr txBox="1">
            <a:spLocks noChangeArrowheads="1"/>
          </p:cNvSpPr>
          <p:nvPr/>
        </p:nvSpPr>
        <p:spPr bwMode="auto">
          <a:xfrm>
            <a:off x="6948507" y="6480176"/>
            <a:ext cx="2016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>
            <a:lvl1pPr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  <a:lvl2pPr marL="742950" indent="-28575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2pPr>
            <a:lvl3pPr marL="1143000" indent="-22860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3pPr>
            <a:lvl4pPr marL="1600200" indent="-22860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4pPr>
            <a:lvl5pPr marL="2057400" indent="-22860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9pPr>
          </a:lstStyle>
          <a:p>
            <a:pPr algn="r">
              <a:defRPr/>
            </a:pPr>
            <a:r>
              <a:rPr kumimoji="0" lang="ko-KR" altLang="en-US" sz="1100" smtClean="0">
                <a:solidFill>
                  <a:srgbClr val="000000"/>
                </a:solidFill>
              </a:rPr>
              <a:t>    </a:t>
            </a:r>
            <a:r>
              <a:rPr kumimoji="0" lang="en-US" altLang="ko-KR" sz="1100" smtClean="0">
                <a:solidFill>
                  <a:srgbClr val="595959"/>
                </a:solidFill>
              </a:rPr>
              <a:t>&lt;</a:t>
            </a:r>
            <a:fld id="{37CE30F0-95C7-40F1-B243-79A112E4A560}" type="slidenum">
              <a:rPr kumimoji="0" lang="ko-KR" altLang="en-US" sz="1200" smtClean="0">
                <a:solidFill>
                  <a:srgbClr val="595959"/>
                </a:solidFill>
              </a:rPr>
              <a:pPr algn="r">
                <a:defRPr/>
              </a:pPr>
              <a:t>‹#›</a:t>
            </a:fld>
            <a:r>
              <a:rPr kumimoji="0" lang="en-US" altLang="ko-KR" sz="1100" smtClean="0">
                <a:solidFill>
                  <a:srgbClr val="595959"/>
                </a:solidFill>
              </a:rPr>
              <a:t>&gt;</a:t>
            </a:r>
            <a:endParaRPr kumimoji="0" lang="ko-KR" altLang="en-US" sz="1100" smtClean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977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0" y="0"/>
            <a:ext cx="9146532" cy="792000"/>
            <a:chOff x="0" y="0"/>
            <a:chExt cx="9146532" cy="792000"/>
          </a:xfrm>
        </p:grpSpPr>
        <p:sp>
          <p:nvSpPr>
            <p:cNvPr id="8" name="직사각형 7"/>
            <p:cNvSpPr/>
            <p:nvPr userDrawn="1"/>
          </p:nvSpPr>
          <p:spPr>
            <a:xfrm>
              <a:off x="0" y="0"/>
              <a:ext cx="9144000" cy="792000"/>
            </a:xfrm>
            <a:prstGeom prst="rect">
              <a:avLst/>
            </a:prstGeom>
            <a:gradFill flip="none" rotWithShape="1">
              <a:gsLst>
                <a:gs pos="0">
                  <a:srgbClr val="28005A"/>
                </a:gs>
                <a:gs pos="100000">
                  <a:srgbClr val="55219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  <p:pic>
          <p:nvPicPr>
            <p:cNvPr id="9" name="그림 8"/>
            <p:cNvPicPr>
              <a:picLocks noChangeAspect="1"/>
            </p:cNvPicPr>
            <p:nvPr userDrawn="1"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159"/>
            <a:stretch/>
          </p:blipFill>
          <p:spPr>
            <a:xfrm flipH="1">
              <a:off x="8307940" y="0"/>
              <a:ext cx="838592" cy="792000"/>
            </a:xfrm>
            <a:prstGeom prst="rect">
              <a:avLst/>
            </a:prstGeom>
            <a:effectLst/>
          </p:spPr>
        </p:pic>
        <p:sp>
          <p:nvSpPr>
            <p:cNvPr id="10" name="직사각형 9"/>
            <p:cNvSpPr/>
            <p:nvPr userDrawn="1"/>
          </p:nvSpPr>
          <p:spPr>
            <a:xfrm>
              <a:off x="8172400" y="0"/>
              <a:ext cx="287388" cy="792000"/>
            </a:xfrm>
            <a:prstGeom prst="rect">
              <a:avLst/>
            </a:prstGeom>
            <a:gradFill flip="none" rotWithShape="1">
              <a:gsLst>
                <a:gs pos="50000">
                  <a:srgbClr val="55219D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948586" y="6479758"/>
            <a:ext cx="2015902" cy="261610"/>
          </a:xfrm>
          <a:prstGeom prst="rect">
            <a:avLst/>
          </a:prstGeom>
          <a:noFill/>
        </p:spPr>
        <p:txBody>
          <a:bodyPr wrap="square" lIns="0" rIns="0" rtlCol="0" anchor="b" anchorCtr="0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100" dirty="0" smtClean="0">
                <a:solidFill>
                  <a:prstClr val="black"/>
                </a:solidFill>
              </a:rPr>
              <a:t>    </a:t>
            </a:r>
            <a:r>
              <a:rPr kumimoji="0" lang="en-US" altLang="ko-KR" sz="11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&lt;</a:t>
            </a:r>
            <a:fld id="{6D13F9E2-5AA3-4F07-907D-59C542F633E7}" type="slidenum">
              <a:rPr kumimoji="0" lang="ko-KR" altLang="en-US" sz="1200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r>
              <a:rPr kumimoji="0" lang="en-US" altLang="ko-KR" sz="11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&gt;</a:t>
            </a:r>
            <a:endParaRPr kumimoji="0" lang="ko-KR" altLang="en-US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66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0" y="0"/>
            <a:ext cx="9146532" cy="792000"/>
            <a:chOff x="0" y="0"/>
            <a:chExt cx="9146532" cy="792000"/>
          </a:xfrm>
        </p:grpSpPr>
        <p:sp>
          <p:nvSpPr>
            <p:cNvPr id="8" name="직사각형 7"/>
            <p:cNvSpPr/>
            <p:nvPr userDrawn="1"/>
          </p:nvSpPr>
          <p:spPr>
            <a:xfrm>
              <a:off x="0" y="0"/>
              <a:ext cx="9144000" cy="792000"/>
            </a:xfrm>
            <a:prstGeom prst="rect">
              <a:avLst/>
            </a:prstGeom>
            <a:gradFill flip="none" rotWithShape="1">
              <a:gsLst>
                <a:gs pos="0">
                  <a:srgbClr val="28005A"/>
                </a:gs>
                <a:gs pos="100000">
                  <a:srgbClr val="55219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  <p:pic>
          <p:nvPicPr>
            <p:cNvPr id="9" name="그림 8"/>
            <p:cNvPicPr>
              <a:picLocks noChangeAspect="1"/>
            </p:cNvPicPr>
            <p:nvPr userDrawn="1"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159"/>
            <a:stretch/>
          </p:blipFill>
          <p:spPr>
            <a:xfrm flipH="1">
              <a:off x="8307940" y="0"/>
              <a:ext cx="838592" cy="792000"/>
            </a:xfrm>
            <a:prstGeom prst="rect">
              <a:avLst/>
            </a:prstGeom>
            <a:effectLst/>
          </p:spPr>
        </p:pic>
        <p:sp>
          <p:nvSpPr>
            <p:cNvPr id="10" name="직사각형 9"/>
            <p:cNvSpPr/>
            <p:nvPr userDrawn="1"/>
          </p:nvSpPr>
          <p:spPr>
            <a:xfrm>
              <a:off x="8172400" y="0"/>
              <a:ext cx="287388" cy="792000"/>
            </a:xfrm>
            <a:prstGeom prst="rect">
              <a:avLst/>
            </a:prstGeom>
            <a:gradFill flip="none" rotWithShape="1">
              <a:gsLst>
                <a:gs pos="50000">
                  <a:srgbClr val="55219D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</p:grpSp>
      <p:sp>
        <p:nvSpPr>
          <p:cNvPr id="11" name="TextBox 10"/>
          <p:cNvSpPr txBox="1"/>
          <p:nvPr userDrawn="1"/>
        </p:nvSpPr>
        <p:spPr>
          <a:xfrm>
            <a:off x="6948586" y="6479758"/>
            <a:ext cx="2015902" cy="261610"/>
          </a:xfrm>
          <a:prstGeom prst="rect">
            <a:avLst/>
          </a:prstGeom>
          <a:noFill/>
        </p:spPr>
        <p:txBody>
          <a:bodyPr wrap="square" lIns="0" rIns="0" rtlCol="0" anchor="b" anchorCtr="0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100" dirty="0" smtClean="0">
                <a:solidFill>
                  <a:prstClr val="black"/>
                </a:solidFill>
              </a:rPr>
              <a:t>    </a:t>
            </a:r>
            <a:r>
              <a:rPr kumimoji="0" lang="en-US" altLang="ko-KR" sz="11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&lt;</a:t>
            </a:r>
            <a:fld id="{6D13F9E2-5AA3-4F07-907D-59C542F633E7}" type="slidenum">
              <a:rPr kumimoji="0" lang="ko-KR" altLang="en-US" sz="1200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r>
              <a:rPr kumimoji="0" lang="en-US" altLang="ko-KR" sz="11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&gt;</a:t>
            </a:r>
            <a:endParaRPr kumimoji="0" lang="ko-KR" altLang="en-US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288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91" r:id="rId6"/>
    <p:sldLayoutId id="2147483992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grpSp>
        <p:nvGrpSpPr>
          <p:cNvPr id="3076" name="그룹 6"/>
          <p:cNvGrpSpPr>
            <a:grpSpLocks/>
          </p:cNvGrpSpPr>
          <p:nvPr/>
        </p:nvGrpSpPr>
        <p:grpSpPr bwMode="auto">
          <a:xfrm>
            <a:off x="0" y="0"/>
            <a:ext cx="9147175" cy="792163"/>
            <a:chOff x="0" y="0"/>
            <a:chExt cx="9146532" cy="792000"/>
          </a:xfrm>
        </p:grpSpPr>
        <p:sp>
          <p:nvSpPr>
            <p:cNvPr id="8" name="직사각형 7"/>
            <p:cNvSpPr/>
            <p:nvPr userDrawn="1"/>
          </p:nvSpPr>
          <p:spPr>
            <a:xfrm>
              <a:off x="0" y="0"/>
              <a:ext cx="9143357" cy="792000"/>
            </a:xfrm>
            <a:prstGeom prst="rect">
              <a:avLst/>
            </a:prstGeom>
            <a:gradFill flip="none" rotWithShape="1">
              <a:gsLst>
                <a:gs pos="0">
                  <a:srgbClr val="28005A"/>
                </a:gs>
                <a:gs pos="100000">
                  <a:srgbClr val="55219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  <p:pic>
          <p:nvPicPr>
            <p:cNvPr id="3079" name="그림 8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159"/>
            <a:stretch>
              <a:fillRect/>
            </a:stretch>
          </p:blipFill>
          <p:spPr bwMode="auto">
            <a:xfrm flipH="1">
              <a:off x="8307940" y="0"/>
              <a:ext cx="838592" cy="7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직사각형 9"/>
            <p:cNvSpPr/>
            <p:nvPr userDrawn="1"/>
          </p:nvSpPr>
          <p:spPr>
            <a:xfrm>
              <a:off x="8172400" y="0"/>
              <a:ext cx="287388" cy="792000"/>
            </a:xfrm>
            <a:prstGeom prst="rect">
              <a:avLst/>
            </a:prstGeom>
            <a:gradFill flip="none" rotWithShape="1">
              <a:gsLst>
                <a:gs pos="50000">
                  <a:srgbClr val="55219D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</p:grpSp>
      <p:sp>
        <p:nvSpPr>
          <p:cNvPr id="3077" name="TextBox 10"/>
          <p:cNvSpPr txBox="1">
            <a:spLocks noChangeArrowheads="1"/>
          </p:cNvSpPr>
          <p:nvPr/>
        </p:nvSpPr>
        <p:spPr bwMode="auto">
          <a:xfrm>
            <a:off x="6948489" y="6480175"/>
            <a:ext cx="2016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>
            <a:lvl1pPr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1pPr>
            <a:lvl2pPr marL="742950" indent="-28575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2pPr>
            <a:lvl3pPr marL="1143000" indent="-22860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3pPr>
            <a:lvl4pPr marL="1600200" indent="-22860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4pPr>
            <a:lvl5pPr marL="2057400" indent="-228600"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defRPr>
            </a:lvl9pPr>
          </a:lstStyle>
          <a:p>
            <a:pPr algn="r">
              <a:defRPr/>
            </a:pPr>
            <a:r>
              <a:rPr kumimoji="0" lang="ko-KR" altLang="en-US" sz="1100" smtClean="0">
                <a:solidFill>
                  <a:srgbClr val="000000"/>
                </a:solidFill>
              </a:rPr>
              <a:t>    </a:t>
            </a:r>
            <a:r>
              <a:rPr kumimoji="0" lang="en-US" altLang="ko-KR" sz="1100" smtClean="0">
                <a:solidFill>
                  <a:srgbClr val="595959"/>
                </a:solidFill>
              </a:rPr>
              <a:t>&lt;</a:t>
            </a:r>
            <a:fld id="{37CE30F0-95C7-40F1-B243-79A112E4A560}" type="slidenum">
              <a:rPr kumimoji="0" lang="ko-KR" altLang="en-US" sz="1200" smtClean="0">
                <a:solidFill>
                  <a:srgbClr val="595959"/>
                </a:solidFill>
              </a:rPr>
              <a:pPr algn="r">
                <a:defRPr/>
              </a:pPr>
              <a:t>‹#›</a:t>
            </a:fld>
            <a:r>
              <a:rPr kumimoji="0" lang="en-US" altLang="ko-KR" sz="1100" smtClean="0">
                <a:solidFill>
                  <a:srgbClr val="595959"/>
                </a:solidFill>
              </a:rPr>
              <a:t>&gt;</a:t>
            </a:r>
            <a:endParaRPr kumimoji="0" lang="ko-KR" altLang="en-US" sz="1100" smtClean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60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jpe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/>
          <p:cNvCxnSpPr/>
          <p:nvPr/>
        </p:nvCxnSpPr>
        <p:spPr>
          <a:xfrm>
            <a:off x="467544" y="1713292"/>
            <a:ext cx="6408712" cy="0"/>
          </a:xfrm>
          <a:prstGeom prst="line">
            <a:avLst/>
          </a:prstGeom>
          <a:ln w="12700">
            <a:solidFill>
              <a:srgbClr val="B99E7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04" y="2788706"/>
            <a:ext cx="4790353" cy="38103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67544" y="1177588"/>
            <a:ext cx="3170740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ko-KR" sz="14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2019. 4. 9  </a:t>
            </a:r>
          </a:p>
          <a:p>
            <a:pPr algn="l"/>
            <a:r>
              <a:rPr lang="en-US" altLang="ko-KR" sz="20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【</a:t>
            </a:r>
            <a:r>
              <a:rPr lang="ko-KR" altLang="en-US" sz="2000" b="0" dirty="0" err="1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가천대</a:t>
            </a:r>
            <a:r>
              <a:rPr lang="ko-KR" altLang="en-US" sz="20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000" b="0" dirty="0" err="1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최고위</a:t>
            </a:r>
            <a:r>
              <a:rPr lang="ko-KR" altLang="en-US" sz="20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과정 세미나</a:t>
            </a:r>
            <a:r>
              <a:rPr lang="en-US" altLang="ko-KR" sz="20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】</a:t>
            </a:r>
            <a:r>
              <a:rPr lang="ko-KR" altLang="en-US" sz="16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</a:t>
            </a:r>
            <a:endParaRPr lang="ko-KR" altLang="en-US" sz="1600" b="0" dirty="0">
              <a:solidFill>
                <a:srgbClr val="B99E7D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3588" y="5750096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6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慧眼 리서치</a:t>
            </a:r>
            <a:r>
              <a:rPr lang="en-US" altLang="ko-KR" sz="16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 </a:t>
            </a:r>
            <a:r>
              <a:rPr lang="ko-KR" altLang="en-US" sz="16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홍성국</a:t>
            </a:r>
            <a:r>
              <a:rPr lang="en-US" altLang="ko-KR" sz="16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16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kumimoji="0" lang="en-US" altLang="ko-KR" sz="1200" dirty="0" smtClean="0">
                <a:solidFill>
                  <a:prstClr val="white"/>
                </a:solidFill>
              </a:rPr>
              <a:t>hyean.skhong@gmail.com</a:t>
            </a:r>
            <a:endParaRPr lang="ko-KR" altLang="en-US" sz="2000" dirty="0">
              <a:solidFill>
                <a:prstClr val="white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1540" y="1772817"/>
            <a:ext cx="8172908" cy="20313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ko-KR" altLang="en-US" sz="66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수축사회</a:t>
            </a:r>
            <a:r>
              <a:rPr lang="ko-KR" altLang="en-US" sz="50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와</a:t>
            </a:r>
            <a:r>
              <a:rPr lang="ko-KR" altLang="en-US" sz="66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66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66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sz="66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미래</a:t>
            </a:r>
            <a:r>
              <a:rPr lang="ko-KR" altLang="en-US" sz="50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의</a:t>
            </a:r>
            <a:r>
              <a:rPr lang="ko-KR" altLang="en-US" sz="6600" b="0" dirty="0" smtClean="0">
                <a:solidFill>
                  <a:srgbClr val="B99E7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관점</a:t>
            </a:r>
            <a:endParaRPr lang="ko-KR" altLang="en-US" sz="6600" b="0" dirty="0">
              <a:solidFill>
                <a:srgbClr val="B99E7D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699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오른쪽 화살표 49"/>
          <p:cNvSpPr/>
          <p:nvPr/>
        </p:nvSpPr>
        <p:spPr>
          <a:xfrm>
            <a:off x="2057554" y="4268876"/>
            <a:ext cx="1290310" cy="792088"/>
          </a:xfrm>
          <a:prstGeom prst="rightArrow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500" b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43508" y="3272550"/>
            <a:ext cx="2006839" cy="2784747"/>
            <a:chOff x="179512" y="3272547"/>
            <a:chExt cx="2079225" cy="2784747"/>
          </a:xfrm>
        </p:grpSpPr>
        <p:sp>
          <p:nvSpPr>
            <p:cNvPr id="45" name="양쪽 모서리가 둥근 사각형 44"/>
            <p:cNvSpPr/>
            <p:nvPr/>
          </p:nvSpPr>
          <p:spPr>
            <a:xfrm>
              <a:off x="179512" y="3272547"/>
              <a:ext cx="2079225" cy="2784747"/>
            </a:xfrm>
            <a:prstGeom prst="round2SameRect">
              <a:avLst>
                <a:gd name="adj1" fmla="val 4828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500" b="0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6" name="양쪽 모서리가 둥근 사각형 45"/>
            <p:cNvSpPr/>
            <p:nvPr/>
          </p:nvSpPr>
          <p:spPr>
            <a:xfrm>
              <a:off x="304265" y="3387923"/>
              <a:ext cx="1829718" cy="504000"/>
            </a:xfrm>
            <a:prstGeom prst="round2SameRect">
              <a:avLst>
                <a:gd name="adj1" fmla="val 19624"/>
                <a:gd name="adj2" fmla="val 0"/>
              </a:avLst>
            </a:prstGeom>
            <a:gradFill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ko-KR" sz="1800" b="0" kern="1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기초</a:t>
              </a:r>
              <a:r>
                <a:rPr kumimoji="0" lang="en-US" altLang="ko-KR" sz="1800" b="0" kern="1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·</a:t>
              </a:r>
              <a:r>
                <a:rPr kumimoji="0" lang="ko-KR" altLang="ko-KR" sz="1800" b="0" kern="1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동력</a:t>
              </a:r>
              <a:endParaRPr kumimoji="0" lang="ko-KR" altLang="ko-KR" sz="1800" b="0" kern="1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endParaRPr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304265" y="4180011"/>
              <a:ext cx="1829718" cy="43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ko-KR" sz="1500" kern="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Times New Roman"/>
                </a:rPr>
                <a:t>환경 오염</a:t>
              </a:r>
            </a:p>
          </p:txBody>
        </p:sp>
        <p:sp>
          <p:nvSpPr>
            <p:cNvPr id="48" name="모서리가 둥근 직사각형 47"/>
            <p:cNvSpPr/>
            <p:nvPr/>
          </p:nvSpPr>
          <p:spPr>
            <a:xfrm>
              <a:off x="304265" y="4792103"/>
              <a:ext cx="1829718" cy="43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ko-KR" sz="1700" kern="100" dirty="0" smtClean="0">
                  <a:solidFill>
                    <a:srgbClr val="FF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Times New Roman"/>
                </a:rPr>
                <a:t>인구 감소</a:t>
              </a: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240590" y="5464290"/>
              <a:ext cx="1954470" cy="43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ko-KR" sz="1500" kern="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Times New Roman"/>
                </a:rPr>
                <a:t>과학기술 발전</a:t>
              </a:r>
              <a:r>
                <a:rPr kumimoji="0" lang="en-US" altLang="ko-KR" sz="1500" kern="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Times New Roman"/>
                </a:rPr>
                <a:t> </a:t>
              </a:r>
              <a:r>
                <a:rPr kumimoji="0" lang="ko-KR" altLang="en-US" sz="1500" kern="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Times New Roman"/>
                </a:rPr>
                <a:t>속도</a:t>
              </a:r>
              <a:endParaRPr kumimoji="0" lang="ko-KR" altLang="ko-KR" sz="1500" kern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/>
              </a:endParaRPr>
            </a:p>
          </p:txBody>
        </p:sp>
      </p:grpSp>
      <p:sp>
        <p:nvSpPr>
          <p:cNvPr id="58" name="오른쪽 화살표 57"/>
          <p:cNvSpPr/>
          <p:nvPr/>
        </p:nvSpPr>
        <p:spPr>
          <a:xfrm>
            <a:off x="4626002" y="4268876"/>
            <a:ext cx="2502282" cy="79208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500" b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0" name="양쪽 모서리가 둥근 사각형 59"/>
          <p:cNvSpPr/>
          <p:nvPr/>
        </p:nvSpPr>
        <p:spPr>
          <a:xfrm>
            <a:off x="7128484" y="3272550"/>
            <a:ext cx="1800000" cy="2784747"/>
          </a:xfrm>
          <a:prstGeom prst="round2SameRect">
            <a:avLst>
              <a:gd name="adj1" fmla="val 4828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500" b="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" name="양쪽 모서리가 둥근 사각형 60"/>
          <p:cNvSpPr/>
          <p:nvPr/>
        </p:nvSpPr>
        <p:spPr>
          <a:xfrm>
            <a:off x="7164476" y="3387921"/>
            <a:ext cx="1584000" cy="504000"/>
          </a:xfrm>
          <a:prstGeom prst="round2SameRect">
            <a:avLst>
              <a:gd name="adj1" fmla="val 19624"/>
              <a:gd name="adj2" fmla="val 0"/>
            </a:avLst>
          </a:prstGeom>
          <a:gradFill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800" b="0" kern="1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수축사회</a:t>
            </a:r>
            <a:endParaRPr kumimoji="0" lang="ko-KR" altLang="en-US" sz="1800" b="0" kern="100" dirty="0">
              <a:solidFill>
                <a:prstClr val="white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Times New Roman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7194308" y="4720097"/>
            <a:ext cx="1584000" cy="81663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500" kern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/>
              </a:rPr>
              <a:t>저 성장</a:t>
            </a:r>
            <a:r>
              <a:rPr kumimoji="0" lang="en-US" altLang="ko-KR" sz="1500" kern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/>
              </a:rPr>
              <a:t/>
            </a:r>
            <a:br>
              <a:rPr kumimoji="0" lang="en-US" altLang="ko-KR" sz="1500" kern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/>
              </a:rPr>
            </a:br>
            <a:r>
              <a:rPr kumimoji="0" lang="ko-KR" altLang="en-US" sz="1500" kern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/>
              </a:rPr>
              <a:t>저 금리</a:t>
            </a:r>
            <a:r>
              <a:rPr kumimoji="0" lang="en-US" altLang="ko-KR" sz="1500" kern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/>
              </a:rPr>
              <a:t/>
            </a:r>
            <a:br>
              <a:rPr kumimoji="0" lang="en-US" altLang="ko-KR" sz="1500" kern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/>
              </a:rPr>
            </a:br>
            <a:r>
              <a:rPr kumimoji="0" lang="ko-KR" altLang="en-US" sz="1500" kern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/>
              </a:rPr>
              <a:t>저 소비</a:t>
            </a:r>
            <a:endParaRPr kumimoji="0" lang="en-US" altLang="ko-KR" sz="1500" kern="1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Times New Roman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>
            <a:off x="7194308" y="4044951"/>
            <a:ext cx="1584000" cy="432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500" kern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/>
              </a:rPr>
              <a:t>갈등 격화</a:t>
            </a:r>
            <a:endParaRPr kumimoji="0" lang="ko-KR" altLang="ko-KR" sz="1500" kern="1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Times New Roman"/>
            </a:endParaRPr>
          </a:p>
        </p:txBody>
      </p:sp>
      <p:sp>
        <p:nvSpPr>
          <p:cNvPr id="72" name="아래쪽 화살표 71"/>
          <p:cNvSpPr/>
          <p:nvPr/>
        </p:nvSpPr>
        <p:spPr>
          <a:xfrm>
            <a:off x="5904188" y="4036033"/>
            <a:ext cx="360000" cy="360000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>
              <a:solidFill>
                <a:prstClr val="white"/>
              </a:solidFill>
            </a:endParaRPr>
          </a:p>
        </p:txBody>
      </p:sp>
      <p:sp>
        <p:nvSpPr>
          <p:cNvPr id="71" name="모서리가 둥근 직사각형 70"/>
          <p:cNvSpPr/>
          <p:nvPr/>
        </p:nvSpPr>
        <p:spPr>
          <a:xfrm>
            <a:off x="5400093" y="3465073"/>
            <a:ext cx="1368151" cy="57096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400" dirty="0" smtClean="0">
                <a:solidFill>
                  <a:prstClr val="white"/>
                </a:solidFill>
              </a:rPr>
              <a:t>4</a:t>
            </a:r>
            <a:r>
              <a:rPr kumimoji="0" lang="ko-KR" altLang="en-US" sz="1400" dirty="0" err="1" smtClean="0">
                <a:solidFill>
                  <a:prstClr val="white"/>
                </a:solidFill>
              </a:rPr>
              <a:t>차산업혁명</a:t>
            </a:r>
            <a:endParaRPr kumimoji="0" lang="ko-KR" altLang="en-US" sz="1400" dirty="0">
              <a:solidFill>
                <a:prstClr val="white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544228" y="4905164"/>
            <a:ext cx="1080000" cy="864098"/>
            <a:chOff x="5093130" y="4972097"/>
            <a:chExt cx="1080000" cy="864098"/>
          </a:xfrm>
        </p:grpSpPr>
        <p:sp>
          <p:nvSpPr>
            <p:cNvPr id="79" name="아래쪽 화살표 78"/>
            <p:cNvSpPr/>
            <p:nvPr/>
          </p:nvSpPr>
          <p:spPr>
            <a:xfrm flipV="1">
              <a:off x="5472100" y="4972097"/>
              <a:ext cx="360000" cy="360000"/>
            </a:xfrm>
            <a:prstGeom prst="downArrow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5093130" y="5332149"/>
              <a:ext cx="1080000" cy="504046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400" dirty="0" smtClean="0">
                  <a:solidFill>
                    <a:prstClr val="white"/>
                  </a:solidFill>
                </a:rPr>
                <a:t>이기주의</a:t>
              </a:r>
              <a:endParaRPr kumimoji="0" lang="ko-KR" altLang="en-US" sz="1400" dirty="0">
                <a:solidFill>
                  <a:prstClr val="white"/>
                </a:solidFill>
              </a:endParaRPr>
            </a:p>
          </p:txBody>
        </p:sp>
      </p:grpSp>
      <p:sp>
        <p:nvSpPr>
          <p:cNvPr id="27" name="제목 1"/>
          <p:cNvSpPr txBox="1">
            <a:spLocks/>
          </p:cNvSpPr>
          <p:nvPr/>
        </p:nvSpPr>
        <p:spPr bwMode="auto">
          <a:xfrm>
            <a:off x="323850" y="147642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</a:t>
            </a: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…</a:t>
            </a:r>
            <a:endParaRPr kumimoji="0" lang="ko-KR" altLang="en-US" sz="2800" b="0" dirty="0" smtClean="0">
              <a:solidFill>
                <a:srgbClr val="FFFF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Rectangle 21"/>
          <p:cNvSpPr>
            <a:spLocks noChangeArrowheads="1"/>
          </p:cNvSpPr>
          <p:nvPr/>
        </p:nvSpPr>
        <p:spPr bwMode="auto">
          <a:xfrm>
            <a:off x="2774198" y="1251914"/>
            <a:ext cx="6010275" cy="1276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5707" rIns="0" bIns="45707"/>
          <a:lstStyle>
            <a:lvl1pPr marL="98425" indent="-9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377825" indent="-88900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950913" indent="-188913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33500" indent="-192088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1714500" indent="-190500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171700" indent="-190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628900" indent="-190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086100" indent="-190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543300" indent="-190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285750" indent="-285750" fontAlgn="ctr" latinLnBrk="0">
              <a:lnSpc>
                <a:spcPct val="110000"/>
              </a:lnSpc>
              <a:spcAft>
                <a:spcPct val="30000"/>
              </a:spcAft>
              <a:buSzPct val="130000"/>
              <a:buFont typeface="Wingdings" panose="05000000000000000000" pitchFamily="2" charset="2"/>
              <a:buChar char="Ø"/>
            </a:pPr>
            <a:r>
              <a:rPr lang="ko-KR" altLang="en-US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환경 오염</a:t>
            </a:r>
            <a:r>
              <a:rPr lang="en-US" altLang="ko-KR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인구 감소</a:t>
            </a:r>
            <a:r>
              <a:rPr lang="en-US" altLang="ko-KR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인공지능의 출현 등 </a:t>
            </a:r>
            <a:r>
              <a:rPr lang="ko-KR" altLang="en-US" sz="13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역사상 최초의 사건이 동시</a:t>
            </a:r>
            <a:r>
              <a:rPr lang="ko-KR" altLang="en-US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에 발생</a:t>
            </a:r>
            <a:r>
              <a:rPr lang="en-US" altLang="ko-KR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/>
            </a:r>
            <a:br>
              <a:rPr lang="en-US" altLang="ko-KR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</a:t>
            </a:r>
            <a:r>
              <a:rPr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환경오염이 경제 성장</a:t>
            </a:r>
            <a:r>
              <a:rPr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삶의 질을 저해</a:t>
            </a:r>
            <a:r>
              <a:rPr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엄청난 치유비용</a:t>
            </a:r>
            <a:r>
              <a:rPr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/>
            </a:r>
            <a:br>
              <a:rPr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 </a:t>
            </a:r>
            <a:r>
              <a:rPr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스스로 학습하고 의사결정이 가능한 기계의 탄생</a:t>
            </a:r>
            <a:r>
              <a:rPr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: </a:t>
            </a:r>
            <a:r>
              <a:rPr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인간의 정체성 상실</a:t>
            </a:r>
            <a:r>
              <a:rPr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/>
            </a:r>
            <a:br>
              <a:rPr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</a:br>
            <a:r>
              <a:rPr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    </a:t>
            </a:r>
            <a:r>
              <a:rPr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자발적으로 개체 수 감소 확정</a:t>
            </a:r>
            <a:r>
              <a:rPr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: </a:t>
            </a:r>
            <a:r>
              <a:rPr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사회 </a:t>
            </a:r>
            <a:r>
              <a:rPr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System </a:t>
            </a:r>
            <a:r>
              <a:rPr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붕괴 가능성</a:t>
            </a:r>
            <a:endParaRPr lang="en-US" altLang="ko-KR" sz="1200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  <a:sym typeface="Wingdings" panose="05000000000000000000" pitchFamily="2" charset="2"/>
            </a:endParaRPr>
          </a:p>
          <a:p>
            <a:pPr marL="285750" indent="-285750" fontAlgn="ctr" latinLnBrk="0">
              <a:lnSpc>
                <a:spcPct val="110000"/>
              </a:lnSpc>
              <a:spcAft>
                <a:spcPct val="30000"/>
              </a:spcAft>
              <a:buSzPct val="130000"/>
              <a:buFont typeface="Wingdings" panose="05000000000000000000" pitchFamily="2" charset="2"/>
              <a:buChar char="Ø"/>
            </a:pPr>
            <a:r>
              <a:rPr lang="ko-KR" altLang="en-US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개인주의와 리더 그룹의 무능으로 단기처방</a:t>
            </a:r>
            <a:r>
              <a:rPr lang="en-US" altLang="ko-KR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</a:t>
            </a:r>
            <a:r>
              <a:rPr lang="ko-KR" altLang="en-US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사회 양극화</a:t>
            </a:r>
            <a:r>
              <a:rPr lang="en-US" altLang="ko-KR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,</a:t>
            </a:r>
            <a:r>
              <a:rPr lang="ko-KR" altLang="en-US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anose="05000000000000000000" pitchFamily="2" charset="2"/>
              </a:rPr>
              <a:t>상시적 갈등구조</a:t>
            </a:r>
            <a:endParaRPr lang="en-US" altLang="ko-KR" sz="1300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9" name="Picture 15" descr="그림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8" y="2003454"/>
            <a:ext cx="138113" cy="8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455387" y="1544353"/>
            <a:ext cx="2172398" cy="113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788" rIns="0" bIns="46788"/>
          <a:lstStyle>
            <a:lvl1pPr eaLnBrk="0" hangingPunct="0"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1pPr>
            <a:lvl2pPr marL="742950" indent="-285750" eaLnBrk="0" hangingPunct="0"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2pPr>
            <a:lvl3pPr marL="1143000" indent="-228600" eaLnBrk="0" hangingPunct="0"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3pPr>
            <a:lvl4pPr marL="1600200" indent="-228600" eaLnBrk="0" hangingPunct="0"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4pPr>
            <a:lvl5pPr marL="2057400" indent="-228600" eaLnBrk="0" hangingPunct="0"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9pPr>
          </a:lstStyle>
          <a:p>
            <a:pPr algn="l" eaLnBrk="1" latinLnBrk="0">
              <a:lnSpc>
                <a:spcPct val="120000"/>
              </a:lnSpc>
            </a:pPr>
            <a:r>
              <a:rPr lang="ko-KR" altLang="en-US" sz="1600" dirty="0" smtClean="0">
                <a:solidFill>
                  <a:srgbClr val="00529C"/>
                </a:solidFill>
                <a:ea typeface="나눔고딕" panose="020D0604000000000000" pitchFamily="50" charset="-127"/>
              </a:rPr>
              <a:t>역사적</a:t>
            </a:r>
            <a:r>
              <a:rPr lang="en-US" altLang="ko-KR" sz="1600" dirty="0" smtClean="0">
                <a:solidFill>
                  <a:srgbClr val="00529C"/>
                </a:solidFill>
                <a:ea typeface="나눔고딕" panose="020D0604000000000000" pitchFamily="50" charset="-127"/>
              </a:rPr>
              <a:t> </a:t>
            </a:r>
            <a:r>
              <a:rPr lang="ko-KR" altLang="en-US" sz="1600" dirty="0" smtClean="0">
                <a:solidFill>
                  <a:srgbClr val="00529C"/>
                </a:solidFill>
                <a:ea typeface="나눔고딕" panose="020D0604000000000000" pitchFamily="50" charset="-127"/>
              </a:rPr>
              <a:t>차원에서 가장 중요한 복합 전환의 시작</a:t>
            </a:r>
            <a:endParaRPr lang="en-US" altLang="ko-KR" sz="1600" dirty="0" smtClean="0">
              <a:solidFill>
                <a:srgbClr val="00529C"/>
              </a:solidFill>
              <a:ea typeface="나눔고딕" panose="020D0604000000000000" pitchFamily="50" charset="-127"/>
            </a:endParaRPr>
          </a:p>
        </p:txBody>
      </p:sp>
      <p:sp>
        <p:nvSpPr>
          <p:cNvPr id="31" name="AutoShape 64"/>
          <p:cNvSpPr>
            <a:spLocks noChangeArrowheads="1"/>
          </p:cNvSpPr>
          <p:nvPr/>
        </p:nvSpPr>
        <p:spPr bwMode="auto">
          <a:xfrm>
            <a:off x="359532" y="944725"/>
            <a:ext cx="2215294" cy="4556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 hangingPunct="0"/>
            <a:r>
              <a:rPr lang="en-US" altLang="ko-KR" sz="2000" b="0" dirty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Age of </a:t>
            </a:r>
            <a:r>
              <a:rPr lang="en-US" altLang="ko-KR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Transition</a:t>
            </a:r>
            <a:endParaRPr lang="en-US" altLang="ko-KR" sz="2000" b="0" dirty="0">
              <a:solidFill>
                <a:srgbClr val="1F497D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Text Box 63"/>
          <p:cNvSpPr txBox="1">
            <a:spLocks noChangeArrowheads="1"/>
          </p:cNvSpPr>
          <p:nvPr/>
        </p:nvSpPr>
        <p:spPr bwMode="auto">
          <a:xfrm>
            <a:off x="508971" y="6454039"/>
            <a:ext cx="5977074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 </a:t>
            </a:r>
            <a:r>
              <a:rPr lang="ko-KR" altLang="en-US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혜안리서치</a:t>
            </a:r>
            <a:endParaRPr lang="ko-KR" altLang="en-US" b="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28084" y="447695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제로섬전쟁</a:t>
            </a:r>
            <a:endParaRPr lang="ko-KR" altLang="en-US" sz="1800" b="0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420072" y="3272550"/>
            <a:ext cx="1800000" cy="2784747"/>
            <a:chOff x="2771800" y="3272547"/>
            <a:chExt cx="1800000" cy="2784747"/>
          </a:xfrm>
        </p:grpSpPr>
        <p:sp>
          <p:nvSpPr>
            <p:cNvPr id="53" name="양쪽 모서리가 둥근 사각형 52"/>
            <p:cNvSpPr/>
            <p:nvPr/>
          </p:nvSpPr>
          <p:spPr>
            <a:xfrm>
              <a:off x="2771800" y="3272547"/>
              <a:ext cx="1800000" cy="2784747"/>
            </a:xfrm>
            <a:prstGeom prst="round2SameRect">
              <a:avLst>
                <a:gd name="adj1" fmla="val 4828"/>
                <a:gd name="adj2" fmla="val 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500" b="0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4" name="양쪽 모서리가 둥근 사각형 53"/>
            <p:cNvSpPr/>
            <p:nvPr/>
          </p:nvSpPr>
          <p:spPr>
            <a:xfrm>
              <a:off x="2882083" y="3387923"/>
              <a:ext cx="1584000" cy="504000"/>
            </a:xfrm>
            <a:prstGeom prst="round2SameRect">
              <a:avLst>
                <a:gd name="adj1" fmla="val 19624"/>
                <a:gd name="adj2" fmla="val 0"/>
              </a:avLst>
            </a:pr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800" b="0" kern="1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사회 양극화</a:t>
              </a:r>
              <a:endParaRPr kumimoji="0" lang="ko-KR" altLang="en-US" sz="1800" b="0" kern="1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endParaRPr>
            </a:p>
          </p:txBody>
        </p:sp>
        <p:sp>
          <p:nvSpPr>
            <p:cNvPr id="55" name="모서리가 둥근 직사각형 54"/>
            <p:cNvSpPr/>
            <p:nvPr/>
          </p:nvSpPr>
          <p:spPr>
            <a:xfrm>
              <a:off x="2865549" y="3969060"/>
              <a:ext cx="1584000" cy="43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500" kern="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Times New Roman"/>
                </a:rPr>
                <a:t>공급 과잉</a:t>
              </a:r>
              <a:endParaRPr kumimoji="0" lang="ko-KR" altLang="ko-KR" sz="1500" kern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/>
              </a:endParaRPr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2843808" y="4977172"/>
              <a:ext cx="1584000" cy="43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500" kern="100" dirty="0" err="1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Times New Roman"/>
                </a:rPr>
                <a:t>신자유주의</a:t>
              </a:r>
              <a:endParaRPr kumimoji="0" lang="ko-KR" altLang="ko-KR" sz="1500" kern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/>
              </a:endParaRPr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2853742" y="4473116"/>
              <a:ext cx="1584000" cy="43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500" kern="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Times New Roman"/>
                </a:rPr>
                <a:t>과잉 부채</a:t>
              </a:r>
              <a:endParaRPr kumimoji="0" lang="ko-KR" altLang="ko-KR" sz="1500" kern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/>
              </a:endParaRPr>
            </a:p>
          </p:txBody>
        </p:sp>
        <p:sp>
          <p:nvSpPr>
            <p:cNvPr id="34" name="모서리가 둥근 직사각형 33"/>
            <p:cNvSpPr/>
            <p:nvPr/>
          </p:nvSpPr>
          <p:spPr>
            <a:xfrm>
              <a:off x="2843984" y="5481228"/>
              <a:ext cx="1584000" cy="4320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500" kern="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Times New Roman"/>
                </a:rPr>
                <a:t>개인</a:t>
              </a:r>
              <a:r>
                <a:rPr kumimoji="0" lang="en-US" altLang="ko-KR" sz="1500" kern="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Times New Roman"/>
                  <a:sym typeface="Wingdings" pitchFamily="2" charset="2"/>
                </a:rPr>
                <a:t></a:t>
              </a:r>
              <a:r>
                <a:rPr kumimoji="0" lang="ko-KR" altLang="en-US" sz="1500" kern="100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Times New Roman"/>
                </a:rPr>
                <a:t>원자화</a:t>
              </a:r>
              <a:endParaRPr kumimoji="0" lang="ko-KR" altLang="ko-KR" sz="1500" kern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2195856" y="4941168"/>
            <a:ext cx="1080000" cy="864098"/>
            <a:chOff x="2195856" y="4941168"/>
            <a:chExt cx="1080000" cy="864098"/>
          </a:xfrm>
        </p:grpSpPr>
        <p:sp>
          <p:nvSpPr>
            <p:cNvPr id="36" name="아래쪽 화살표 35"/>
            <p:cNvSpPr/>
            <p:nvPr/>
          </p:nvSpPr>
          <p:spPr>
            <a:xfrm flipV="1">
              <a:off x="2574826" y="4941168"/>
              <a:ext cx="360000" cy="360000"/>
            </a:xfrm>
            <a:prstGeom prst="down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2195856" y="5301220"/>
              <a:ext cx="1080000" cy="50404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400" dirty="0" smtClean="0">
                  <a:solidFill>
                    <a:srgbClr val="FF0000"/>
                  </a:solidFill>
                </a:rPr>
                <a:t>단기정책</a:t>
              </a:r>
              <a:endParaRPr kumimoji="0" lang="ko-KR" altLang="en-US" sz="1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아래로 구부러진 화살표 7"/>
          <p:cNvSpPr/>
          <p:nvPr/>
        </p:nvSpPr>
        <p:spPr>
          <a:xfrm rot="10800000">
            <a:off x="1117999" y="6060436"/>
            <a:ext cx="6408712" cy="680940"/>
          </a:xfrm>
          <a:prstGeom prst="curvedDownArrow">
            <a:avLst>
              <a:gd name="adj1" fmla="val 25000"/>
              <a:gd name="adj2" fmla="val 83840"/>
              <a:gd name="adj3" fmla="val 25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88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774460" y="6202011"/>
            <a:ext cx="2998206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defPPr>
              <a:defRPr lang="ko-KR"/>
            </a:defPPr>
            <a:lvl1pPr algn="l" fontAlgn="ctr" latinLnBrk="0">
              <a:lnSpc>
                <a:spcPct val="115000"/>
              </a:lnSpc>
              <a:buSzPct val="130000"/>
              <a:defRPr sz="700" b="0">
                <a:latin typeface="KoPub돋움체_Pro Light" pitchFamily="18" charset="-127"/>
                <a:ea typeface="KoPub돋움체_Pro Light" pitchFamily="18" charset="-127"/>
              </a:defRPr>
            </a:lvl1pPr>
            <a:lvl2pPr algn="l">
              <a:defRPr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ko-KR" sz="9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sz="9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9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혜안리서치</a:t>
            </a:r>
            <a:endParaRPr lang="ko-KR" altLang="en-US" sz="9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원호 4"/>
          <p:cNvSpPr/>
          <p:nvPr/>
        </p:nvSpPr>
        <p:spPr>
          <a:xfrm rot="16200000">
            <a:off x="781138" y="3004279"/>
            <a:ext cx="2526377" cy="2277013"/>
          </a:xfrm>
          <a:prstGeom prst="arc">
            <a:avLst>
              <a:gd name="adj1" fmla="val 16326275"/>
              <a:gd name="adj2" fmla="val 5254614"/>
            </a:avLst>
          </a:prstGeom>
          <a:solidFill>
            <a:srgbClr val="00B0F0"/>
          </a:solidFill>
          <a:ln w="603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600">
              <a:solidFill>
                <a:prstClr val="black"/>
              </a:solidFill>
            </a:endParaRPr>
          </a:p>
        </p:txBody>
      </p:sp>
      <p:sp>
        <p:nvSpPr>
          <p:cNvPr id="6" name="원호 5"/>
          <p:cNvSpPr/>
          <p:nvPr/>
        </p:nvSpPr>
        <p:spPr>
          <a:xfrm rot="5400000">
            <a:off x="3086793" y="2749109"/>
            <a:ext cx="2526377" cy="2346871"/>
          </a:xfrm>
          <a:prstGeom prst="arc">
            <a:avLst>
              <a:gd name="adj1" fmla="val 16527875"/>
              <a:gd name="adj2" fmla="val 5169841"/>
            </a:avLst>
          </a:prstGeom>
          <a:solidFill>
            <a:schemeClr val="bg1">
              <a:lumMod val="95000"/>
            </a:schemeClr>
          </a:solidFill>
          <a:ln w="603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600">
              <a:solidFill>
                <a:prstClr val="black"/>
              </a:solidFill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640460" y="4057089"/>
            <a:ext cx="5623728" cy="8667"/>
          </a:xfrm>
          <a:prstGeom prst="line">
            <a:avLst/>
          </a:prstGeom>
          <a:noFill/>
          <a:ln w="47625" cap="flat" cmpd="sng" algn="ctr">
            <a:solidFill>
              <a:sysClr val="windowText" lastClr="000000">
                <a:alpha val="73000"/>
              </a:sysClr>
            </a:solidFill>
            <a:prstDash val="sysDash"/>
          </a:ln>
          <a:effectLst/>
        </p:spPr>
      </p:cxnSp>
      <p:sp>
        <p:nvSpPr>
          <p:cNvPr id="8" name="Text Box 2051"/>
          <p:cNvSpPr txBox="1"/>
          <p:nvPr/>
        </p:nvSpPr>
        <p:spPr>
          <a:xfrm>
            <a:off x="1069454" y="1927682"/>
            <a:ext cx="2113376" cy="808176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o-KR" altLang="en-US" sz="1600" kern="100" dirty="0">
                <a:solidFill>
                  <a:prstClr val="black"/>
                </a:solidFill>
                <a:cs typeface="Times New Roman"/>
              </a:rPr>
              <a:t>팽창사회</a:t>
            </a:r>
            <a:r>
              <a:rPr lang="en-US" sz="1600" kern="100" dirty="0">
                <a:solidFill>
                  <a:prstClr val="black"/>
                </a:solidFill>
                <a:cs typeface="Times New Roman"/>
              </a:rPr>
              <a:t>(+ sum)</a:t>
            </a:r>
            <a:br>
              <a:rPr lang="en-US" sz="1600" kern="100" dirty="0">
                <a:solidFill>
                  <a:prstClr val="black"/>
                </a:solidFill>
                <a:cs typeface="Times New Roman"/>
              </a:rPr>
            </a:br>
            <a:r>
              <a:rPr lang="en-US" sz="1600" kern="100" dirty="0">
                <a:solidFill>
                  <a:prstClr val="black"/>
                </a:solidFill>
                <a:cs typeface="Times New Roman"/>
              </a:rPr>
              <a:t>positive sum game</a:t>
            </a:r>
            <a:endParaRPr lang="ko-KR" altLang="en-US" sz="1600" kern="100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9" name="Text Box 2052"/>
          <p:cNvSpPr txBox="1"/>
          <p:nvPr/>
        </p:nvSpPr>
        <p:spPr>
          <a:xfrm>
            <a:off x="3503023" y="5272564"/>
            <a:ext cx="2020390" cy="95660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o-KR" altLang="en-US" sz="1600" kern="100" dirty="0">
                <a:solidFill>
                  <a:prstClr val="black"/>
                </a:solidFill>
                <a:cs typeface="Times New Roman"/>
              </a:rPr>
              <a:t>수축사회</a:t>
            </a:r>
            <a:r>
              <a:rPr lang="en-US" sz="1600" kern="100" dirty="0">
                <a:solidFill>
                  <a:prstClr val="black"/>
                </a:solidFill>
                <a:cs typeface="Times New Roman"/>
              </a:rPr>
              <a:t>(- sum)</a:t>
            </a:r>
            <a:br>
              <a:rPr lang="en-US" sz="1600" kern="100" dirty="0">
                <a:solidFill>
                  <a:prstClr val="black"/>
                </a:solidFill>
                <a:cs typeface="Times New Roman"/>
              </a:rPr>
            </a:br>
            <a:r>
              <a:rPr lang="en-US" sz="1600" kern="100" dirty="0">
                <a:solidFill>
                  <a:prstClr val="black"/>
                </a:solidFill>
                <a:cs typeface="Times New Roman"/>
              </a:rPr>
              <a:t>negative sum game</a:t>
            </a:r>
            <a:endParaRPr lang="ko-KR" altLang="en-US" sz="1600" kern="100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10" name="Text Box 2053"/>
          <p:cNvSpPr txBox="1"/>
          <p:nvPr/>
        </p:nvSpPr>
        <p:spPr>
          <a:xfrm>
            <a:off x="3593234" y="2499299"/>
            <a:ext cx="1839975" cy="899182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o-KR" altLang="en-US" sz="1600" kern="100" dirty="0">
                <a:solidFill>
                  <a:srgbClr val="FF0000"/>
                </a:solidFill>
                <a:cs typeface="Times New Roman"/>
              </a:rPr>
              <a:t>제로섬사회</a:t>
            </a:r>
            <a:r>
              <a:rPr lang="en-US" sz="1600" kern="100" dirty="0">
                <a:solidFill>
                  <a:srgbClr val="FF0000"/>
                </a:solidFill>
                <a:cs typeface="Times New Roman"/>
              </a:rPr>
              <a:t>(0 sum)</a:t>
            </a:r>
            <a:br>
              <a:rPr lang="en-US" sz="1600" kern="100" dirty="0">
                <a:solidFill>
                  <a:srgbClr val="FF0000"/>
                </a:solidFill>
                <a:cs typeface="Times New Roman"/>
              </a:rPr>
            </a:br>
            <a:r>
              <a:rPr lang="en-US" sz="1600" kern="100" dirty="0">
                <a:solidFill>
                  <a:srgbClr val="FF0000"/>
                </a:solidFill>
                <a:cs typeface="Times New Roman"/>
              </a:rPr>
              <a:t>(zero sum game)</a:t>
            </a:r>
            <a:endParaRPr lang="ko-KR" altLang="en-US" sz="1600" kern="100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11" name="위쪽 화살표 10"/>
          <p:cNvSpPr/>
          <p:nvPr/>
        </p:nvSpPr>
        <p:spPr>
          <a:xfrm rot="13016978" flipH="1">
            <a:off x="3594659" y="3048600"/>
            <a:ext cx="116104" cy="695579"/>
          </a:xfrm>
          <a:prstGeom prst="upArrow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600">
              <a:solidFill>
                <a:prstClr val="black"/>
              </a:solidFill>
            </a:endParaRPr>
          </a:p>
        </p:txBody>
      </p:sp>
      <p:sp>
        <p:nvSpPr>
          <p:cNvPr id="3" name="타원 2"/>
          <p:cNvSpPr/>
          <p:nvPr/>
        </p:nvSpPr>
        <p:spPr>
          <a:xfrm>
            <a:off x="2735800" y="3645024"/>
            <a:ext cx="777525" cy="944310"/>
          </a:xfrm>
          <a:prstGeom prst="ellipse">
            <a:avLst/>
          </a:prstGeom>
          <a:solidFill>
            <a:srgbClr val="FFC00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" name="Text Box 2052"/>
          <p:cNvSpPr txBox="1"/>
          <p:nvPr/>
        </p:nvSpPr>
        <p:spPr>
          <a:xfrm>
            <a:off x="323850" y="4519352"/>
            <a:ext cx="1403834" cy="385812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o-KR" altLang="en-US" sz="1200" kern="100" dirty="0" smtClean="0">
                <a:solidFill>
                  <a:prstClr val="black"/>
                </a:solidFill>
                <a:cs typeface="Times New Roman"/>
              </a:rPr>
              <a:t>르네상스</a:t>
            </a:r>
            <a:r>
              <a:rPr lang="en-US" altLang="ko-KR" sz="1200" kern="100" dirty="0" smtClean="0">
                <a:solidFill>
                  <a:prstClr val="black"/>
                </a:solidFill>
                <a:cs typeface="Times New Roman"/>
              </a:rPr>
              <a:t>/</a:t>
            </a:r>
            <a:r>
              <a:rPr lang="ko-KR" altLang="en-US" sz="1200" kern="100" dirty="0" smtClean="0">
                <a:solidFill>
                  <a:prstClr val="black"/>
                </a:solidFill>
                <a:cs typeface="Times New Roman"/>
              </a:rPr>
              <a:t>산업혁명</a:t>
            </a:r>
            <a:endParaRPr lang="ko-KR" altLang="en-US" sz="1200" kern="100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12" name="위쪽 화살표 11"/>
          <p:cNvSpPr/>
          <p:nvPr/>
        </p:nvSpPr>
        <p:spPr>
          <a:xfrm>
            <a:off x="863354" y="4116830"/>
            <a:ext cx="80689" cy="356286"/>
          </a:xfrm>
          <a:prstGeom prst="up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" name="Text Box 2052"/>
          <p:cNvSpPr txBox="1"/>
          <p:nvPr/>
        </p:nvSpPr>
        <p:spPr>
          <a:xfrm>
            <a:off x="2273563" y="4782813"/>
            <a:ext cx="1259022" cy="623162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altLang="ko-KR" sz="1200" kern="100" dirty="0" smtClean="0">
                <a:solidFill>
                  <a:prstClr val="black"/>
                </a:solidFill>
                <a:cs typeface="Times New Roman"/>
              </a:rPr>
              <a:t>2008</a:t>
            </a:r>
            <a:r>
              <a:rPr lang="ko-KR" altLang="en-US" sz="1200" kern="100" dirty="0" smtClean="0">
                <a:solidFill>
                  <a:prstClr val="black"/>
                </a:solidFill>
                <a:cs typeface="Times New Roman"/>
              </a:rPr>
              <a:t>년</a:t>
            </a:r>
            <a:r>
              <a:rPr lang="en-US" altLang="ko-KR" sz="1200" kern="100" dirty="0" smtClean="0">
                <a:solidFill>
                  <a:prstClr val="black"/>
                </a:solidFill>
                <a:cs typeface="Times New Roman"/>
              </a:rPr>
              <a:t/>
            </a:r>
            <a:br>
              <a:rPr lang="en-US" altLang="ko-KR" sz="1200" kern="100" dirty="0" smtClean="0">
                <a:solidFill>
                  <a:prstClr val="black"/>
                </a:solidFill>
                <a:cs typeface="Times New Roman"/>
              </a:rPr>
            </a:br>
            <a:r>
              <a:rPr lang="ko-KR" altLang="en-US" sz="1200" kern="100" dirty="0" err="1" smtClean="0">
                <a:solidFill>
                  <a:prstClr val="black"/>
                </a:solidFill>
                <a:cs typeface="Times New Roman"/>
              </a:rPr>
              <a:t>전환형</a:t>
            </a:r>
            <a:r>
              <a:rPr lang="ko-KR" altLang="en-US" sz="1200" kern="100" dirty="0" smtClean="0">
                <a:solidFill>
                  <a:prstClr val="black"/>
                </a:solidFill>
                <a:cs typeface="Times New Roman"/>
              </a:rPr>
              <a:t> 복합위기</a:t>
            </a:r>
            <a:endParaRPr lang="ko-KR" altLang="en-US" sz="1200" kern="100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19" name="위쪽 화살표 18"/>
          <p:cNvSpPr/>
          <p:nvPr/>
        </p:nvSpPr>
        <p:spPr>
          <a:xfrm>
            <a:off x="2909433" y="4405172"/>
            <a:ext cx="80689" cy="356286"/>
          </a:xfrm>
          <a:prstGeom prst="up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1540" y="1084674"/>
            <a:ext cx="6801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팽창사회 </a:t>
            </a:r>
            <a:r>
              <a:rPr lang="en-US" altLang="ko-KR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 </a:t>
            </a:r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수축사회로 가는 과정에서 제로섬사회 도달</a:t>
            </a:r>
            <a:endParaRPr lang="ko-KR" altLang="en-US" sz="1600" b="0" dirty="0">
              <a:solidFill>
                <a:srgbClr val="0D2D4F">
                  <a:lumMod val="90000"/>
                  <a:lumOff val="1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132" y="1716345"/>
            <a:ext cx="3104728" cy="4629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제목 1"/>
          <p:cNvSpPr txBox="1">
            <a:spLocks/>
          </p:cNvSpPr>
          <p:nvPr/>
        </p:nvSpPr>
        <p:spPr bwMode="auto">
          <a:xfrm>
            <a:off x="323850" y="147642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</a:t>
            </a: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…</a:t>
            </a:r>
            <a:endParaRPr kumimoji="0" lang="ko-KR" altLang="en-US" sz="2800" b="0" dirty="0" smtClean="0">
              <a:solidFill>
                <a:srgbClr val="FFFF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421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63"/>
          <p:cNvSpPr txBox="1">
            <a:spLocks noChangeArrowheads="1"/>
          </p:cNvSpPr>
          <p:nvPr/>
        </p:nvSpPr>
        <p:spPr bwMode="auto">
          <a:xfrm>
            <a:off x="176150" y="6366656"/>
            <a:ext cx="5976937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fontAlgn="ctr" latinLnBrk="0" hangingPunct="0">
              <a:lnSpc>
                <a:spcPct val="115000"/>
              </a:lnSpc>
              <a:spcBef>
                <a:spcPct val="0"/>
              </a:spcBef>
              <a:buSzPct val="130000"/>
              <a:buFontTx/>
              <a:buNone/>
            </a:pPr>
            <a:r>
              <a:rPr kumimoji="0" lang="ko-KR" altLang="en-US" sz="800" b="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자료</a:t>
            </a:r>
            <a:r>
              <a:rPr kumimoji="0" lang="en-US" altLang="ko-KR" sz="800" b="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:  </a:t>
            </a:r>
            <a:r>
              <a:rPr kumimoji="0" lang="ko-KR" altLang="en-US" sz="800" b="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통계청</a:t>
            </a:r>
          </a:p>
        </p:txBody>
      </p:sp>
      <p:grpSp>
        <p:nvGrpSpPr>
          <p:cNvPr id="86019" name="그룹 72"/>
          <p:cNvGrpSpPr>
            <a:grpSpLocks/>
          </p:cNvGrpSpPr>
          <p:nvPr/>
        </p:nvGrpSpPr>
        <p:grpSpPr bwMode="auto">
          <a:xfrm>
            <a:off x="176150" y="2404256"/>
            <a:ext cx="2849562" cy="3894137"/>
            <a:chOff x="610949" y="1916834"/>
            <a:chExt cx="7191371" cy="4366200"/>
          </a:xfrm>
        </p:grpSpPr>
        <p:grpSp>
          <p:nvGrpSpPr>
            <p:cNvPr id="86042" name="그룹 60"/>
            <p:cNvGrpSpPr>
              <a:grpSpLocks/>
            </p:cNvGrpSpPr>
            <p:nvPr/>
          </p:nvGrpSpPr>
          <p:grpSpPr bwMode="auto">
            <a:xfrm>
              <a:off x="610949" y="1916834"/>
              <a:ext cx="7191371" cy="4366200"/>
              <a:chOff x="610949" y="1916833"/>
              <a:chExt cx="7191375" cy="4366200"/>
            </a:xfrm>
          </p:grpSpPr>
          <p:pic>
            <p:nvPicPr>
              <p:cNvPr id="86045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0949" y="1916833"/>
                <a:ext cx="7191375" cy="4366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3" name="직선 연결선 12"/>
              <p:cNvCxnSpPr/>
              <p:nvPr/>
            </p:nvCxnSpPr>
            <p:spPr>
              <a:xfrm>
                <a:off x="1476318" y="5991122"/>
                <a:ext cx="5472657" cy="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0" name="모서리가 둥근 직사각형 9"/>
            <p:cNvSpPr/>
            <p:nvPr/>
          </p:nvSpPr>
          <p:spPr>
            <a:xfrm>
              <a:off x="1556444" y="4755843"/>
              <a:ext cx="576912" cy="28657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0" fontAlgn="auto" latinLnBrk="0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>
                <a:solidFill>
                  <a:srgbClr val="FFFFFF"/>
                </a:solidFill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6580389" y="4800342"/>
              <a:ext cx="576912" cy="28657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0" fontAlgn="auto" latinLnBrk="0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>
                <a:solidFill>
                  <a:srgbClr val="FFFFFF"/>
                </a:solidFill>
              </a:endParaRPr>
            </a:p>
          </p:txBody>
        </p:sp>
      </p:grpSp>
      <p:grpSp>
        <p:nvGrpSpPr>
          <p:cNvPr id="86020" name="그룹 204"/>
          <p:cNvGrpSpPr>
            <a:grpSpLocks/>
          </p:cNvGrpSpPr>
          <p:nvPr/>
        </p:nvGrpSpPr>
        <p:grpSpPr bwMode="auto">
          <a:xfrm>
            <a:off x="3116200" y="2404256"/>
            <a:ext cx="2860675" cy="3905250"/>
            <a:chOff x="981075" y="1916832"/>
            <a:chExt cx="7181850" cy="4365873"/>
          </a:xfrm>
        </p:grpSpPr>
        <p:grpSp>
          <p:nvGrpSpPr>
            <p:cNvPr id="86037" name="그룹 7"/>
            <p:cNvGrpSpPr>
              <a:grpSpLocks/>
            </p:cNvGrpSpPr>
            <p:nvPr/>
          </p:nvGrpSpPr>
          <p:grpSpPr bwMode="auto">
            <a:xfrm>
              <a:off x="981075" y="1916832"/>
              <a:ext cx="7181850" cy="4365873"/>
              <a:chOff x="981075" y="1916832"/>
              <a:chExt cx="7181850" cy="4365873"/>
            </a:xfrm>
          </p:grpSpPr>
          <p:pic>
            <p:nvPicPr>
              <p:cNvPr id="86039" name="Picture 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1075" y="1916832"/>
                <a:ext cx="7181850" cy="43658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24" name="직선 연결선 23"/>
              <p:cNvCxnSpPr/>
              <p:nvPr/>
            </p:nvCxnSpPr>
            <p:spPr>
              <a:xfrm>
                <a:off x="1917664" y="3860177"/>
                <a:ext cx="4862296" cy="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25" name="직사각형 24"/>
              <p:cNvSpPr/>
              <p:nvPr/>
            </p:nvSpPr>
            <p:spPr>
              <a:xfrm>
                <a:off x="7019089" y="4653489"/>
                <a:ext cx="434419" cy="3602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b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2" name="직사각형 21"/>
            <p:cNvSpPr/>
            <p:nvPr/>
          </p:nvSpPr>
          <p:spPr>
            <a:xfrm>
              <a:off x="1909693" y="4726253"/>
              <a:ext cx="430433" cy="2875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0" fontAlgn="auto" latinLnBrk="0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>
                <a:solidFill>
                  <a:srgbClr val="FFFFFF"/>
                </a:solidFill>
              </a:endParaRPr>
            </a:p>
          </p:txBody>
        </p:sp>
      </p:grpSp>
      <p:grpSp>
        <p:nvGrpSpPr>
          <p:cNvPr id="86021" name="그룹 255"/>
          <p:cNvGrpSpPr>
            <a:grpSpLocks/>
          </p:cNvGrpSpPr>
          <p:nvPr/>
        </p:nvGrpSpPr>
        <p:grpSpPr bwMode="auto">
          <a:xfrm>
            <a:off x="6081650" y="2404256"/>
            <a:ext cx="2916237" cy="3894137"/>
            <a:chOff x="981075" y="1916833"/>
            <a:chExt cx="7181850" cy="4377248"/>
          </a:xfrm>
        </p:grpSpPr>
        <p:pic>
          <p:nvPicPr>
            <p:cNvPr id="86033" name="Picture 1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1075" y="1916833"/>
              <a:ext cx="7181850" cy="4377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8" name="직선 연결선 27"/>
            <p:cNvCxnSpPr/>
            <p:nvPr/>
          </p:nvCxnSpPr>
          <p:spPr>
            <a:xfrm>
              <a:off x="2756013" y="2652025"/>
              <a:ext cx="3710166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29" name="직사각형 28"/>
            <p:cNvSpPr/>
            <p:nvPr/>
          </p:nvSpPr>
          <p:spPr>
            <a:xfrm>
              <a:off x="6947055" y="4725553"/>
              <a:ext cx="504331" cy="287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0" fontAlgn="auto" latinLnBrk="0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>
                <a:solidFill>
                  <a:srgbClr val="FFFFFF"/>
                </a:solidFill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1833358" y="4729122"/>
              <a:ext cx="648986" cy="289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0" fontAlgn="auto" latinLnBrk="0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b="0">
                <a:solidFill>
                  <a:srgbClr val="FFFFFF"/>
                </a:solidFill>
              </a:endParaRPr>
            </a:p>
          </p:txBody>
        </p:sp>
      </p:grpSp>
      <p:sp>
        <p:nvSpPr>
          <p:cNvPr id="33" name="모서리가 둥근 직사각형 32"/>
          <p:cNvSpPr/>
          <p:nvPr/>
        </p:nvSpPr>
        <p:spPr bwMode="auto">
          <a:xfrm>
            <a:off x="2465325" y="4679143"/>
            <a:ext cx="220662" cy="30638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>
              <a:solidFill>
                <a:srgbClr val="FFFFFF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60275" y="3601231"/>
            <a:ext cx="8904287" cy="1357312"/>
          </a:xfrm>
          <a:prstGeom prst="rect">
            <a:avLst/>
          </a:prstGeom>
          <a:solidFill>
            <a:srgbClr val="FFFF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latinLnBrk="0" hangingPunct="0">
              <a:defRPr/>
            </a:pPr>
            <a:endParaRPr kumimoji="0" lang="ko-KR" altLang="en-US" sz="1800" b="0">
              <a:solidFill>
                <a:prstClr val="white"/>
              </a:solidFill>
            </a:endParaRPr>
          </a:p>
        </p:txBody>
      </p:sp>
      <p:sp>
        <p:nvSpPr>
          <p:cNvPr id="86025" name="AutoShape 64"/>
          <p:cNvSpPr>
            <a:spLocks noChangeArrowheads="1"/>
          </p:cNvSpPr>
          <p:nvPr/>
        </p:nvSpPr>
        <p:spPr bwMode="auto">
          <a:xfrm>
            <a:off x="381000" y="885156"/>
            <a:ext cx="5737225" cy="4556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고령화와 인구 감소로 사회 </a:t>
            </a:r>
            <a:r>
              <a:rPr kumimoji="0" lang="en-US" altLang="ko-KR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System</a:t>
            </a:r>
            <a:r>
              <a:rPr kumimoji="0"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의 재편 불가피</a:t>
            </a:r>
          </a:p>
        </p:txBody>
      </p:sp>
      <p:grpSp>
        <p:nvGrpSpPr>
          <p:cNvPr id="4" name="그룹 3"/>
          <p:cNvGrpSpPr>
            <a:grpSpLocks/>
          </p:cNvGrpSpPr>
          <p:nvPr/>
        </p:nvGrpSpPr>
        <p:grpSpPr bwMode="auto">
          <a:xfrm>
            <a:off x="160275" y="2464581"/>
            <a:ext cx="8912225" cy="3687762"/>
            <a:chOff x="125141" y="2313651"/>
            <a:chExt cx="8911790" cy="3688312"/>
          </a:xfrm>
        </p:grpSpPr>
        <p:sp>
          <p:nvSpPr>
            <p:cNvPr id="35" name="직사각형 34"/>
            <p:cNvSpPr/>
            <p:nvPr/>
          </p:nvSpPr>
          <p:spPr>
            <a:xfrm>
              <a:off x="133078" y="2313651"/>
              <a:ext cx="8903853" cy="1138407"/>
            </a:xfrm>
            <a:prstGeom prst="rect">
              <a:avLst/>
            </a:prstGeom>
            <a:solidFill>
              <a:srgbClr val="7030A0">
                <a:alpha val="1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0" latinLnBrk="0" hangingPunct="0">
                <a:defRPr/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125141" y="4807985"/>
              <a:ext cx="8903852" cy="1193978"/>
            </a:xfrm>
            <a:prstGeom prst="rect">
              <a:avLst/>
            </a:prstGeom>
            <a:solidFill>
              <a:srgbClr val="7030A0">
                <a:alpha val="1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0" latinLnBrk="0" hangingPunct="0">
                <a:defRPr/>
              </a:pPr>
              <a:endParaRPr kumimoji="0" lang="ko-KR" altLang="en-US" sz="1800" b="0">
                <a:solidFill>
                  <a:prstClr val="white"/>
                </a:solidFill>
              </a:endParaRPr>
            </a:p>
          </p:txBody>
        </p:sp>
      </p:grpSp>
      <p:sp>
        <p:nvSpPr>
          <p:cNvPr id="86027" name="AutoShape 64"/>
          <p:cNvSpPr>
            <a:spLocks noChangeArrowheads="1"/>
          </p:cNvSpPr>
          <p:nvPr/>
        </p:nvSpPr>
        <p:spPr bwMode="auto">
          <a:xfrm>
            <a:off x="176150" y="2442356"/>
            <a:ext cx="766762" cy="455612"/>
          </a:xfrm>
          <a:prstGeom prst="roundRect">
            <a:avLst>
              <a:gd name="adj" fmla="val 16667"/>
            </a:avLst>
          </a:prstGeom>
          <a:solidFill>
            <a:schemeClr val="accent1">
              <a:alpha val="3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ko-KR" sz="140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1971</a:t>
            </a:r>
            <a:r>
              <a:rPr kumimoji="0" lang="ko-KR" altLang="en-US" sz="140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년</a:t>
            </a:r>
          </a:p>
        </p:txBody>
      </p:sp>
      <p:sp>
        <p:nvSpPr>
          <p:cNvPr id="86028" name="AutoShape 64"/>
          <p:cNvSpPr>
            <a:spLocks noChangeArrowheads="1"/>
          </p:cNvSpPr>
          <p:nvPr/>
        </p:nvSpPr>
        <p:spPr bwMode="auto">
          <a:xfrm>
            <a:off x="3116200" y="2442356"/>
            <a:ext cx="765175" cy="455612"/>
          </a:xfrm>
          <a:prstGeom prst="roundRect">
            <a:avLst>
              <a:gd name="adj" fmla="val 16667"/>
            </a:avLst>
          </a:prstGeom>
          <a:solidFill>
            <a:schemeClr val="accent1">
              <a:alpha val="3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ko-KR" sz="14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2017</a:t>
            </a:r>
            <a:r>
              <a:rPr kumimoji="0" lang="ko-KR" altLang="en-US" sz="14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년</a:t>
            </a:r>
          </a:p>
        </p:txBody>
      </p:sp>
      <p:sp>
        <p:nvSpPr>
          <p:cNvPr id="86029" name="AutoShape 64"/>
          <p:cNvSpPr>
            <a:spLocks noChangeArrowheads="1"/>
          </p:cNvSpPr>
          <p:nvPr/>
        </p:nvSpPr>
        <p:spPr bwMode="auto">
          <a:xfrm>
            <a:off x="6081650" y="2470931"/>
            <a:ext cx="765175" cy="455612"/>
          </a:xfrm>
          <a:prstGeom prst="roundRect">
            <a:avLst>
              <a:gd name="adj" fmla="val 16667"/>
            </a:avLst>
          </a:prstGeom>
          <a:solidFill>
            <a:schemeClr val="accent1">
              <a:alpha val="3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ko-KR" sz="140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2050</a:t>
            </a:r>
            <a:r>
              <a:rPr kumimoji="0" lang="ko-KR" altLang="en-US" sz="140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년</a:t>
            </a:r>
          </a:p>
        </p:txBody>
      </p:sp>
      <p:sp>
        <p:nvSpPr>
          <p:cNvPr id="86030" name="Rectangle 21"/>
          <p:cNvSpPr>
            <a:spLocks noChangeArrowheads="1"/>
          </p:cNvSpPr>
          <p:nvPr/>
        </p:nvSpPr>
        <p:spPr bwMode="auto">
          <a:xfrm>
            <a:off x="382588" y="1304764"/>
            <a:ext cx="8439150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5707" rIns="0" bIns="45707"/>
          <a:lstStyle>
            <a:lvl1pPr marL="285750" indent="-285750"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377825" indent="-889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950913" indent="-188913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33500" indent="-192088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1714500" indent="-1905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171700" indent="-1905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628900" indent="-1905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086100" indent="-1905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543300" indent="-1905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fontAlgn="ctr" latinLnBrk="0" hangingPunct="0">
              <a:lnSpc>
                <a:spcPct val="110000"/>
              </a:lnSpc>
              <a:spcBef>
                <a:spcPct val="0"/>
              </a:spcBef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kumimoji="0"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2018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년 기준 </a:t>
            </a:r>
            <a:r>
              <a:rPr kumimoji="0" lang="ko-KR" altLang="en-US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출생아 수</a:t>
            </a:r>
            <a:r>
              <a:rPr kumimoji="0" lang="en-US" altLang="ko-KR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(33</a:t>
            </a:r>
            <a:r>
              <a:rPr kumimoji="0" lang="ko-KR" altLang="en-US" sz="1200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만명</a:t>
            </a:r>
            <a:r>
              <a:rPr kumimoji="0" lang="ko-KR" altLang="en-US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기준</a:t>
            </a:r>
            <a:r>
              <a:rPr kumimoji="0" lang="en-US" altLang="ko-KR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kumimoji="0" lang="ko-KR" altLang="en-US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를</a:t>
            </a:r>
            <a:r>
              <a:rPr kumimoji="0" lang="en-US" altLang="ko-KR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100 </a:t>
            </a:r>
            <a:r>
              <a:rPr kumimoji="0" lang="ko-KR" altLang="en-US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로 보면 </a:t>
            </a:r>
            <a:r>
              <a:rPr kumimoji="0" lang="en-US" altLang="ko-KR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사망 </a:t>
            </a:r>
            <a:r>
              <a:rPr kumimoji="0" lang="en-US" altLang="ko-KR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96</a:t>
            </a:r>
            <a:r>
              <a:rPr kumimoji="0" lang="ko-KR" altLang="en-US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명</a:t>
            </a:r>
            <a:r>
              <a:rPr kumimoji="0" lang="en-US" altLang="ko-KR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혼인  </a:t>
            </a:r>
            <a:r>
              <a:rPr kumimoji="0" lang="en-US" altLang="ko-KR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90</a:t>
            </a:r>
            <a:r>
              <a:rPr kumimoji="0" lang="ko-KR" altLang="en-US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건</a:t>
            </a:r>
            <a:r>
              <a:rPr kumimoji="0" lang="en-US" altLang="ko-KR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이혼 </a:t>
            </a:r>
            <a:r>
              <a:rPr kumimoji="0" lang="en-US" altLang="ko-KR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40</a:t>
            </a:r>
            <a:r>
              <a:rPr kumimoji="0" lang="ko-KR" altLang="en-US" sz="1200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건</a:t>
            </a:r>
            <a:endParaRPr kumimoji="0" lang="en-US" altLang="ko-KR" sz="1200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algn="l" eaLnBrk="0" fontAlgn="ctr" latinLnBrk="0" hangingPunct="0">
              <a:lnSpc>
                <a:spcPct val="110000"/>
              </a:lnSpc>
              <a:spcBef>
                <a:spcPct val="0"/>
              </a:spcBef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kumimoji="0"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현재의 사회 시스템은 피라미드형 인구 구조를 가정하여 만들어짐</a:t>
            </a:r>
            <a:endParaRPr kumimoji="0" lang="en-US" altLang="ko-KR" sz="1200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algn="l" eaLnBrk="0" fontAlgn="ctr" latinLnBrk="0" hangingPunct="0">
              <a:lnSpc>
                <a:spcPct val="110000"/>
              </a:lnSpc>
              <a:spcBef>
                <a:spcPct val="0"/>
              </a:spcBef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kumimoji="0" lang="ko-KR" altLang="en-US" sz="1200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항아리형을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거쳐 향후 </a:t>
            </a:r>
            <a:r>
              <a:rPr kumimoji="0" lang="ko-KR" altLang="en-US" sz="1200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역피라드형으로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진행되면 </a:t>
            </a:r>
            <a:r>
              <a:rPr kumimoji="0" lang="ko-KR" altLang="en-US" sz="1200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공적연금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장기보험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건강보험 등 지속 가능성 상실 </a:t>
            </a:r>
            <a:r>
              <a:rPr kumimoji="0"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/>
            </a:r>
            <a:br>
              <a:rPr kumimoji="0"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kumimoji="0" lang="en-US" altLang="ko-KR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  </a:t>
            </a:r>
            <a:r>
              <a:rPr kumimoji="0" lang="ko-KR" altLang="en-US" sz="1200" dirty="0" err="1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사회안전망의</a:t>
            </a:r>
            <a:r>
              <a:rPr kumimoji="0" lang="ko-KR" altLang="en-US" sz="12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  <a:sym typeface="Wingdings" pitchFamily="2" charset="2"/>
              </a:rPr>
              <a:t> 전면적 개편 예상</a:t>
            </a:r>
            <a:endParaRPr kumimoji="0" lang="en-US" altLang="ko-KR" sz="1200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제목 1"/>
          <p:cNvSpPr txBox="1">
            <a:spLocks/>
          </p:cNvSpPr>
          <p:nvPr/>
        </p:nvSpPr>
        <p:spPr bwMode="auto">
          <a:xfrm>
            <a:off x="323850" y="147640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인구 감소</a:t>
            </a:r>
          </a:p>
        </p:txBody>
      </p:sp>
    </p:spTree>
    <p:extLst>
      <p:ext uri="{BB962C8B-B14F-4D97-AF65-F5344CB8AC3E}">
        <p14:creationId xmlns:p14="http://schemas.microsoft.com/office/powerpoint/2010/main" val="172509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 Box 63"/>
          <p:cNvSpPr txBox="1">
            <a:spLocks noChangeArrowheads="1"/>
          </p:cNvSpPr>
          <p:nvPr/>
        </p:nvSpPr>
        <p:spPr bwMode="auto">
          <a:xfrm>
            <a:off x="469900" y="6394450"/>
            <a:ext cx="5976938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/>
          <a:lstStyle>
            <a:lvl1pPr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l" eaLnBrk="1" fontAlgn="ctr" latinLnBrk="0" hangingPunct="1">
              <a:lnSpc>
                <a:spcPct val="115000"/>
              </a:lnSpc>
              <a:buSzPct val="130000"/>
            </a:pPr>
            <a:r>
              <a:rPr lang="ko-KR" altLang="en-US" b="0" dirty="0">
                <a:latin typeface="나눔고딕" pitchFamily="50" charset="-127"/>
                <a:ea typeface="나눔고딕" pitchFamily="50" charset="-127"/>
              </a:rPr>
              <a:t>자료</a:t>
            </a:r>
            <a:r>
              <a:rPr lang="en-US" altLang="ko-KR" b="0" dirty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b="0" dirty="0" smtClean="0">
                <a:latin typeface="나눔고딕" pitchFamily="50" charset="-127"/>
                <a:ea typeface="나눔고딕" pitchFamily="50" charset="-127"/>
              </a:rPr>
              <a:t>혜안리서치</a:t>
            </a:r>
            <a:r>
              <a:rPr lang="en-US" altLang="ko-KR" b="0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b="0" dirty="0" err="1" smtClean="0">
                <a:latin typeface="나눔고딕" pitchFamily="50" charset="-127"/>
                <a:ea typeface="나눔고딕" pitchFamily="50" charset="-127"/>
              </a:rPr>
              <a:t>미래에셋대우</a:t>
            </a:r>
            <a:r>
              <a:rPr lang="ko-KR" altLang="en-US" b="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0" dirty="0">
                <a:latin typeface="나눔고딕" pitchFamily="50" charset="-127"/>
                <a:ea typeface="나눔고딕" pitchFamily="50" charset="-127"/>
              </a:rPr>
              <a:t>리서치센터</a:t>
            </a:r>
          </a:p>
        </p:txBody>
      </p:sp>
      <p:grpSp>
        <p:nvGrpSpPr>
          <p:cNvPr id="46084" name="그룹 20"/>
          <p:cNvGrpSpPr>
            <a:grpSpLocks/>
          </p:cNvGrpSpPr>
          <p:nvPr/>
        </p:nvGrpSpPr>
        <p:grpSpPr bwMode="auto">
          <a:xfrm>
            <a:off x="355601" y="1352554"/>
            <a:ext cx="8431213" cy="5040313"/>
            <a:chOff x="355600" y="1352389"/>
            <a:chExt cx="8431213" cy="5041033"/>
          </a:xfrm>
        </p:grpSpPr>
        <p:sp>
          <p:nvSpPr>
            <p:cNvPr id="46090" name="TextBox 21"/>
            <p:cNvSpPr txBox="1">
              <a:spLocks noChangeArrowheads="1"/>
            </p:cNvSpPr>
            <p:nvPr/>
          </p:nvSpPr>
          <p:spPr bwMode="auto">
            <a:xfrm>
              <a:off x="6998834" y="2240868"/>
              <a:ext cx="118046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/>
              <a:r>
                <a:rPr lang="ko-KR" altLang="en-US" sz="140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자유방임</a:t>
              </a:r>
            </a:p>
          </p:txBody>
        </p:sp>
        <p:pic>
          <p:nvPicPr>
            <p:cNvPr id="4609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600" y="1628800"/>
              <a:ext cx="8431213" cy="47646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자유형 13"/>
            <p:cNvSpPr/>
            <p:nvPr/>
          </p:nvSpPr>
          <p:spPr>
            <a:xfrm>
              <a:off x="7762875" y="5205802"/>
              <a:ext cx="868363" cy="176237"/>
            </a:xfrm>
            <a:custGeom>
              <a:avLst/>
              <a:gdLst>
                <a:gd name="connsiteX0" fmla="*/ 0 w 180975"/>
                <a:gd name="connsiteY0" fmla="*/ 219075 h 219075"/>
                <a:gd name="connsiteX1" fmla="*/ 28575 w 180975"/>
                <a:gd name="connsiteY1" fmla="*/ 171450 h 219075"/>
                <a:gd name="connsiteX2" fmla="*/ 57150 w 180975"/>
                <a:gd name="connsiteY2" fmla="*/ 142875 h 219075"/>
                <a:gd name="connsiteX3" fmla="*/ 104775 w 180975"/>
                <a:gd name="connsiteY3" fmla="*/ 76200 h 219075"/>
                <a:gd name="connsiteX4" fmla="*/ 142875 w 180975"/>
                <a:gd name="connsiteY4" fmla="*/ 38100 h 219075"/>
                <a:gd name="connsiteX5" fmla="*/ 171450 w 180975"/>
                <a:gd name="connsiteY5" fmla="*/ 9525 h 219075"/>
                <a:gd name="connsiteX6" fmla="*/ 180975 w 180975"/>
                <a:gd name="connsiteY6" fmla="*/ 0 h 219075"/>
                <a:gd name="connsiteX0" fmla="*/ 0 w 180975"/>
                <a:gd name="connsiteY0" fmla="*/ 352758 h 352758"/>
                <a:gd name="connsiteX1" fmla="*/ 38567 w 180975"/>
                <a:gd name="connsiteY1" fmla="*/ 334 h 352758"/>
                <a:gd name="connsiteX2" fmla="*/ 57150 w 180975"/>
                <a:gd name="connsiteY2" fmla="*/ 276558 h 352758"/>
                <a:gd name="connsiteX3" fmla="*/ 104775 w 180975"/>
                <a:gd name="connsiteY3" fmla="*/ 209883 h 352758"/>
                <a:gd name="connsiteX4" fmla="*/ 142875 w 180975"/>
                <a:gd name="connsiteY4" fmla="*/ 171783 h 352758"/>
                <a:gd name="connsiteX5" fmla="*/ 171450 w 180975"/>
                <a:gd name="connsiteY5" fmla="*/ 143208 h 352758"/>
                <a:gd name="connsiteX6" fmla="*/ 180975 w 180975"/>
                <a:gd name="connsiteY6" fmla="*/ 133683 h 352758"/>
                <a:gd name="connsiteX0" fmla="*/ 0 w 180975"/>
                <a:gd name="connsiteY0" fmla="*/ 352726 h 352726"/>
                <a:gd name="connsiteX1" fmla="*/ 38567 w 180975"/>
                <a:gd name="connsiteY1" fmla="*/ 302 h 352726"/>
                <a:gd name="connsiteX2" fmla="*/ 57150 w 180975"/>
                <a:gd name="connsiteY2" fmla="*/ 276526 h 352726"/>
                <a:gd name="connsiteX3" fmla="*/ 104775 w 180975"/>
                <a:gd name="connsiteY3" fmla="*/ 38402 h 352726"/>
                <a:gd name="connsiteX4" fmla="*/ 142875 w 180975"/>
                <a:gd name="connsiteY4" fmla="*/ 171751 h 352726"/>
                <a:gd name="connsiteX5" fmla="*/ 171450 w 180975"/>
                <a:gd name="connsiteY5" fmla="*/ 143176 h 352726"/>
                <a:gd name="connsiteX6" fmla="*/ 180975 w 180975"/>
                <a:gd name="connsiteY6" fmla="*/ 133651 h 352726"/>
                <a:gd name="connsiteX0" fmla="*/ 0 w 180975"/>
                <a:gd name="connsiteY0" fmla="*/ 352726 h 352726"/>
                <a:gd name="connsiteX1" fmla="*/ 38567 w 180975"/>
                <a:gd name="connsiteY1" fmla="*/ 302 h 352726"/>
                <a:gd name="connsiteX2" fmla="*/ 57150 w 180975"/>
                <a:gd name="connsiteY2" fmla="*/ 276526 h 352726"/>
                <a:gd name="connsiteX3" fmla="*/ 104775 w 180975"/>
                <a:gd name="connsiteY3" fmla="*/ 38402 h 352726"/>
                <a:gd name="connsiteX4" fmla="*/ 142875 w 180975"/>
                <a:gd name="connsiteY4" fmla="*/ 286050 h 352726"/>
                <a:gd name="connsiteX5" fmla="*/ 171450 w 180975"/>
                <a:gd name="connsiteY5" fmla="*/ 143176 h 352726"/>
                <a:gd name="connsiteX6" fmla="*/ 180975 w 180975"/>
                <a:gd name="connsiteY6" fmla="*/ 133651 h 352726"/>
                <a:gd name="connsiteX0" fmla="*/ 0 w 217613"/>
                <a:gd name="connsiteY0" fmla="*/ 352726 h 352726"/>
                <a:gd name="connsiteX1" fmla="*/ 38567 w 217613"/>
                <a:gd name="connsiteY1" fmla="*/ 302 h 352726"/>
                <a:gd name="connsiteX2" fmla="*/ 57150 w 217613"/>
                <a:gd name="connsiteY2" fmla="*/ 276526 h 352726"/>
                <a:gd name="connsiteX3" fmla="*/ 104775 w 217613"/>
                <a:gd name="connsiteY3" fmla="*/ 38402 h 352726"/>
                <a:gd name="connsiteX4" fmla="*/ 142875 w 217613"/>
                <a:gd name="connsiteY4" fmla="*/ 286050 h 352726"/>
                <a:gd name="connsiteX5" fmla="*/ 171450 w 217613"/>
                <a:gd name="connsiteY5" fmla="*/ 143176 h 352726"/>
                <a:gd name="connsiteX6" fmla="*/ 217613 w 217613"/>
                <a:gd name="connsiteY6" fmla="*/ 133651 h 352726"/>
                <a:gd name="connsiteX0" fmla="*/ 0 w 217613"/>
                <a:gd name="connsiteY0" fmla="*/ 352726 h 352726"/>
                <a:gd name="connsiteX1" fmla="*/ 38567 w 217613"/>
                <a:gd name="connsiteY1" fmla="*/ 302 h 352726"/>
                <a:gd name="connsiteX2" fmla="*/ 57150 w 217613"/>
                <a:gd name="connsiteY2" fmla="*/ 276526 h 352726"/>
                <a:gd name="connsiteX3" fmla="*/ 104775 w 217613"/>
                <a:gd name="connsiteY3" fmla="*/ 38402 h 352726"/>
                <a:gd name="connsiteX4" fmla="*/ 142875 w 217613"/>
                <a:gd name="connsiteY4" fmla="*/ 286050 h 352726"/>
                <a:gd name="connsiteX5" fmla="*/ 217613 w 217613"/>
                <a:gd name="connsiteY5" fmla="*/ 133651 h 352726"/>
                <a:gd name="connsiteX0" fmla="*/ 0 w 217613"/>
                <a:gd name="connsiteY0" fmla="*/ 352748 h 352748"/>
                <a:gd name="connsiteX1" fmla="*/ 38567 w 217613"/>
                <a:gd name="connsiteY1" fmla="*/ 324 h 352748"/>
                <a:gd name="connsiteX2" fmla="*/ 57150 w 217613"/>
                <a:gd name="connsiteY2" fmla="*/ 276548 h 352748"/>
                <a:gd name="connsiteX3" fmla="*/ 104775 w 217613"/>
                <a:gd name="connsiteY3" fmla="*/ 152723 h 352748"/>
                <a:gd name="connsiteX4" fmla="*/ 142875 w 217613"/>
                <a:gd name="connsiteY4" fmla="*/ 286072 h 352748"/>
                <a:gd name="connsiteX5" fmla="*/ 217613 w 217613"/>
                <a:gd name="connsiteY5" fmla="*/ 133673 h 352748"/>
                <a:gd name="connsiteX0" fmla="*/ 0 w 217613"/>
                <a:gd name="connsiteY0" fmla="*/ 352424 h 354584"/>
                <a:gd name="connsiteX1" fmla="*/ 38567 w 217613"/>
                <a:gd name="connsiteY1" fmla="*/ 0 h 354584"/>
                <a:gd name="connsiteX2" fmla="*/ 100450 w 217613"/>
                <a:gd name="connsiteY2" fmla="*/ 352424 h 354584"/>
                <a:gd name="connsiteX3" fmla="*/ 104775 w 217613"/>
                <a:gd name="connsiteY3" fmla="*/ 152399 h 354584"/>
                <a:gd name="connsiteX4" fmla="*/ 142875 w 217613"/>
                <a:gd name="connsiteY4" fmla="*/ 285748 h 354584"/>
                <a:gd name="connsiteX5" fmla="*/ 217613 w 217613"/>
                <a:gd name="connsiteY5" fmla="*/ 133349 h 354584"/>
                <a:gd name="connsiteX0" fmla="*/ 0 w 217613"/>
                <a:gd name="connsiteY0" fmla="*/ 352424 h 353136"/>
                <a:gd name="connsiteX1" fmla="*/ 38567 w 217613"/>
                <a:gd name="connsiteY1" fmla="*/ 0 h 353136"/>
                <a:gd name="connsiteX2" fmla="*/ 100450 w 217613"/>
                <a:gd name="connsiteY2" fmla="*/ 352424 h 353136"/>
                <a:gd name="connsiteX3" fmla="*/ 131421 w 217613"/>
                <a:gd name="connsiteY3" fmla="*/ 95249 h 353136"/>
                <a:gd name="connsiteX4" fmla="*/ 142875 w 217613"/>
                <a:gd name="connsiteY4" fmla="*/ 285748 h 353136"/>
                <a:gd name="connsiteX5" fmla="*/ 217613 w 217613"/>
                <a:gd name="connsiteY5" fmla="*/ 133349 h 353136"/>
                <a:gd name="connsiteX0" fmla="*/ 0 w 217613"/>
                <a:gd name="connsiteY0" fmla="*/ 352424 h 353138"/>
                <a:gd name="connsiteX1" fmla="*/ 38567 w 217613"/>
                <a:gd name="connsiteY1" fmla="*/ 0 h 353138"/>
                <a:gd name="connsiteX2" fmla="*/ 100450 w 217613"/>
                <a:gd name="connsiteY2" fmla="*/ 352424 h 353138"/>
                <a:gd name="connsiteX3" fmla="*/ 131421 w 217613"/>
                <a:gd name="connsiteY3" fmla="*/ 95249 h 353138"/>
                <a:gd name="connsiteX4" fmla="*/ 142875 w 217613"/>
                <a:gd name="connsiteY4" fmla="*/ 285748 h 353138"/>
                <a:gd name="connsiteX5" fmla="*/ 179861 w 217613"/>
                <a:gd name="connsiteY5" fmla="*/ 314326 h 353138"/>
                <a:gd name="connsiteX6" fmla="*/ 217613 w 217613"/>
                <a:gd name="connsiteY6" fmla="*/ 133349 h 353138"/>
                <a:gd name="connsiteX0" fmla="*/ 0 w 217613"/>
                <a:gd name="connsiteY0" fmla="*/ 352424 h 353136"/>
                <a:gd name="connsiteX1" fmla="*/ 38567 w 217613"/>
                <a:gd name="connsiteY1" fmla="*/ 0 h 353136"/>
                <a:gd name="connsiteX2" fmla="*/ 100450 w 217613"/>
                <a:gd name="connsiteY2" fmla="*/ 352424 h 353136"/>
                <a:gd name="connsiteX3" fmla="*/ 131421 w 217613"/>
                <a:gd name="connsiteY3" fmla="*/ 95249 h 353136"/>
                <a:gd name="connsiteX4" fmla="*/ 179861 w 217613"/>
                <a:gd name="connsiteY4" fmla="*/ 314326 h 353136"/>
                <a:gd name="connsiteX5" fmla="*/ 217613 w 217613"/>
                <a:gd name="connsiteY5" fmla="*/ 133349 h 353136"/>
                <a:gd name="connsiteX0" fmla="*/ 0 w 217613"/>
                <a:gd name="connsiteY0" fmla="*/ 562031 h 564259"/>
                <a:gd name="connsiteX1" fmla="*/ 38567 w 217613"/>
                <a:gd name="connsiteY1" fmla="*/ 209607 h 564259"/>
                <a:gd name="connsiteX2" fmla="*/ 100450 w 217613"/>
                <a:gd name="connsiteY2" fmla="*/ 562031 h 564259"/>
                <a:gd name="connsiteX3" fmla="*/ 141413 w 217613"/>
                <a:gd name="connsiteY3" fmla="*/ 58 h 564259"/>
                <a:gd name="connsiteX4" fmla="*/ 179861 w 217613"/>
                <a:gd name="connsiteY4" fmla="*/ 523933 h 564259"/>
                <a:gd name="connsiteX5" fmla="*/ 217613 w 217613"/>
                <a:gd name="connsiteY5" fmla="*/ 342956 h 564259"/>
                <a:gd name="connsiteX0" fmla="*/ 0 w 217613"/>
                <a:gd name="connsiteY0" fmla="*/ 562031 h 678136"/>
                <a:gd name="connsiteX1" fmla="*/ 38567 w 217613"/>
                <a:gd name="connsiteY1" fmla="*/ 209607 h 678136"/>
                <a:gd name="connsiteX2" fmla="*/ 90458 w 217613"/>
                <a:gd name="connsiteY2" fmla="*/ 676330 h 678136"/>
                <a:gd name="connsiteX3" fmla="*/ 141413 w 217613"/>
                <a:gd name="connsiteY3" fmla="*/ 58 h 678136"/>
                <a:gd name="connsiteX4" fmla="*/ 179861 w 217613"/>
                <a:gd name="connsiteY4" fmla="*/ 523933 h 678136"/>
                <a:gd name="connsiteX5" fmla="*/ 217613 w 217613"/>
                <a:gd name="connsiteY5" fmla="*/ 342956 h 678136"/>
                <a:gd name="connsiteX0" fmla="*/ 0 w 217613"/>
                <a:gd name="connsiteY0" fmla="*/ 562031 h 678138"/>
                <a:gd name="connsiteX1" fmla="*/ 38567 w 217613"/>
                <a:gd name="connsiteY1" fmla="*/ 209607 h 678138"/>
                <a:gd name="connsiteX2" fmla="*/ 90458 w 217613"/>
                <a:gd name="connsiteY2" fmla="*/ 676330 h 678138"/>
                <a:gd name="connsiteX3" fmla="*/ 141413 w 217613"/>
                <a:gd name="connsiteY3" fmla="*/ 58 h 678138"/>
                <a:gd name="connsiteX4" fmla="*/ 179861 w 217613"/>
                <a:gd name="connsiteY4" fmla="*/ 523933 h 678138"/>
                <a:gd name="connsiteX5" fmla="*/ 217613 w 217613"/>
                <a:gd name="connsiteY5" fmla="*/ 342956 h 678138"/>
                <a:gd name="connsiteX0" fmla="*/ 0 w 217613"/>
                <a:gd name="connsiteY0" fmla="*/ 562031 h 564259"/>
                <a:gd name="connsiteX1" fmla="*/ 38567 w 217613"/>
                <a:gd name="connsiteY1" fmla="*/ 209607 h 564259"/>
                <a:gd name="connsiteX2" fmla="*/ 85971 w 217613"/>
                <a:gd name="connsiteY2" fmla="*/ 562031 h 564259"/>
                <a:gd name="connsiteX3" fmla="*/ 141413 w 217613"/>
                <a:gd name="connsiteY3" fmla="*/ 58 h 564259"/>
                <a:gd name="connsiteX4" fmla="*/ 179861 w 217613"/>
                <a:gd name="connsiteY4" fmla="*/ 523933 h 564259"/>
                <a:gd name="connsiteX5" fmla="*/ 217613 w 217613"/>
                <a:gd name="connsiteY5" fmla="*/ 342956 h 564259"/>
                <a:gd name="connsiteX0" fmla="*/ 0 w 217613"/>
                <a:gd name="connsiteY0" fmla="*/ 352424 h 352446"/>
                <a:gd name="connsiteX1" fmla="*/ 38567 w 217613"/>
                <a:gd name="connsiteY1" fmla="*/ 0 h 352446"/>
                <a:gd name="connsiteX2" fmla="*/ 85971 w 217613"/>
                <a:gd name="connsiteY2" fmla="*/ 352424 h 352446"/>
                <a:gd name="connsiteX3" fmla="*/ 157117 w 217613"/>
                <a:gd name="connsiteY3" fmla="*/ 19050 h 352446"/>
                <a:gd name="connsiteX4" fmla="*/ 179861 w 217613"/>
                <a:gd name="connsiteY4" fmla="*/ 314326 h 352446"/>
                <a:gd name="connsiteX5" fmla="*/ 217613 w 217613"/>
                <a:gd name="connsiteY5" fmla="*/ 133349 h 352446"/>
                <a:gd name="connsiteX0" fmla="*/ 0 w 217613"/>
                <a:gd name="connsiteY0" fmla="*/ 352424 h 352448"/>
                <a:gd name="connsiteX1" fmla="*/ 38567 w 217613"/>
                <a:gd name="connsiteY1" fmla="*/ 0 h 352448"/>
                <a:gd name="connsiteX2" fmla="*/ 85971 w 217613"/>
                <a:gd name="connsiteY2" fmla="*/ 352424 h 352448"/>
                <a:gd name="connsiteX3" fmla="*/ 157117 w 217613"/>
                <a:gd name="connsiteY3" fmla="*/ 19050 h 352448"/>
                <a:gd name="connsiteX4" fmla="*/ 204539 w 217613"/>
                <a:gd name="connsiteY4" fmla="*/ 219077 h 352448"/>
                <a:gd name="connsiteX5" fmla="*/ 217613 w 217613"/>
                <a:gd name="connsiteY5" fmla="*/ 133349 h 352448"/>
                <a:gd name="connsiteX0" fmla="*/ 0 w 204539"/>
                <a:gd name="connsiteY0" fmla="*/ 352424 h 352446"/>
                <a:gd name="connsiteX1" fmla="*/ 38567 w 204539"/>
                <a:gd name="connsiteY1" fmla="*/ 0 h 352446"/>
                <a:gd name="connsiteX2" fmla="*/ 85971 w 204539"/>
                <a:gd name="connsiteY2" fmla="*/ 352424 h 352446"/>
                <a:gd name="connsiteX3" fmla="*/ 157117 w 204539"/>
                <a:gd name="connsiteY3" fmla="*/ 19050 h 352446"/>
                <a:gd name="connsiteX4" fmla="*/ 204539 w 204539"/>
                <a:gd name="connsiteY4" fmla="*/ 219077 h 352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539" h="352446">
                  <a:moveTo>
                    <a:pt x="0" y="352424"/>
                  </a:moveTo>
                  <a:cubicBezTo>
                    <a:pt x="9525" y="336549"/>
                    <a:pt x="24239" y="0"/>
                    <a:pt x="38567" y="0"/>
                  </a:cubicBezTo>
                  <a:cubicBezTo>
                    <a:pt x="52895" y="0"/>
                    <a:pt x="66213" y="349249"/>
                    <a:pt x="85971" y="352424"/>
                  </a:cubicBezTo>
                  <a:cubicBezTo>
                    <a:pt x="105729" y="355599"/>
                    <a:pt x="100400" y="37956"/>
                    <a:pt x="157117" y="19050"/>
                  </a:cubicBezTo>
                  <a:cubicBezTo>
                    <a:pt x="170352" y="12700"/>
                    <a:pt x="190174" y="212727"/>
                    <a:pt x="204539" y="219077"/>
                  </a:cubicBezTo>
                </a:path>
              </a:pathLst>
            </a:custGeom>
            <a:ln w="28575">
              <a:solidFill>
                <a:srgbClr val="C00000"/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오른쪽 화살표 15"/>
            <p:cNvSpPr/>
            <p:nvPr/>
          </p:nvSpPr>
          <p:spPr>
            <a:xfrm>
              <a:off x="935596" y="1628653"/>
              <a:ext cx="3996767" cy="179414"/>
            </a:xfrm>
            <a:prstGeom prst="rightArrow">
              <a:avLst/>
            </a:prstGeom>
            <a:solidFill>
              <a:schemeClr val="accent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왼쪽/오른쪽 화살표 16"/>
            <p:cNvSpPr/>
            <p:nvPr/>
          </p:nvSpPr>
          <p:spPr>
            <a:xfrm>
              <a:off x="4941888" y="1636593"/>
              <a:ext cx="1619250" cy="182588"/>
            </a:xfrm>
            <a:prstGeom prst="leftRightArrow">
              <a:avLst/>
            </a:prstGeom>
            <a:solidFill>
              <a:srgbClr val="C00000">
                <a:alpha val="4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오른쪽 화살표 18"/>
            <p:cNvSpPr/>
            <p:nvPr/>
          </p:nvSpPr>
          <p:spPr>
            <a:xfrm>
              <a:off x="7482532" y="1657233"/>
              <a:ext cx="977900" cy="179414"/>
            </a:xfrm>
            <a:prstGeom prst="rightArrow">
              <a:avLst/>
            </a:prstGeom>
            <a:solidFill>
              <a:srgbClr val="C00000">
                <a:alpha val="4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왼쪽/오른쪽 화살표 19"/>
            <p:cNvSpPr/>
            <p:nvPr/>
          </p:nvSpPr>
          <p:spPr>
            <a:xfrm>
              <a:off x="6577013" y="1655645"/>
              <a:ext cx="875307" cy="163535"/>
            </a:xfrm>
            <a:prstGeom prst="leftRightArrow">
              <a:avLst/>
            </a:prstGeom>
            <a:solidFill>
              <a:schemeClr val="accent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6097" name="TextBox 17"/>
            <p:cNvSpPr txBox="1">
              <a:spLocks noChangeArrowheads="1"/>
            </p:cNvSpPr>
            <p:nvPr/>
          </p:nvSpPr>
          <p:spPr bwMode="auto">
            <a:xfrm>
              <a:off x="2140304" y="1352389"/>
              <a:ext cx="140415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/>
              <a:r>
                <a:rPr lang="ko-KR" altLang="en-US" sz="1400" dirty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자유방임</a:t>
              </a:r>
            </a:p>
          </p:txBody>
        </p:sp>
        <p:sp>
          <p:nvSpPr>
            <p:cNvPr id="46098" name="TextBox 22"/>
            <p:cNvSpPr txBox="1">
              <a:spLocks noChangeArrowheads="1"/>
            </p:cNvSpPr>
            <p:nvPr/>
          </p:nvSpPr>
          <p:spPr bwMode="auto">
            <a:xfrm>
              <a:off x="5032487" y="1393031"/>
              <a:ext cx="140415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/>
              <a:r>
                <a:rPr lang="ko-KR" altLang="en-US" sz="140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케인즈시대</a:t>
              </a:r>
            </a:p>
          </p:txBody>
        </p:sp>
        <p:sp>
          <p:nvSpPr>
            <p:cNvPr id="46099" name="TextBox 23"/>
            <p:cNvSpPr txBox="1">
              <a:spLocks noChangeArrowheads="1"/>
            </p:cNvSpPr>
            <p:nvPr/>
          </p:nvSpPr>
          <p:spPr bwMode="auto">
            <a:xfrm>
              <a:off x="7452320" y="1412624"/>
              <a:ext cx="10762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l" eaLnBrk="1" hangingPunct="1"/>
              <a:r>
                <a:rPr lang="ko-KR" altLang="en-US" sz="1400" dirty="0" err="1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케인즈시대</a:t>
              </a:r>
              <a:endParaRPr lang="ko-KR" altLang="en-US" sz="140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cxnSp>
        <p:nvCxnSpPr>
          <p:cNvPr id="3" name="직선 연결선 2"/>
          <p:cNvCxnSpPr/>
          <p:nvPr/>
        </p:nvCxnSpPr>
        <p:spPr>
          <a:xfrm>
            <a:off x="4932363" y="1484316"/>
            <a:ext cx="0" cy="504825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7452320" y="1484316"/>
            <a:ext cx="0" cy="504825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6551613" y="1484316"/>
            <a:ext cx="0" cy="504825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8" name="TextBox 25"/>
          <p:cNvSpPr txBox="1">
            <a:spLocks noChangeArrowheads="1"/>
          </p:cNvSpPr>
          <p:nvPr/>
        </p:nvSpPr>
        <p:spPr bwMode="auto">
          <a:xfrm>
            <a:off x="6336196" y="1409708"/>
            <a:ext cx="1403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/>
            <a:r>
              <a:rPr lang="ko-KR" altLang="en-US" sz="140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자유방임</a:t>
            </a:r>
          </a:p>
        </p:txBody>
      </p:sp>
      <p:sp>
        <p:nvSpPr>
          <p:cNvPr id="22" name="AutoShape 64"/>
          <p:cNvSpPr>
            <a:spLocks noChangeArrowheads="1"/>
          </p:cNvSpPr>
          <p:nvPr/>
        </p:nvSpPr>
        <p:spPr bwMode="auto">
          <a:xfrm>
            <a:off x="755576" y="2020244"/>
            <a:ext cx="3596394" cy="2873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53985" tIns="28792" rIns="53985" bIns="35991" anchor="ctr"/>
          <a:lstStyle/>
          <a:p>
            <a:pPr algn="l" latinLnBrk="0" hangingPunct="0"/>
            <a:r>
              <a:rPr lang="ko-KR" altLang="en-US" sz="140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미국 </a:t>
            </a:r>
            <a:r>
              <a:rPr lang="ko-KR" altLang="en-US" sz="140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장기 </a:t>
            </a:r>
            <a:r>
              <a:rPr lang="ko-KR" altLang="en-US" sz="1400" b="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금리</a:t>
            </a:r>
            <a:r>
              <a:rPr lang="en-US" altLang="ko-KR" sz="140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(10</a:t>
            </a:r>
            <a:r>
              <a:rPr lang="ko-KR" altLang="en-US" sz="140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년</a:t>
            </a:r>
            <a:r>
              <a:rPr lang="en-US" altLang="ko-KR" sz="140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연평균</a:t>
            </a:r>
            <a:r>
              <a:rPr lang="en-US" altLang="ko-KR" sz="140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1400" dirty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추이</a:t>
            </a:r>
          </a:p>
        </p:txBody>
      </p:sp>
      <p:sp>
        <p:nvSpPr>
          <p:cNvPr id="24" name="AutoShape 64"/>
          <p:cNvSpPr>
            <a:spLocks noChangeArrowheads="1"/>
          </p:cNvSpPr>
          <p:nvPr/>
        </p:nvSpPr>
        <p:spPr bwMode="auto">
          <a:xfrm>
            <a:off x="469903" y="944725"/>
            <a:ext cx="4562587" cy="2873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53985" tIns="28792" rIns="53985" bIns="35991" anchor="ctr"/>
          <a:lstStyle/>
          <a:p>
            <a:pPr algn="l" latinLnBrk="0" hangingPunct="0"/>
            <a:r>
              <a:rPr lang="ko-KR" altLang="en-US" sz="200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금리 </a:t>
            </a:r>
            <a:r>
              <a:rPr lang="en-US" altLang="ko-KR" sz="200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= </a:t>
            </a:r>
            <a:r>
              <a:rPr lang="ko-KR" altLang="en-US" sz="200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경제성장률 </a:t>
            </a:r>
            <a:r>
              <a:rPr lang="en-US" altLang="ko-KR" sz="200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+ </a:t>
            </a:r>
            <a:r>
              <a:rPr lang="ko-KR" altLang="en-US" sz="200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물가상승률이라면</a:t>
            </a:r>
            <a:r>
              <a:rPr lang="en-US" altLang="ko-KR" sz="200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? </a:t>
            </a:r>
            <a:r>
              <a:rPr lang="ko-KR" altLang="en-US" sz="200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2000" dirty="0">
              <a:solidFill>
                <a:srgbClr val="1F497D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제목 1"/>
          <p:cNvSpPr txBox="1">
            <a:spLocks/>
          </p:cNvSpPr>
          <p:nvPr/>
        </p:nvSpPr>
        <p:spPr bwMode="auto">
          <a:xfrm>
            <a:off x="323850" y="147642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저성장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2400" b="0" dirty="0" err="1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저투자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低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… … … …</a:t>
            </a:r>
            <a:endParaRPr kumimoji="0" lang="ko-KR" altLang="en-US" sz="2400" b="0" dirty="0" smtClean="0">
              <a:solidFill>
                <a:srgbClr val="FFFF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817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화살표 연결선 16"/>
          <p:cNvCxnSpPr/>
          <p:nvPr/>
        </p:nvCxnSpPr>
        <p:spPr>
          <a:xfrm flipV="1">
            <a:off x="936233" y="1520788"/>
            <a:ext cx="23481" cy="4761689"/>
          </a:xfrm>
          <a:prstGeom prst="straightConnector1">
            <a:avLst/>
          </a:prstGeom>
          <a:ln w="635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 flipV="1">
            <a:off x="724905" y="6102438"/>
            <a:ext cx="7560840" cy="1"/>
          </a:xfrm>
          <a:prstGeom prst="straightConnector1">
            <a:avLst/>
          </a:prstGeom>
          <a:ln w="635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자유형 25"/>
          <p:cNvSpPr/>
          <p:nvPr/>
        </p:nvSpPr>
        <p:spPr>
          <a:xfrm>
            <a:off x="1995323" y="2814274"/>
            <a:ext cx="5020003" cy="2243433"/>
          </a:xfrm>
          <a:custGeom>
            <a:avLst/>
            <a:gdLst>
              <a:gd name="connsiteX0" fmla="*/ 0 w 3848669"/>
              <a:gd name="connsiteY0" fmla="*/ 1866913 h 1866913"/>
              <a:gd name="connsiteX1" fmla="*/ 1364777 w 3848669"/>
              <a:gd name="connsiteY1" fmla="*/ 17641 h 1866913"/>
              <a:gd name="connsiteX2" fmla="*/ 3794078 w 3848669"/>
              <a:gd name="connsiteY2" fmla="*/ 884274 h 1866913"/>
              <a:gd name="connsiteX3" fmla="*/ 3794078 w 3848669"/>
              <a:gd name="connsiteY3" fmla="*/ 884274 h 1866913"/>
              <a:gd name="connsiteX4" fmla="*/ 3848669 w 3848669"/>
              <a:gd name="connsiteY4" fmla="*/ 904746 h 1866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8669" h="1866913">
                <a:moveTo>
                  <a:pt x="0" y="1866913"/>
                </a:moveTo>
                <a:cubicBezTo>
                  <a:pt x="366215" y="1024163"/>
                  <a:pt x="732431" y="181414"/>
                  <a:pt x="1364777" y="17641"/>
                </a:cubicBezTo>
                <a:cubicBezTo>
                  <a:pt x="1997123" y="-146132"/>
                  <a:pt x="3794078" y="884274"/>
                  <a:pt x="3794078" y="884274"/>
                </a:cubicBezTo>
                <a:lnTo>
                  <a:pt x="3794078" y="884274"/>
                </a:lnTo>
                <a:lnTo>
                  <a:pt x="3848669" y="904746"/>
                </a:lnTo>
              </a:path>
            </a:pathLst>
          </a:custGeom>
          <a:ln w="60325">
            <a:solidFill>
              <a:srgbClr val="C00000">
                <a:alpha val="52000"/>
              </a:srgbClr>
            </a:solidFill>
            <a:tailEnd type="stealth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/>
          <p:cNvCxnSpPr/>
          <p:nvPr/>
        </p:nvCxnSpPr>
        <p:spPr>
          <a:xfrm>
            <a:off x="1711102" y="2424887"/>
            <a:ext cx="5304224" cy="2768980"/>
          </a:xfrm>
          <a:prstGeom prst="line">
            <a:avLst/>
          </a:prstGeom>
          <a:ln w="57150">
            <a:solidFill>
              <a:schemeClr val="tx2"/>
            </a:solidFill>
            <a:tailEnd type="stealth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75630" y="1716860"/>
            <a:ext cx="16436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수축사회 수준</a:t>
            </a:r>
            <a:endParaRPr lang="ko-KR" altLang="en-US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43735" y="5738521"/>
            <a:ext cx="2395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ko-KR" altLang="en-US" sz="1600" dirty="0" err="1" smtClean="0">
                <a:latin typeface="나눔고딕 ExtraBold" pitchFamily="50" charset="-127"/>
                <a:ea typeface="나눔고딕 ExtraBold" pitchFamily="50" charset="-127"/>
              </a:rPr>
              <a:t>차산업혁명</a:t>
            </a:r>
            <a:r>
              <a:rPr lang="ko-KR" altLang="en-US" sz="1600" dirty="0" smtClean="0">
                <a:latin typeface="나눔고딕 ExtraBold" pitchFamily="50" charset="-127"/>
                <a:ea typeface="나눔고딕 ExtraBold" pitchFamily="50" charset="-127"/>
              </a:rPr>
              <a:t> 발전 정도</a:t>
            </a:r>
            <a:endParaRPr lang="ko-KR" altLang="en-US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2519877" y="2093802"/>
            <a:ext cx="2733614" cy="3783412"/>
            <a:chOff x="2923809" y="2181374"/>
            <a:chExt cx="2095771" cy="3148434"/>
          </a:xfrm>
        </p:grpSpPr>
        <p:cxnSp>
          <p:nvCxnSpPr>
            <p:cNvPr id="34" name="직선 연결선 33"/>
            <p:cNvCxnSpPr/>
            <p:nvPr/>
          </p:nvCxnSpPr>
          <p:spPr>
            <a:xfrm>
              <a:off x="3973520" y="2456892"/>
              <a:ext cx="0" cy="2872916"/>
            </a:xfrm>
            <a:prstGeom prst="line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2923809" y="4437112"/>
              <a:ext cx="1108131" cy="281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VUCA </a:t>
              </a:r>
              <a:r>
                <a:rPr lang="en-US" altLang="ko-KR" sz="160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  <a:sym typeface="Wingdings" pitchFamily="2" charset="2"/>
                </a:rPr>
                <a:t></a:t>
              </a:r>
              <a:endParaRPr lang="ko-KR" altLang="en-US" sz="16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911449" y="4437112"/>
              <a:ext cx="1108131" cy="281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1600" dirty="0" smtClean="0">
                  <a:solidFill>
                    <a:schemeClr val="tx2"/>
                  </a:solidFill>
                  <a:latin typeface="나눔고딕 ExtraBold" pitchFamily="50" charset="-127"/>
                  <a:ea typeface="나눔고딕 ExtraBold" pitchFamily="50" charset="-127"/>
                </a:rPr>
                <a:t>성숙사회</a:t>
              </a:r>
              <a:r>
                <a:rPr lang="en-US" altLang="ko-KR" sz="1600" dirty="0" smtClean="0">
                  <a:solidFill>
                    <a:schemeClr val="tx2"/>
                  </a:solidFill>
                  <a:latin typeface="나눔고딕 ExtraBold" pitchFamily="50" charset="-127"/>
                  <a:ea typeface="나눔고딕 ExtraBold" pitchFamily="50" charset="-127"/>
                  <a:sym typeface="Wingdings" pitchFamily="2" charset="2"/>
                </a:rPr>
                <a:t></a:t>
              </a:r>
              <a:endParaRPr lang="ko-KR" altLang="en-US" sz="1600" dirty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01730" y="2181374"/>
              <a:ext cx="936104" cy="435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solidFill>
                    <a:srgbClr val="FFC000"/>
                  </a:solidFill>
                  <a:latin typeface="나눔고딕 ExtraBold" pitchFamily="50" charset="-127"/>
                  <a:ea typeface="나눔고딕 ExtraBold" pitchFamily="50" charset="-127"/>
                </a:rPr>
                <a:t>☆</a:t>
              </a:r>
              <a:endParaRPr lang="ko-KR" altLang="en-US" sz="2800" dirty="0">
                <a:solidFill>
                  <a:srgbClr val="FFC0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907704" y="214643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A</a:t>
            </a:r>
            <a:endParaRPr lang="ko-KR" altLang="en-US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Text Box 63"/>
          <p:cNvSpPr txBox="1">
            <a:spLocks noChangeArrowheads="1"/>
          </p:cNvSpPr>
          <p:nvPr/>
        </p:nvSpPr>
        <p:spPr bwMode="auto">
          <a:xfrm>
            <a:off x="683158" y="6333464"/>
            <a:ext cx="5977074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 </a:t>
            </a:r>
            <a:r>
              <a:rPr lang="ko-KR" altLang="en-US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혜안리서치</a:t>
            </a:r>
            <a:endParaRPr lang="ko-KR" altLang="en-US" b="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11687" y="2666358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600" dirty="0" smtClean="0">
                <a:latin typeface="나눔고딕 ExtraBold" pitchFamily="50" charset="-127"/>
                <a:ea typeface="나눔고딕 ExtraBold" pitchFamily="50" charset="-127"/>
              </a:rPr>
              <a:t>B</a:t>
            </a:r>
            <a:endParaRPr lang="ko-KR" altLang="en-US" sz="16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774120" y="941226"/>
            <a:ext cx="6894224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788" rIns="0" bIns="46788"/>
          <a:lstStyle>
            <a:lvl1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 hangingPunct="0">
              <a:lnSpc>
                <a:spcPct val="120000"/>
              </a:lnSpc>
            </a:pPr>
            <a:r>
              <a:rPr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특이점</a:t>
            </a:r>
            <a:r>
              <a:rPr lang="en-US" altLang="ko-KR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(singularity)</a:t>
            </a:r>
            <a:r>
              <a:rPr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까지는 기존 사회 구조의 파괴</a:t>
            </a:r>
            <a:r>
              <a:rPr lang="en-US" altLang="ko-KR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(disruption)</a:t>
            </a:r>
            <a:endParaRPr lang="ko-KR" altLang="en-US" sz="2000" b="0" dirty="0">
              <a:solidFill>
                <a:srgbClr val="1F497D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 bwMode="auto">
          <a:xfrm>
            <a:off x="323850" y="147642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4</a:t>
            </a:r>
            <a:r>
              <a:rPr kumimoji="0" lang="ko-KR" altLang="en-US" sz="2400" b="0" dirty="0" err="1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차산업혁명</a:t>
            </a:r>
            <a:endParaRPr kumimoji="0" lang="ko-KR" altLang="en-US" sz="2400" b="0" dirty="0" smtClean="0">
              <a:solidFill>
                <a:srgbClr val="FFFF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583668" y="5193867"/>
            <a:ext cx="2224435" cy="713931"/>
            <a:chOff x="1583668" y="5193867"/>
            <a:chExt cx="2224435" cy="713931"/>
          </a:xfrm>
        </p:grpSpPr>
        <p:sp>
          <p:nvSpPr>
            <p:cNvPr id="2" name="구름 1"/>
            <p:cNvSpPr/>
            <p:nvPr/>
          </p:nvSpPr>
          <p:spPr>
            <a:xfrm>
              <a:off x="1583668" y="5193867"/>
              <a:ext cx="2224435" cy="713931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003401" y="5358478"/>
              <a:ext cx="13766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상시 갈등</a:t>
              </a:r>
              <a:endParaRPr lang="ko-KR" altLang="en-US" sz="18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709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 bwMode="auto">
          <a:xfrm>
            <a:off x="323850" y="147640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양극화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431540" y="841189"/>
            <a:ext cx="8441370" cy="5792167"/>
            <a:chOff x="451110" y="877193"/>
            <a:chExt cx="8441370" cy="5792167"/>
          </a:xfrm>
        </p:grpSpPr>
        <p:sp>
          <p:nvSpPr>
            <p:cNvPr id="20" name="직사각형 19"/>
            <p:cNvSpPr/>
            <p:nvPr/>
          </p:nvSpPr>
          <p:spPr>
            <a:xfrm>
              <a:off x="451110" y="957164"/>
              <a:ext cx="8441370" cy="5712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611500"/>
              <a:ext cx="3815569" cy="1637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3319802"/>
              <a:ext cx="7924800" cy="2917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Text Box 63"/>
            <p:cNvSpPr txBox="1">
              <a:spLocks noChangeArrowheads="1"/>
            </p:cNvSpPr>
            <p:nvPr/>
          </p:nvSpPr>
          <p:spPr bwMode="auto">
            <a:xfrm>
              <a:off x="539552" y="5949975"/>
              <a:ext cx="1513843" cy="287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35991" rIns="0" bIns="35991" anchor="t" anchorCtr="0"/>
            <a:lstStyle>
              <a:lvl1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368425"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r" fontAlgn="ctr" latinLnBrk="0">
                <a:lnSpc>
                  <a:spcPct val="115000"/>
                </a:lnSpc>
                <a:buSzPct val="130000"/>
              </a:pPr>
              <a:r>
                <a:rPr lang="en-US" altLang="ko-KR" sz="10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05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김낙연</a:t>
              </a:r>
              <a:r>
                <a:rPr lang="ko-KR" altLang="en-US" sz="10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추정</a:t>
              </a:r>
              <a:r>
                <a:rPr lang="en-US" altLang="ko-KR" sz="10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4" name="Text Box 63"/>
            <p:cNvSpPr txBox="1">
              <a:spLocks noChangeArrowheads="1"/>
            </p:cNvSpPr>
            <p:nvPr/>
          </p:nvSpPr>
          <p:spPr bwMode="auto">
            <a:xfrm>
              <a:off x="575556" y="6273316"/>
              <a:ext cx="6302375" cy="396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35991" rIns="0" bIns="35991" anchor="t" anchorCtr="0"/>
            <a:lstStyle>
              <a:lvl1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368425"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fontAlgn="ctr" latinLnBrk="0">
                <a:lnSpc>
                  <a:spcPct val="115000"/>
                </a:lnSpc>
                <a:buSzPct val="130000"/>
              </a:pPr>
              <a:r>
                <a:rPr lang="ko-KR" altLang="en-US" b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자료</a:t>
              </a:r>
              <a:r>
                <a:rPr lang="en-US" altLang="ko-KR" b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en-US" altLang="ko-KR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WTID,  『21</a:t>
              </a:r>
              <a:r>
                <a:rPr lang="ko-KR" altLang="en-US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세기 자본</a:t>
              </a:r>
              <a:r>
                <a:rPr lang="en-US" altLang="ko-KR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』 </a:t>
              </a:r>
              <a:r>
                <a:rPr lang="ko-KR" altLang="en-US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중</a:t>
              </a:r>
              <a:r>
                <a:rPr lang="en-US" altLang="ko-KR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. </a:t>
              </a:r>
              <a:r>
                <a:rPr lang="ko-KR" altLang="en-US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한국자료는 동국대학교 </a:t>
              </a:r>
              <a:r>
                <a:rPr lang="ko-KR" altLang="en-US" b="0" dirty="0" err="1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김낙연</a:t>
              </a:r>
              <a:r>
                <a:rPr lang="ko-KR" altLang="en-US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한국의 개인소득분포</a:t>
              </a:r>
              <a:r>
                <a:rPr lang="en-US" altLang="ko-KR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ko-KR" altLang="en-US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소득세 자료에 의한 접근</a:t>
              </a:r>
              <a:r>
                <a:rPr lang="en-US" altLang="ko-KR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 fontAlgn="ctr" latinLnBrk="0">
                <a:lnSpc>
                  <a:spcPct val="115000"/>
                </a:lnSpc>
                <a:buSzPct val="130000"/>
              </a:pPr>
              <a:r>
                <a:rPr lang="ko-KR" altLang="en-US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주</a:t>
              </a:r>
              <a:r>
                <a:rPr lang="en-US" altLang="ko-KR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ko-KR" altLang="en-US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하단 </a:t>
              </a:r>
              <a:r>
                <a:rPr lang="en-US" altLang="ko-KR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b="0" dirty="0" err="1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김낙연</a:t>
              </a:r>
              <a:r>
                <a:rPr lang="ko-KR" altLang="en-US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추정</a:t>
              </a:r>
              <a:r>
                <a:rPr lang="en-US" altLang="ko-KR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r>
                <a:rPr lang="ko-KR" altLang="en-US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은 종합과세 포함한 추정치</a:t>
              </a:r>
              <a:endParaRPr lang="ko-KR" altLang="en-US" b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25" name="그룹 24"/>
            <p:cNvGrpSpPr/>
            <p:nvPr/>
          </p:nvGrpSpPr>
          <p:grpSpPr>
            <a:xfrm>
              <a:off x="2231740" y="3392158"/>
              <a:ext cx="6194420" cy="288870"/>
              <a:chOff x="2231740" y="1916832"/>
              <a:chExt cx="6194420" cy="288870"/>
            </a:xfrm>
          </p:grpSpPr>
          <p:sp>
            <p:nvSpPr>
              <p:cNvPr id="31" name="Text Box 63"/>
              <p:cNvSpPr txBox="1">
                <a:spLocks noChangeArrowheads="1"/>
              </p:cNvSpPr>
              <p:nvPr/>
            </p:nvSpPr>
            <p:spPr bwMode="auto">
              <a:xfrm>
                <a:off x="2231740" y="1918365"/>
                <a:ext cx="1818635" cy="2873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0" tIns="35991" rIns="0" bIns="35991" anchor="t" anchorCtr="0"/>
              <a:lstStyle>
                <a:lvl1pPr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368425"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ctr" fontAlgn="ctr" latinLnBrk="0">
                  <a:lnSpc>
                    <a:spcPct val="115000"/>
                  </a:lnSpc>
                  <a:buSzPct val="130000"/>
                </a:pPr>
                <a:r>
                  <a:rPr lang="ko-KR" altLang="en-US" sz="1500" dirty="0" smtClean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상위 </a:t>
                </a:r>
                <a:r>
                  <a:rPr lang="en-US" altLang="ko-KR" sz="1500" dirty="0" smtClean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0.1%</a:t>
                </a:r>
                <a:endParaRPr lang="ko-KR" altLang="en-US" sz="150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32" name="Text Box 63"/>
              <p:cNvSpPr txBox="1">
                <a:spLocks noChangeArrowheads="1"/>
              </p:cNvSpPr>
              <p:nvPr/>
            </p:nvSpPr>
            <p:spPr bwMode="auto">
              <a:xfrm>
                <a:off x="4608004" y="1916832"/>
                <a:ext cx="1818635" cy="2873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0" tIns="35991" rIns="0" bIns="35991" anchor="t" anchorCtr="0"/>
              <a:lstStyle>
                <a:lvl1pPr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368425"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ctr" fontAlgn="ctr" latinLnBrk="0">
                  <a:lnSpc>
                    <a:spcPct val="115000"/>
                  </a:lnSpc>
                  <a:buSzPct val="130000"/>
                </a:pPr>
                <a:r>
                  <a:rPr lang="ko-KR" altLang="en-US" sz="1500" dirty="0" smtClean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상위 </a:t>
                </a:r>
                <a:r>
                  <a:rPr lang="en-US" altLang="ko-KR" sz="1500" dirty="0" smtClean="0">
                    <a:solidFill>
                      <a:srgbClr val="00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1%</a:t>
                </a:r>
                <a:endParaRPr lang="ko-KR" altLang="en-US" sz="150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33" name="Text Box 63"/>
              <p:cNvSpPr txBox="1">
                <a:spLocks noChangeArrowheads="1"/>
              </p:cNvSpPr>
              <p:nvPr/>
            </p:nvSpPr>
            <p:spPr bwMode="auto">
              <a:xfrm>
                <a:off x="6835211" y="1916832"/>
                <a:ext cx="1590949" cy="2873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lIns="0" tIns="35991" rIns="0" bIns="35991" anchor="t" anchorCtr="0"/>
              <a:lstStyle>
                <a:lvl1pPr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368425"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ctr" fontAlgn="ctr" latinLnBrk="0">
                  <a:lnSpc>
                    <a:spcPct val="115000"/>
                  </a:lnSpc>
                  <a:buSzPct val="130000"/>
                </a:pPr>
                <a:r>
                  <a:rPr lang="ko-KR" altLang="en-US" sz="1500" dirty="0" smtClean="0">
                    <a:solidFill>
                      <a:srgbClr val="FF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상위 </a:t>
                </a:r>
                <a:r>
                  <a:rPr lang="en-US" altLang="ko-KR" sz="1500" dirty="0" smtClean="0">
                    <a:solidFill>
                      <a:srgbClr val="FF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10%</a:t>
                </a:r>
                <a:endParaRPr lang="ko-KR" altLang="en-US" sz="1500" dirty="0">
                  <a:solidFill>
                    <a:srgbClr val="FF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26" name="AutoShape 64"/>
            <p:cNvSpPr>
              <a:spLocks noChangeArrowheads="1"/>
            </p:cNvSpPr>
            <p:nvPr/>
          </p:nvSpPr>
          <p:spPr bwMode="auto">
            <a:xfrm>
              <a:off x="451110" y="957164"/>
              <a:ext cx="8117334" cy="455612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/>
          </p:spPr>
          <p:txBody>
            <a:bodyPr wrap="none" lIns="53985" tIns="28792" rIns="53985" bIns="35991" anchor="ctr"/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1pPr>
              <a:lvl2pPr marL="685800" indent="-228600" latinLnBrk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3pPr>
              <a:lvl4pPr marL="1368425" indent="-228600" latinLnBrk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9pPr>
            </a:lstStyle>
            <a:p>
              <a:pPr algn="l" eaLnBrk="0" latin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2000" b="0" dirty="0">
                  <a:solidFill>
                    <a:schemeClr val="tx2"/>
                  </a:solidFill>
                  <a:latin typeface="나눔고딕 ExtraBold" pitchFamily="50" charset="-127"/>
                  <a:ea typeface="나눔고딕 ExtraBold" pitchFamily="50" charset="-127"/>
                </a:rPr>
                <a:t>주요국 상위 계층 소득 </a:t>
              </a:r>
              <a:r>
                <a:rPr kumimoji="0" lang="ko-KR" altLang="en-US" sz="2000" b="0" dirty="0" smtClean="0">
                  <a:solidFill>
                    <a:schemeClr val="tx2"/>
                  </a:solidFill>
                  <a:latin typeface="나눔고딕 ExtraBold" pitchFamily="50" charset="-127"/>
                  <a:ea typeface="나눔고딕 ExtraBold" pitchFamily="50" charset="-127"/>
                </a:rPr>
                <a:t>비중과 갈등</a:t>
              </a:r>
              <a:endParaRPr kumimoji="0" lang="ko-KR" altLang="en-US" sz="2000" b="0" dirty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036" y="1328986"/>
              <a:ext cx="3672408" cy="19199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직사각형 27"/>
            <p:cNvSpPr/>
            <p:nvPr/>
          </p:nvSpPr>
          <p:spPr>
            <a:xfrm>
              <a:off x="6709928" y="3393691"/>
              <a:ext cx="1980220" cy="2843620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954112" y="877193"/>
              <a:ext cx="294505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ko-KR" altLang="en-US" sz="1400" dirty="0" smtClean="0">
                  <a:latin typeface="나눔고딕 ExtraBold" pitchFamily="50" charset="-127"/>
                  <a:ea typeface="나눔고딕 ExtraBold" pitchFamily="50" charset="-127"/>
                </a:rPr>
                <a:t>북유럽 주요국의 </a:t>
              </a:r>
              <a:r>
                <a:rPr lang="en-US" altLang="ko-KR" sz="1400" dirty="0" smtClean="0">
                  <a:latin typeface="나눔고딕 ExtraBold" pitchFamily="50" charset="-127"/>
                  <a:ea typeface="나눔고딕 ExtraBold" pitchFamily="50" charset="-127"/>
                </a:rPr>
                <a:t>1</a:t>
              </a:r>
              <a:r>
                <a:rPr lang="ko-KR" altLang="en-US" sz="1400" dirty="0" smtClean="0">
                  <a:latin typeface="나눔고딕 ExtraBold" pitchFamily="50" charset="-127"/>
                  <a:ea typeface="나눔고딕 ExtraBold" pitchFamily="50" charset="-127"/>
                </a:rPr>
                <a:t>인당 </a:t>
              </a:r>
              <a:r>
                <a:rPr lang="en-US" altLang="ko-KR" sz="1400" dirty="0" smtClean="0">
                  <a:latin typeface="나눔고딕 ExtraBold" pitchFamily="50" charset="-127"/>
                  <a:ea typeface="나눔고딕 ExtraBold" pitchFamily="50" charset="-127"/>
                </a:rPr>
                <a:t>GDP </a:t>
              </a:r>
              <a:r>
                <a:rPr lang="ko-KR" altLang="en-US" sz="1400" dirty="0" smtClean="0">
                  <a:latin typeface="나눔고딕 ExtraBold" pitchFamily="50" charset="-127"/>
                  <a:ea typeface="나눔고딕 ExtraBold" pitchFamily="50" charset="-127"/>
                </a:rPr>
                <a:t>변화</a:t>
              </a:r>
              <a:endParaRPr lang="ko-KR" altLang="en-US" sz="14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568127" y="5632672"/>
              <a:ext cx="470012" cy="28872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0146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964" y="2300616"/>
            <a:ext cx="4536504" cy="42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57" y="3128848"/>
            <a:ext cx="3487083" cy="308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64"/>
          <p:cNvSpPr>
            <a:spLocks noChangeArrowheads="1"/>
          </p:cNvSpPr>
          <p:nvPr/>
        </p:nvSpPr>
        <p:spPr bwMode="auto">
          <a:xfrm>
            <a:off x="503548" y="944724"/>
            <a:ext cx="6480720" cy="4556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미국 다음 대선 이슈도 </a:t>
            </a:r>
            <a:r>
              <a:rPr kumimoji="0" lang="ko-KR" altLang="en-US" sz="2000" b="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소득 양극화</a:t>
            </a:r>
          </a:p>
        </p:txBody>
      </p:sp>
      <p:sp>
        <p:nvSpPr>
          <p:cNvPr id="14" name="제목 1"/>
          <p:cNvSpPr txBox="1">
            <a:spLocks/>
          </p:cNvSpPr>
          <p:nvPr/>
        </p:nvSpPr>
        <p:spPr bwMode="auto">
          <a:xfrm>
            <a:off x="323850" y="147640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양극화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16498" y="3260198"/>
            <a:ext cx="441303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4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알렉산드리아 </a:t>
            </a:r>
            <a:r>
              <a:rPr lang="ko-KR" altLang="en-US" sz="1400" dirty="0" err="1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오카시오</a:t>
            </a:r>
            <a:r>
              <a:rPr lang="en-US" altLang="ko-KR" sz="14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-</a:t>
            </a:r>
            <a:r>
              <a:rPr lang="ko-KR" altLang="en-US" sz="1400" dirty="0" err="1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코르테스</a:t>
            </a:r>
            <a:r>
              <a:rPr lang="en-US" altLang="ko-KR" sz="14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(29) </a:t>
            </a:r>
            <a:r>
              <a:rPr lang="ko-KR" altLang="en-US" sz="14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연방 </a:t>
            </a:r>
            <a:r>
              <a:rPr lang="ko-KR" altLang="en-US" sz="14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하원의원   </a:t>
            </a:r>
            <a:r>
              <a:rPr lang="en-US" altLang="ko-KR" sz="14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/>
            </a:r>
            <a:br>
              <a:rPr lang="en-US" altLang="ko-KR" sz="14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</a:br>
            <a:r>
              <a:rPr lang="en-US" altLang="ko-KR" sz="1400" dirty="0" smtClean="0">
                <a:solidFill>
                  <a:schemeClr val="tx2"/>
                </a:solidFill>
              </a:rPr>
              <a:t>"</a:t>
            </a:r>
            <a:r>
              <a:rPr lang="ko-KR" altLang="en-US" sz="1400" dirty="0" smtClean="0">
                <a:solidFill>
                  <a:schemeClr val="tx2"/>
                </a:solidFill>
              </a:rPr>
              <a:t>소득이 </a:t>
            </a:r>
            <a:r>
              <a:rPr lang="en-US" altLang="ko-KR" sz="1400" dirty="0" smtClean="0">
                <a:solidFill>
                  <a:schemeClr val="tx2"/>
                </a:solidFill>
              </a:rPr>
              <a:t>1</a:t>
            </a:r>
            <a:r>
              <a:rPr lang="ko-KR" altLang="en-US" sz="1400" dirty="0" smtClean="0">
                <a:solidFill>
                  <a:schemeClr val="tx2"/>
                </a:solidFill>
              </a:rPr>
              <a:t>천만</a:t>
            </a:r>
            <a:r>
              <a:rPr lang="en-US" altLang="ko-KR" sz="1400" dirty="0" smtClean="0">
                <a:solidFill>
                  <a:schemeClr val="tx2"/>
                </a:solidFill>
              </a:rPr>
              <a:t>$</a:t>
            </a:r>
            <a:r>
              <a:rPr lang="ko-KR" altLang="en-US" sz="1400" dirty="0" smtClean="0">
                <a:solidFill>
                  <a:schemeClr val="tx2"/>
                </a:solidFill>
              </a:rPr>
              <a:t>를 넘어선다면 때때로 </a:t>
            </a:r>
            <a:r>
              <a:rPr lang="en-US" altLang="ko-KR" sz="1400" dirty="0" smtClean="0">
                <a:solidFill>
                  <a:schemeClr val="tx2"/>
                </a:solidFill>
              </a:rPr>
              <a:t>60∼70% </a:t>
            </a:r>
            <a:r>
              <a:rPr lang="ko-KR" altLang="en-US" sz="1400" dirty="0" smtClean="0">
                <a:solidFill>
                  <a:schemeClr val="tx2"/>
                </a:solidFill>
              </a:rPr>
              <a:t>세율을 볼 수도 있을 것</a:t>
            </a:r>
            <a:r>
              <a:rPr lang="en-US" altLang="ko-KR" sz="1400" dirty="0" smtClean="0">
                <a:solidFill>
                  <a:schemeClr val="tx2"/>
                </a:solidFill>
              </a:rPr>
              <a:t>“ </a:t>
            </a:r>
            <a:r>
              <a:rPr lang="ko-KR" altLang="en-US" sz="1400" dirty="0" smtClean="0">
                <a:solidFill>
                  <a:schemeClr val="tx2"/>
                </a:solidFill>
              </a:rPr>
              <a:t>이라며 온실가스 </a:t>
            </a:r>
            <a:r>
              <a:rPr lang="ko-KR" altLang="en-US" sz="1400" dirty="0">
                <a:solidFill>
                  <a:schemeClr val="tx2"/>
                </a:solidFill>
              </a:rPr>
              <a:t>배출량을 줄이는 친환경 정책인 </a:t>
            </a:r>
            <a:r>
              <a:rPr lang="en-US" altLang="ko-KR" sz="1400" dirty="0">
                <a:solidFill>
                  <a:schemeClr val="tx2"/>
                </a:solidFill>
              </a:rPr>
              <a:t>'</a:t>
            </a:r>
            <a:r>
              <a:rPr lang="ko-KR" altLang="en-US" sz="1400" dirty="0">
                <a:solidFill>
                  <a:schemeClr val="tx2"/>
                </a:solidFill>
              </a:rPr>
              <a:t>그린뉴딜</a:t>
            </a:r>
            <a:r>
              <a:rPr lang="en-US" altLang="ko-KR" sz="1400" dirty="0">
                <a:solidFill>
                  <a:schemeClr val="tx2"/>
                </a:solidFill>
              </a:rPr>
              <a:t>'</a:t>
            </a:r>
            <a:r>
              <a:rPr lang="ko-KR" altLang="en-US" sz="1400" dirty="0">
                <a:solidFill>
                  <a:schemeClr val="tx2"/>
                </a:solidFill>
              </a:rPr>
              <a:t>의 재원을 마련할 수 있다고 </a:t>
            </a:r>
            <a:r>
              <a:rPr lang="ko-KR" altLang="en-US" sz="1400" dirty="0" smtClean="0">
                <a:solidFill>
                  <a:schemeClr val="tx2"/>
                </a:solidFill>
              </a:rPr>
              <a:t>주장</a:t>
            </a:r>
            <a:r>
              <a:rPr lang="en-US" altLang="ko-KR" sz="1400" dirty="0" smtClean="0">
                <a:solidFill>
                  <a:schemeClr val="tx2"/>
                </a:solidFill>
              </a:rPr>
              <a:t>.</a:t>
            </a:r>
          </a:p>
          <a:p>
            <a:pPr algn="l"/>
            <a:endParaRPr lang="en-US" altLang="ko-KR" sz="1400" dirty="0">
              <a:solidFill>
                <a:schemeClr val="tx2"/>
              </a:solidFill>
            </a:endParaRPr>
          </a:p>
          <a:p>
            <a:pPr algn="l"/>
            <a:r>
              <a:rPr lang="ko-KR" altLang="en-US" sz="1400" dirty="0" smtClean="0">
                <a:solidFill>
                  <a:srgbClr val="C00000"/>
                </a:solidFill>
              </a:rPr>
              <a:t>버니 </a:t>
            </a:r>
            <a:r>
              <a:rPr lang="ko-KR" altLang="en-US" sz="1400" dirty="0" err="1" smtClean="0">
                <a:solidFill>
                  <a:srgbClr val="C00000"/>
                </a:solidFill>
              </a:rPr>
              <a:t>샌더스</a:t>
            </a:r>
            <a:r>
              <a:rPr lang="en-US" altLang="ko-KR" sz="1400" dirty="0" smtClean="0">
                <a:solidFill>
                  <a:schemeClr val="tx2"/>
                </a:solidFill>
              </a:rPr>
              <a:t/>
            </a:r>
            <a:br>
              <a:rPr lang="en-US" altLang="ko-KR" sz="1400" dirty="0" smtClean="0">
                <a:solidFill>
                  <a:schemeClr val="tx2"/>
                </a:solidFill>
              </a:rPr>
            </a:br>
            <a:r>
              <a:rPr lang="en-US" altLang="ko-KR" sz="1400" dirty="0" smtClean="0">
                <a:solidFill>
                  <a:schemeClr val="tx2"/>
                </a:solidFill>
              </a:rPr>
              <a:t>“350</a:t>
            </a:r>
            <a:r>
              <a:rPr lang="ko-KR" altLang="en-US" sz="1400" dirty="0" smtClean="0">
                <a:solidFill>
                  <a:schemeClr val="tx2"/>
                </a:solidFill>
              </a:rPr>
              <a:t>만</a:t>
            </a:r>
            <a:r>
              <a:rPr lang="en-US" altLang="ko-KR" sz="1400" dirty="0" smtClean="0">
                <a:solidFill>
                  <a:schemeClr val="tx2"/>
                </a:solidFill>
              </a:rPr>
              <a:t>$ </a:t>
            </a:r>
            <a:r>
              <a:rPr lang="ko-KR" altLang="en-US" sz="1400" dirty="0" smtClean="0">
                <a:solidFill>
                  <a:schemeClr val="tx2"/>
                </a:solidFill>
              </a:rPr>
              <a:t>이상 상속 시 최고 </a:t>
            </a:r>
            <a:r>
              <a:rPr lang="en-US" altLang="ko-KR" sz="1400" dirty="0" smtClean="0">
                <a:solidFill>
                  <a:schemeClr val="tx2"/>
                </a:solidFill>
              </a:rPr>
              <a:t>77% </a:t>
            </a:r>
            <a:r>
              <a:rPr lang="ko-KR" altLang="en-US" sz="1400" dirty="0" smtClean="0">
                <a:solidFill>
                  <a:schemeClr val="tx2"/>
                </a:solidFill>
              </a:rPr>
              <a:t>상속세율 적</a:t>
            </a:r>
            <a:r>
              <a:rPr lang="ko-KR" altLang="en-US" sz="1400" dirty="0">
                <a:solidFill>
                  <a:schemeClr val="tx2"/>
                </a:solidFill>
              </a:rPr>
              <a:t>용</a:t>
            </a:r>
            <a:endParaRPr lang="en-US" altLang="ko-KR" sz="1400" dirty="0" smtClean="0">
              <a:solidFill>
                <a:schemeClr val="tx2"/>
              </a:solidFill>
            </a:endParaRPr>
          </a:p>
          <a:p>
            <a:pPr algn="l"/>
            <a:endParaRPr lang="en-US" altLang="ko-KR" sz="1400" dirty="0">
              <a:solidFill>
                <a:schemeClr val="tx2"/>
              </a:solidFill>
            </a:endParaRPr>
          </a:p>
          <a:p>
            <a:pPr algn="l"/>
            <a:r>
              <a:rPr lang="ko-KR" altLang="en-US" sz="1400" dirty="0" err="1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폭스뉴스</a:t>
            </a:r>
            <a:r>
              <a:rPr lang="ko-KR" altLang="en-US" sz="14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4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1/</a:t>
            </a:r>
            <a:r>
              <a:rPr lang="ko-KR" altLang="en-US" sz="14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4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24</a:t>
            </a:r>
            <a:r>
              <a:rPr lang="ko-KR" altLang="en-US" sz="14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일 </a:t>
            </a:r>
            <a:r>
              <a:rPr lang="ko-KR" altLang="en-US" sz="14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여론조사 결과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ko-KR" altLang="en-US" sz="1400" dirty="0" smtClean="0">
                <a:solidFill>
                  <a:schemeClr val="tx2"/>
                </a:solidFill>
              </a:rPr>
              <a:t>미국 </a:t>
            </a:r>
            <a:r>
              <a:rPr lang="ko-KR" altLang="en-US" sz="1400" dirty="0">
                <a:solidFill>
                  <a:schemeClr val="tx2"/>
                </a:solidFill>
              </a:rPr>
              <a:t>유권자의 </a:t>
            </a:r>
            <a:r>
              <a:rPr lang="en-US" altLang="ko-KR" sz="1400" dirty="0">
                <a:solidFill>
                  <a:schemeClr val="tx2"/>
                </a:solidFill>
              </a:rPr>
              <a:t>70%</a:t>
            </a:r>
            <a:r>
              <a:rPr lang="ko-KR" altLang="en-US" sz="1400" dirty="0">
                <a:solidFill>
                  <a:schemeClr val="tx2"/>
                </a:solidFill>
              </a:rPr>
              <a:t>가 연 소득 </a:t>
            </a:r>
            <a:r>
              <a:rPr lang="en-US" altLang="ko-KR" sz="1400" dirty="0">
                <a:solidFill>
                  <a:schemeClr val="tx2"/>
                </a:solidFill>
              </a:rPr>
              <a:t>1</a:t>
            </a:r>
            <a:r>
              <a:rPr lang="ko-KR" altLang="en-US" sz="1400" dirty="0">
                <a:solidFill>
                  <a:schemeClr val="tx2"/>
                </a:solidFill>
              </a:rPr>
              <a:t>천만 </a:t>
            </a:r>
            <a:r>
              <a:rPr lang="en-US" altLang="ko-KR" sz="1400" dirty="0" smtClean="0">
                <a:solidFill>
                  <a:schemeClr val="tx2"/>
                </a:solidFill>
              </a:rPr>
              <a:t>$</a:t>
            </a:r>
            <a:r>
              <a:rPr lang="ko-KR" altLang="en-US" sz="1400" dirty="0" smtClean="0">
                <a:solidFill>
                  <a:schemeClr val="tx2"/>
                </a:solidFill>
              </a:rPr>
              <a:t> </a:t>
            </a:r>
            <a:r>
              <a:rPr lang="ko-KR" altLang="en-US" sz="1400" dirty="0">
                <a:solidFill>
                  <a:schemeClr val="tx2"/>
                </a:solidFill>
              </a:rPr>
              <a:t>이상 </a:t>
            </a:r>
            <a:r>
              <a:rPr lang="ko-KR" altLang="en-US" sz="1400" dirty="0" smtClean="0">
                <a:solidFill>
                  <a:schemeClr val="tx2"/>
                </a:solidFill>
              </a:rPr>
              <a:t>가구 부유세  부과 찬성</a:t>
            </a:r>
            <a:r>
              <a:rPr lang="en-US" altLang="ko-KR" sz="1400" dirty="0" smtClean="0">
                <a:solidFill>
                  <a:schemeClr val="tx2"/>
                </a:solidFill>
              </a:rPr>
              <a:t>,</a:t>
            </a:r>
            <a:r>
              <a:rPr lang="ko-KR" altLang="en-US" sz="1400" dirty="0" smtClean="0">
                <a:solidFill>
                  <a:schemeClr val="tx2"/>
                </a:solidFill>
              </a:rPr>
              <a:t> </a:t>
            </a:r>
            <a:r>
              <a:rPr lang="en-US" altLang="ko-KR" sz="1400" dirty="0" smtClean="0">
                <a:solidFill>
                  <a:schemeClr val="tx2"/>
                </a:solidFill>
              </a:rPr>
              <a:t/>
            </a:r>
            <a:br>
              <a:rPr lang="en-US" altLang="ko-KR" sz="1400" dirty="0" smtClean="0">
                <a:solidFill>
                  <a:schemeClr val="tx2"/>
                </a:solidFill>
              </a:rPr>
            </a:br>
            <a:r>
              <a:rPr lang="ko-KR" altLang="en-US" sz="1400" dirty="0" smtClean="0">
                <a:solidFill>
                  <a:schemeClr val="tx2"/>
                </a:solidFill>
              </a:rPr>
              <a:t>연 </a:t>
            </a:r>
            <a:r>
              <a:rPr lang="ko-KR" altLang="en-US" sz="1400" dirty="0">
                <a:solidFill>
                  <a:schemeClr val="tx2"/>
                </a:solidFill>
              </a:rPr>
              <a:t>소득 </a:t>
            </a:r>
            <a:r>
              <a:rPr lang="en-US" altLang="ko-KR" sz="1400" dirty="0">
                <a:solidFill>
                  <a:schemeClr val="tx2"/>
                </a:solidFill>
              </a:rPr>
              <a:t>100</a:t>
            </a:r>
            <a:r>
              <a:rPr lang="ko-KR" altLang="en-US" sz="1400" dirty="0" smtClean="0">
                <a:solidFill>
                  <a:schemeClr val="tx2"/>
                </a:solidFill>
              </a:rPr>
              <a:t>만</a:t>
            </a:r>
            <a:r>
              <a:rPr lang="en-US" altLang="ko-KR" sz="1400" dirty="0" smtClean="0">
                <a:solidFill>
                  <a:schemeClr val="tx2"/>
                </a:solidFill>
              </a:rPr>
              <a:t>$</a:t>
            </a:r>
            <a:r>
              <a:rPr lang="ko-KR" altLang="en-US" sz="1400" dirty="0" smtClean="0">
                <a:solidFill>
                  <a:schemeClr val="tx2"/>
                </a:solidFill>
              </a:rPr>
              <a:t> </a:t>
            </a:r>
            <a:r>
              <a:rPr lang="ko-KR" altLang="en-US" sz="1400" dirty="0">
                <a:solidFill>
                  <a:schemeClr val="tx2"/>
                </a:solidFill>
              </a:rPr>
              <a:t>이상 가구에 더 높은 세율을 적용해야 한다는 의견에도 </a:t>
            </a:r>
            <a:r>
              <a:rPr lang="en-US" altLang="ko-KR" sz="1400" dirty="0">
                <a:solidFill>
                  <a:schemeClr val="tx2"/>
                </a:solidFill>
              </a:rPr>
              <a:t>65</a:t>
            </a:r>
            <a:r>
              <a:rPr lang="en-US" altLang="ko-KR" sz="1400" dirty="0" smtClean="0">
                <a:solidFill>
                  <a:schemeClr val="tx2"/>
                </a:solidFill>
              </a:rPr>
              <a:t>%</a:t>
            </a:r>
            <a:r>
              <a:rPr lang="ko-KR" altLang="en-US" sz="1400" dirty="0" smtClean="0">
                <a:solidFill>
                  <a:schemeClr val="tx2"/>
                </a:solidFill>
              </a:rPr>
              <a:t> 찬성</a:t>
            </a:r>
            <a:r>
              <a:rPr lang="en-US" altLang="ko-KR" sz="1400" dirty="0" smtClean="0">
                <a:solidFill>
                  <a:schemeClr val="tx2"/>
                </a:solidFill>
              </a:rPr>
              <a:t> </a:t>
            </a:r>
            <a:endParaRPr lang="en-US" altLang="ko-KR" sz="1400" dirty="0">
              <a:solidFill>
                <a:schemeClr val="tx2"/>
              </a:solidFill>
            </a:endParaRPr>
          </a:p>
          <a:p>
            <a:pPr algn="l"/>
            <a:endParaRPr lang="ko-KR" altLang="en-US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38884"/>
            <a:ext cx="1764196" cy="1170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그룹 15"/>
          <p:cNvGrpSpPr/>
          <p:nvPr/>
        </p:nvGrpSpPr>
        <p:grpSpPr>
          <a:xfrm>
            <a:off x="4212754" y="1447015"/>
            <a:ext cx="4474046" cy="801440"/>
            <a:chOff x="4212754" y="1484784"/>
            <a:chExt cx="4474046" cy="1584176"/>
          </a:xfrm>
        </p:grpSpPr>
        <p:sp>
          <p:nvSpPr>
            <p:cNvPr id="7" name="TextBox 6"/>
            <p:cNvSpPr txBox="1"/>
            <p:nvPr/>
          </p:nvSpPr>
          <p:spPr>
            <a:xfrm>
              <a:off x="4212754" y="1566025"/>
              <a:ext cx="4474046" cy="1460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1400" dirty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 </a:t>
              </a:r>
              <a:r>
                <a:rPr lang="en-US" altLang="ko-KR" sz="1400" dirty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"</a:t>
              </a:r>
              <a:r>
                <a:rPr lang="ko-KR" altLang="en-US" sz="1400" dirty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규칙 없는 자본주의는 도둑질</a:t>
              </a:r>
              <a:r>
                <a:rPr lang="en-US" altLang="ko-KR" sz="140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“</a:t>
              </a:r>
              <a:r>
                <a:rPr lang="en-US" altLang="ko-KR" sz="1400" dirty="0" smtClean="0">
                  <a:solidFill>
                    <a:schemeClr val="tx2"/>
                  </a:solidFill>
                </a:rPr>
                <a:t/>
              </a:r>
              <a:br>
                <a:rPr lang="en-US" altLang="ko-KR" sz="1400" dirty="0" smtClean="0">
                  <a:solidFill>
                    <a:schemeClr val="tx2"/>
                  </a:solidFill>
                </a:rPr>
              </a:br>
              <a:r>
                <a:rPr lang="en-US" altLang="ko-KR" sz="1400" dirty="0" smtClean="0">
                  <a:solidFill>
                    <a:schemeClr val="tx2"/>
                  </a:solidFill>
                </a:rPr>
                <a:t>‘</a:t>
              </a:r>
              <a:r>
                <a:rPr lang="ko-KR" altLang="en-US" sz="1400" dirty="0" smtClean="0">
                  <a:solidFill>
                    <a:schemeClr val="tx2"/>
                  </a:solidFill>
                </a:rPr>
                <a:t>자산이 </a:t>
              </a:r>
              <a:r>
                <a:rPr lang="en-US" altLang="ko-KR" sz="1400" dirty="0">
                  <a:solidFill>
                    <a:schemeClr val="tx2"/>
                  </a:solidFill>
                </a:rPr>
                <a:t>5</a:t>
              </a:r>
              <a:r>
                <a:rPr lang="ko-KR" altLang="en-US" sz="1400" dirty="0" smtClean="0">
                  <a:solidFill>
                    <a:schemeClr val="tx2"/>
                  </a:solidFill>
                </a:rPr>
                <a:t>천만</a:t>
              </a:r>
              <a:r>
                <a:rPr lang="en-US" altLang="ko-KR" sz="1400" dirty="0" smtClean="0">
                  <a:solidFill>
                    <a:schemeClr val="tx2"/>
                  </a:solidFill>
                </a:rPr>
                <a:t>$(</a:t>
              </a:r>
              <a:r>
                <a:rPr lang="en-US" altLang="ko-KR" sz="1400" dirty="0">
                  <a:solidFill>
                    <a:schemeClr val="tx2"/>
                  </a:solidFill>
                </a:rPr>
                <a:t>556</a:t>
              </a:r>
              <a:r>
                <a:rPr lang="ko-KR" altLang="en-US" sz="1400" dirty="0">
                  <a:solidFill>
                    <a:schemeClr val="tx2"/>
                  </a:solidFill>
                </a:rPr>
                <a:t>억 </a:t>
              </a:r>
              <a:r>
                <a:rPr lang="en-US" altLang="ko-KR" sz="1400" dirty="0" smtClean="0">
                  <a:solidFill>
                    <a:schemeClr val="tx2"/>
                  </a:solidFill>
                </a:rPr>
                <a:t>)</a:t>
              </a:r>
              <a:r>
                <a:rPr lang="ko-KR" altLang="en-US" sz="1400" dirty="0">
                  <a:solidFill>
                    <a:schemeClr val="tx2"/>
                  </a:solidFill>
                </a:rPr>
                <a:t>가 넘는 자산가에게는 </a:t>
              </a:r>
              <a:r>
                <a:rPr lang="ko-KR" altLang="en-US" sz="1400" dirty="0" smtClean="0">
                  <a:solidFill>
                    <a:srgbClr val="FF0000"/>
                  </a:solidFill>
                </a:rPr>
                <a:t>연간  </a:t>
              </a:r>
              <a:r>
                <a:rPr lang="en-US" altLang="ko-KR" sz="1400" dirty="0" smtClean="0">
                  <a:solidFill>
                    <a:srgbClr val="FF0000"/>
                  </a:solidFill>
                </a:rPr>
                <a:t>2%</a:t>
              </a:r>
              <a:r>
                <a:rPr lang="en-US" altLang="ko-KR" sz="1400" dirty="0" smtClean="0">
                  <a:solidFill>
                    <a:schemeClr val="tx2"/>
                  </a:solidFill>
                </a:rPr>
                <a:t>, </a:t>
              </a:r>
              <a:r>
                <a:rPr lang="en-US" altLang="ko-KR" sz="1400" dirty="0">
                  <a:solidFill>
                    <a:schemeClr val="tx2"/>
                  </a:solidFill>
                </a:rPr>
                <a:t>10</a:t>
              </a:r>
              <a:r>
                <a:rPr lang="ko-KR" altLang="en-US" sz="1400" dirty="0">
                  <a:solidFill>
                    <a:schemeClr val="tx2"/>
                  </a:solidFill>
                </a:rPr>
                <a:t>억 </a:t>
              </a:r>
              <a:r>
                <a:rPr lang="en-US" altLang="ko-KR" sz="1400" dirty="0" smtClean="0">
                  <a:solidFill>
                    <a:schemeClr val="tx2"/>
                  </a:solidFill>
                </a:rPr>
                <a:t>$</a:t>
              </a:r>
              <a:r>
                <a:rPr lang="ko-KR" altLang="en-US" sz="1400" dirty="0" smtClean="0">
                  <a:solidFill>
                    <a:schemeClr val="tx2"/>
                  </a:solidFill>
                </a:rPr>
                <a:t>이상은 </a:t>
              </a:r>
              <a:r>
                <a:rPr lang="en-US" altLang="ko-KR" sz="1400" dirty="0">
                  <a:solidFill>
                    <a:srgbClr val="FF0000"/>
                  </a:solidFill>
                </a:rPr>
                <a:t>3%</a:t>
              </a:r>
              <a:r>
                <a:rPr lang="en-US" altLang="ko-KR" sz="1400" dirty="0">
                  <a:solidFill>
                    <a:schemeClr val="tx2"/>
                  </a:solidFill>
                </a:rPr>
                <a:t> </a:t>
              </a:r>
              <a:r>
                <a:rPr lang="ko-KR" altLang="en-US" sz="1400" dirty="0" smtClean="0">
                  <a:solidFill>
                    <a:schemeClr val="tx2"/>
                  </a:solidFill>
                </a:rPr>
                <a:t>세금 </a:t>
              </a:r>
              <a:r>
                <a:rPr lang="ko-KR" altLang="en-US" sz="1400" dirty="0">
                  <a:solidFill>
                    <a:schemeClr val="tx2"/>
                  </a:solidFill>
                </a:rPr>
                <a:t>부과하는 부유세 </a:t>
              </a:r>
              <a:r>
                <a:rPr lang="ko-KR" altLang="en-US" sz="1400" dirty="0" smtClean="0">
                  <a:solidFill>
                    <a:schemeClr val="tx2"/>
                  </a:solidFill>
                </a:rPr>
                <a:t>정책</a:t>
              </a:r>
              <a:r>
                <a:rPr lang="en-US" altLang="ko-KR" sz="1400" dirty="0" smtClean="0">
                  <a:solidFill>
                    <a:schemeClr val="tx2"/>
                  </a:solidFill>
                </a:rPr>
                <a:t>’ </a:t>
              </a:r>
              <a:r>
                <a:rPr lang="ko-KR" altLang="en-US" sz="1400" dirty="0" smtClean="0">
                  <a:solidFill>
                    <a:schemeClr val="tx2"/>
                  </a:solidFill>
                </a:rPr>
                <a:t>제시</a:t>
              </a:r>
              <a:endParaRPr lang="ko-KR" altLang="en-US" sz="1400" dirty="0">
                <a:solidFill>
                  <a:schemeClr val="tx2"/>
                </a:solidFill>
              </a:endParaRPr>
            </a:p>
          </p:txBody>
        </p:sp>
        <p:sp>
          <p:nvSpPr>
            <p:cNvPr id="15" name="모서리가 둥근 사각형 설명선 14"/>
            <p:cNvSpPr/>
            <p:nvPr/>
          </p:nvSpPr>
          <p:spPr>
            <a:xfrm>
              <a:off x="4212754" y="1484784"/>
              <a:ext cx="4391694" cy="1584176"/>
            </a:xfrm>
            <a:prstGeom prst="wedgeRoundRectCallout">
              <a:avLst>
                <a:gd name="adj1" fmla="val -108965"/>
                <a:gd name="adj2" fmla="val 15486"/>
                <a:gd name="adj3" fmla="val 16667"/>
              </a:avLst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69511" y="999402"/>
            <a:ext cx="8414957" cy="5741966"/>
            <a:chOff x="683809" y="1149051"/>
            <a:chExt cx="7666105" cy="5160269"/>
          </a:xfrm>
        </p:grpSpPr>
        <p:sp>
          <p:nvSpPr>
            <p:cNvPr id="8" name="직사각형 7"/>
            <p:cNvSpPr/>
            <p:nvPr/>
          </p:nvSpPr>
          <p:spPr>
            <a:xfrm>
              <a:off x="683809" y="1498526"/>
              <a:ext cx="7643032" cy="48107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10" name="그룹 9"/>
            <p:cNvGrpSpPr/>
            <p:nvPr/>
          </p:nvGrpSpPr>
          <p:grpSpPr>
            <a:xfrm>
              <a:off x="683809" y="1149051"/>
              <a:ext cx="7666105" cy="5013127"/>
              <a:chOff x="683809" y="1149051"/>
              <a:chExt cx="7666105" cy="5013127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6882" y="1522680"/>
                <a:ext cx="7643032" cy="42274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" name="직사각형 11"/>
              <p:cNvSpPr/>
              <p:nvPr/>
            </p:nvSpPr>
            <p:spPr>
              <a:xfrm>
                <a:off x="697129" y="5931346"/>
                <a:ext cx="2238113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b="0" spc="-50" dirty="0">
                    <a:solidFill>
                      <a:prstClr val="black"/>
                    </a:solidFill>
                  </a:rPr>
                  <a:t>자료</a:t>
                </a:r>
                <a:r>
                  <a:rPr lang="en-US" altLang="ko-KR" b="0" spc="-50" dirty="0">
                    <a:solidFill>
                      <a:prstClr val="black"/>
                    </a:solidFill>
                  </a:rPr>
                  <a:t>: Carlota Perez(2012), </a:t>
                </a:r>
                <a:r>
                  <a:rPr lang="en-US" altLang="ko-KR" b="0" spc="-50" dirty="0" err="1">
                    <a:solidFill>
                      <a:prstClr val="black"/>
                    </a:solidFill>
                  </a:rPr>
                  <a:t>Piketty</a:t>
                </a:r>
                <a:r>
                  <a:rPr lang="en-US" altLang="ko-KR" b="0" spc="-50" dirty="0">
                    <a:solidFill>
                      <a:prstClr val="black"/>
                    </a:solidFill>
                  </a:rPr>
                  <a:t> and </a:t>
                </a:r>
                <a:r>
                  <a:rPr lang="en-US" altLang="ko-KR" b="0" spc="-50" dirty="0" err="1">
                    <a:solidFill>
                      <a:prstClr val="black"/>
                    </a:solidFill>
                  </a:rPr>
                  <a:t>Saez</a:t>
                </a:r>
                <a:r>
                  <a:rPr lang="en-US" altLang="ko-KR" b="0" spc="-50" dirty="0" smtClean="0">
                    <a:solidFill>
                      <a:prstClr val="black"/>
                    </a:solidFill>
                  </a:rPr>
                  <a:t>,</a:t>
                </a:r>
                <a:endParaRPr lang="en-US" altLang="ko-KR" b="0" spc="-5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83809" y="1149051"/>
                <a:ext cx="5883810" cy="3736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kumimoji="0" lang="ko-KR" altLang="fr-FR" sz="2000" b="0" spc="-30" dirty="0">
                    <a:solidFill>
                      <a:schemeClr val="tx2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미국 납세자 상위 </a:t>
                </a:r>
                <a:r>
                  <a:rPr kumimoji="0" lang="fr-FR" altLang="ko-KR" sz="2000" b="0" spc="-30" dirty="0">
                    <a:solidFill>
                      <a:schemeClr val="tx2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10%</a:t>
                </a:r>
                <a:r>
                  <a:rPr kumimoji="0" lang="ko-KR" altLang="fr-FR" sz="2000" b="0" spc="-30" dirty="0">
                    <a:solidFill>
                      <a:schemeClr val="tx2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의 소득 비중</a:t>
                </a:r>
                <a:r>
                  <a:rPr kumimoji="0" lang="fr-FR" altLang="ko-KR" sz="2000" b="0" spc="-30" dirty="0">
                    <a:solidFill>
                      <a:schemeClr val="tx2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(1917~2011</a:t>
                </a:r>
                <a:r>
                  <a:rPr kumimoji="0" lang="fr-FR" altLang="ko-KR" sz="2000" b="0" spc="-30" dirty="0" smtClean="0">
                    <a:solidFill>
                      <a:schemeClr val="tx2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)</a:t>
                </a:r>
                <a:endParaRPr kumimoji="0" lang="ko-KR" altLang="en-US" sz="2000" b="0" spc="-30" dirty="0">
                  <a:solidFill>
                    <a:schemeClr val="tx2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368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64"/>
          <p:cNvSpPr>
            <a:spLocks noChangeArrowheads="1"/>
          </p:cNvSpPr>
          <p:nvPr/>
        </p:nvSpPr>
        <p:spPr bwMode="auto">
          <a:xfrm>
            <a:off x="647564" y="836712"/>
            <a:ext cx="6480720" cy="4556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집중화로 심화되는 지역 양극화</a:t>
            </a:r>
            <a:endParaRPr kumimoji="0" lang="ko-KR" altLang="en-US" sz="2000" b="0" dirty="0" smtClean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 bwMode="auto">
          <a:xfrm>
            <a:off x="323850" y="147640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지역 양극화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51520" y="1376772"/>
            <a:ext cx="7812868" cy="5162941"/>
            <a:chOff x="251520" y="1376772"/>
            <a:chExt cx="7812868" cy="516294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381389"/>
              <a:ext cx="7812868" cy="5158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791580" y="1381389"/>
              <a:ext cx="104411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소 득</a:t>
              </a:r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88024" y="1376772"/>
              <a:ext cx="104411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학 </a:t>
              </a:r>
              <a:r>
                <a:rPr lang="ko-KR" altLang="en-US" sz="1600" b="0" dirty="0" err="1" smtClean="0">
                  <a:latin typeface="나눔고딕 ExtraBold" pitchFamily="50" charset="-127"/>
                  <a:ea typeface="나눔고딕 ExtraBold" pitchFamily="50" charset="-127"/>
                </a:rPr>
                <a:t>력</a:t>
              </a:r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71700" y="3865664"/>
              <a:ext cx="140415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99592" y="3979899"/>
              <a:ext cx="124075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직 업</a:t>
              </a:r>
              <a:r>
                <a:rPr lang="en-US" altLang="ko-KR" sz="1600" b="0" dirty="0" smtClean="0">
                  <a:latin typeface="나눔고딕 ExtraBold" pitchFamily="50" charset="-127"/>
                  <a:ea typeface="나눔고딕 ExtraBold" pitchFamily="50" charset="-127"/>
                </a:rPr>
                <a:t>(</a:t>
              </a:r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숙련</a:t>
              </a:r>
              <a:r>
                <a:rPr lang="en-US" altLang="ko-KR" sz="1600" b="0" dirty="0" smtClean="0">
                  <a:latin typeface="나눔고딕 ExtraBold" pitchFamily="50" charset="-127"/>
                  <a:ea typeface="나눔고딕 ExtraBold" pitchFamily="50" charset="-127"/>
                </a:rPr>
                <a:t>)</a:t>
              </a:r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130062" y="3810622"/>
              <a:ext cx="199822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05732" y="3923154"/>
              <a:ext cx="249456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일자리 질 종합지수</a:t>
              </a:r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76064" y="6468256"/>
            <a:ext cx="1599692" cy="23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defPPr>
              <a:defRPr lang="ko-KR"/>
            </a:defPPr>
            <a:lvl1pPr algn="l" fontAlgn="ctr" latinLnBrk="0">
              <a:lnSpc>
                <a:spcPct val="115000"/>
              </a:lnSpc>
              <a:buSzPct val="130000"/>
              <a:defRPr sz="700" b="0">
                <a:latin typeface="KoPub돋움체_Pro Light" pitchFamily="18" charset="-127"/>
                <a:ea typeface="KoPub돋움체_Pro Light" pitchFamily="18" charset="-127"/>
              </a:defRPr>
            </a:lvl1pPr>
            <a:lvl2pPr algn="l">
              <a:defRPr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한국고용정보원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926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화살표 연결선 16"/>
          <p:cNvCxnSpPr/>
          <p:nvPr/>
        </p:nvCxnSpPr>
        <p:spPr>
          <a:xfrm flipV="1">
            <a:off x="1709682" y="1340768"/>
            <a:ext cx="18002" cy="4284476"/>
          </a:xfrm>
          <a:prstGeom prst="straightConnector1">
            <a:avLst/>
          </a:prstGeom>
          <a:ln w="444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 flipV="1">
            <a:off x="1547664" y="5517232"/>
            <a:ext cx="5796644" cy="1"/>
          </a:xfrm>
          <a:prstGeom prst="straightConnector1">
            <a:avLst/>
          </a:prstGeom>
          <a:ln w="444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자유형 25"/>
          <p:cNvSpPr/>
          <p:nvPr/>
        </p:nvSpPr>
        <p:spPr>
          <a:xfrm>
            <a:off x="2521651" y="2780928"/>
            <a:ext cx="3848669" cy="1866913"/>
          </a:xfrm>
          <a:custGeom>
            <a:avLst/>
            <a:gdLst>
              <a:gd name="connsiteX0" fmla="*/ 0 w 3848669"/>
              <a:gd name="connsiteY0" fmla="*/ 1866913 h 1866913"/>
              <a:gd name="connsiteX1" fmla="*/ 1364777 w 3848669"/>
              <a:gd name="connsiteY1" fmla="*/ 17641 h 1866913"/>
              <a:gd name="connsiteX2" fmla="*/ 3794078 w 3848669"/>
              <a:gd name="connsiteY2" fmla="*/ 884274 h 1866913"/>
              <a:gd name="connsiteX3" fmla="*/ 3794078 w 3848669"/>
              <a:gd name="connsiteY3" fmla="*/ 884274 h 1866913"/>
              <a:gd name="connsiteX4" fmla="*/ 3848669 w 3848669"/>
              <a:gd name="connsiteY4" fmla="*/ 904746 h 1866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8669" h="1866913">
                <a:moveTo>
                  <a:pt x="0" y="1866913"/>
                </a:moveTo>
                <a:cubicBezTo>
                  <a:pt x="366215" y="1024163"/>
                  <a:pt x="732431" y="181414"/>
                  <a:pt x="1364777" y="17641"/>
                </a:cubicBezTo>
                <a:cubicBezTo>
                  <a:pt x="1997123" y="-146132"/>
                  <a:pt x="3794078" y="884274"/>
                  <a:pt x="3794078" y="884274"/>
                </a:cubicBezTo>
                <a:lnTo>
                  <a:pt x="3794078" y="884274"/>
                </a:lnTo>
                <a:lnTo>
                  <a:pt x="3848669" y="904746"/>
                </a:lnTo>
              </a:path>
            </a:pathLst>
          </a:custGeom>
          <a:ln w="63500">
            <a:solidFill>
              <a:srgbClr val="C00000"/>
            </a:solidFill>
            <a:tailEnd type="stealth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1727684" y="1534659"/>
            <a:ext cx="1260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200" dirty="0" smtClean="0">
                <a:latin typeface="나눔고딕 ExtraBold" pitchFamily="50" charset="-127"/>
                <a:ea typeface="나눔고딕 ExtraBold" pitchFamily="50" charset="-127"/>
              </a:rPr>
              <a:t>수축사회 수준</a:t>
            </a:r>
            <a:endParaRPr lang="ko-KR" altLang="en-US" sz="1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00192" y="5214392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latin typeface="나눔고딕 ExtraBold" pitchFamily="50" charset="-127"/>
                <a:ea typeface="나눔고딕 ExtraBold" pitchFamily="50" charset="-127"/>
              </a:rPr>
              <a:t>시간</a:t>
            </a:r>
            <a:endParaRPr lang="ko-KR" altLang="en-US" sz="1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2923809" y="2169498"/>
            <a:ext cx="2074505" cy="3160310"/>
            <a:chOff x="2923809" y="2169498"/>
            <a:chExt cx="2074505" cy="3160310"/>
          </a:xfrm>
        </p:grpSpPr>
        <p:cxnSp>
          <p:nvCxnSpPr>
            <p:cNvPr id="34" name="직선 연결선 33"/>
            <p:cNvCxnSpPr/>
            <p:nvPr/>
          </p:nvCxnSpPr>
          <p:spPr>
            <a:xfrm>
              <a:off x="3973520" y="2456892"/>
              <a:ext cx="0" cy="2872916"/>
            </a:xfrm>
            <a:prstGeom prst="line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2923809" y="4170787"/>
              <a:ext cx="89210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1400" dirty="0" err="1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  <a:t>포퓰리즘</a:t>
              </a:r>
              <a:r>
                <a:rPr lang="en-US" altLang="ko-KR" sz="14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  <a:t/>
              </a:r>
              <a:br>
                <a:rPr lang="en-US" altLang="ko-KR" sz="14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</a:br>
              <a:r>
                <a:rPr lang="ko-KR" altLang="en-US" sz="14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  <a:t>민족주의</a:t>
              </a:r>
              <a:r>
                <a:rPr lang="en-US" altLang="ko-KR" sz="14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  <a:t/>
              </a:r>
              <a:br>
                <a:rPr lang="en-US" altLang="ko-KR" sz="14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</a:br>
              <a:r>
                <a:rPr lang="ko-KR" altLang="en-US" sz="1400" dirty="0" err="1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  <a:t>징고이즘</a:t>
              </a:r>
              <a:r>
                <a:rPr lang="en-US" altLang="ko-KR" sz="14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  <a:t/>
              </a:r>
              <a:br>
                <a:rPr lang="en-US" altLang="ko-KR" sz="14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</a:br>
              <a:r>
                <a:rPr lang="ko-KR" altLang="en-US" sz="14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  <a:t>쇼비니즘</a:t>
              </a:r>
              <a:r>
                <a:rPr lang="en-US" altLang="ko-KR" sz="14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  <a:t> </a:t>
              </a:r>
              <a:endParaRPr lang="ko-KR" altLang="en-US" sz="1400" dirty="0">
                <a:solidFill>
                  <a:srgbClr val="7030A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952254" y="4462053"/>
              <a:ext cx="10460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1400" dirty="0" smtClean="0">
                  <a:solidFill>
                    <a:schemeClr val="tx2"/>
                  </a:solidFill>
                  <a:latin typeface="나눔고딕 ExtraBold" pitchFamily="50" charset="-127"/>
                  <a:ea typeface="나눔고딕 ExtraBold" pitchFamily="50" charset="-127"/>
                  <a:sym typeface="Wingdings" pitchFamily="2" charset="2"/>
                </a:rPr>
                <a:t>민주주의 </a:t>
              </a:r>
              <a:r>
                <a:rPr lang="en-US" altLang="ko-KR" sz="1400" dirty="0" smtClean="0">
                  <a:solidFill>
                    <a:schemeClr val="tx2"/>
                  </a:solidFill>
                  <a:latin typeface="나눔고딕 ExtraBold" pitchFamily="50" charset="-127"/>
                  <a:ea typeface="나눔고딕 ExtraBold" pitchFamily="50" charset="-127"/>
                  <a:sym typeface="Wingdings" pitchFamily="2" charset="2"/>
                </a:rPr>
                <a:t>?</a:t>
              </a:r>
              <a:endParaRPr lang="ko-KR" altLang="en-US" sz="1400" dirty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498006" y="2169498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>
                  <a:solidFill>
                    <a:srgbClr val="FFC000"/>
                  </a:solidFill>
                  <a:latin typeface="나눔고딕 ExtraBold" pitchFamily="50" charset="-127"/>
                  <a:ea typeface="나눔고딕 ExtraBold" pitchFamily="50" charset="-127"/>
                </a:rPr>
                <a:t>☆</a:t>
              </a:r>
              <a:endParaRPr lang="ko-KR" altLang="en-US" sz="1800" dirty="0">
                <a:solidFill>
                  <a:srgbClr val="FFC000"/>
                </a:solidFill>
              </a:endParaRPr>
            </a:p>
          </p:txBody>
        </p:sp>
      </p:grp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1439652" y="5805264"/>
            <a:ext cx="410445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eaLnBrk="0" latinLnBrk="0" hangingPunct="0"/>
            <a:r>
              <a:rPr kumimoji="1" lang="ko-KR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자료</a:t>
            </a: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: </a:t>
            </a:r>
            <a:r>
              <a:rPr kumimoji="1" lang="ko-KR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혜안리서치</a:t>
            </a: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24445" y="4483139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</a:t>
            </a:r>
            <a:endParaRPr lang="ko-KR" altLang="en-US" sz="1400" dirty="0"/>
          </a:p>
        </p:txBody>
      </p:sp>
      <p:sp>
        <p:nvSpPr>
          <p:cNvPr id="28" name="제목 1"/>
          <p:cNvSpPr txBox="1">
            <a:spLocks/>
          </p:cNvSpPr>
          <p:nvPr/>
        </p:nvSpPr>
        <p:spPr bwMode="auto">
          <a:xfrm>
            <a:off x="323850" y="147642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‘neo – ism’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의 시대</a:t>
            </a:r>
          </a:p>
        </p:txBody>
      </p:sp>
      <p:grpSp>
        <p:nvGrpSpPr>
          <p:cNvPr id="45" name="그룹 44"/>
          <p:cNvGrpSpPr/>
          <p:nvPr/>
        </p:nvGrpSpPr>
        <p:grpSpPr>
          <a:xfrm>
            <a:off x="215516" y="944724"/>
            <a:ext cx="8553366" cy="5683695"/>
            <a:chOff x="503548" y="908720"/>
            <a:chExt cx="8553366" cy="5683695"/>
          </a:xfrm>
        </p:grpSpPr>
        <p:sp>
          <p:nvSpPr>
            <p:cNvPr id="46" name="직사각형 45"/>
            <p:cNvSpPr/>
            <p:nvPr/>
          </p:nvSpPr>
          <p:spPr>
            <a:xfrm>
              <a:off x="503548" y="908720"/>
              <a:ext cx="8553366" cy="5666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7" name="그룹 46"/>
            <p:cNvGrpSpPr/>
            <p:nvPr/>
          </p:nvGrpSpPr>
          <p:grpSpPr>
            <a:xfrm>
              <a:off x="596150" y="908720"/>
              <a:ext cx="8432272" cy="5683695"/>
              <a:chOff x="596150" y="908720"/>
              <a:chExt cx="8432272" cy="5683695"/>
            </a:xfrm>
          </p:grpSpPr>
          <p:sp>
            <p:nvSpPr>
              <p:cNvPr id="48" name="Rectangle 1"/>
              <p:cNvSpPr>
                <a:spLocks noChangeArrowheads="1"/>
              </p:cNvSpPr>
              <p:nvPr/>
            </p:nvSpPr>
            <p:spPr bwMode="auto">
              <a:xfrm>
                <a:off x="711894" y="6361583"/>
                <a:ext cx="4104456" cy="2308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algn="l" eaLnBrk="0" latinLnBrk="0" hangingPunct="0"/>
                <a:r>
                  <a:rPr kumimoji="1" lang="ko-KR" altLang="en-US" sz="9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맑은 고딕" pitchFamily="50" charset="-127"/>
                    <a:ea typeface="맑은 고딕" pitchFamily="50" charset="-127"/>
                    <a:cs typeface="Times New Roman" pitchFamily="18" charset="0"/>
                  </a:rPr>
                  <a:t>자료</a:t>
                </a:r>
                <a:r>
                  <a:rPr kumimoji="1" lang="en-US" altLang="ko-KR" sz="9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맑은 고딕" pitchFamily="50" charset="-127"/>
                    <a:ea typeface="맑은 고딕" pitchFamily="50" charset="-127"/>
                    <a:cs typeface="Times New Roman" pitchFamily="18" charset="0"/>
                  </a:rPr>
                  <a:t>: </a:t>
                </a:r>
                <a:r>
                  <a:rPr lang="en-US" altLang="ko-KR" b="0" dirty="0">
                    <a:latin typeface="맑은 고딕" pitchFamily="50" charset="-127"/>
                    <a:ea typeface="맑은 고딕" pitchFamily="50" charset="-127"/>
                    <a:cs typeface="Times New Roman" pitchFamily="18" charset="0"/>
                  </a:rPr>
                  <a:t>Bloomberg Economics, Freedom </a:t>
                </a:r>
                <a:r>
                  <a:rPr lang="en-US" altLang="ko-KR" b="0" dirty="0" smtClean="0">
                    <a:latin typeface="맑은 고딕" pitchFamily="50" charset="-127"/>
                    <a:ea typeface="맑은 고딕" pitchFamily="50" charset="-127"/>
                    <a:cs typeface="Times New Roman" pitchFamily="18" charset="0"/>
                  </a:rPr>
                  <a:t>House</a:t>
                </a:r>
                <a:endParaRPr kumimoji="1" lang="en-US" altLang="ko-K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  <a:cs typeface="굴림" pitchFamily="50" charset="-127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611560" y="908720"/>
                <a:ext cx="55446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ko-KR" altLang="en-US" sz="2000" b="0" dirty="0" smtClean="0">
                    <a:solidFill>
                      <a:schemeClr val="tx2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민주주의가 퇴보하면서 新 이데올로기 갈등 심화</a:t>
                </a:r>
                <a:endParaRPr lang="ko-KR" altLang="en-US" sz="1600" b="0" dirty="0">
                  <a:solidFill>
                    <a:schemeClr val="tx2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  <p:pic>
            <p:nvPicPr>
              <p:cNvPr id="5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6150" y="2799868"/>
                <a:ext cx="8304968" cy="35814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1" name="Rectangle 21"/>
              <p:cNvSpPr>
                <a:spLocks noChangeArrowheads="1"/>
              </p:cNvSpPr>
              <p:nvPr/>
            </p:nvSpPr>
            <p:spPr bwMode="auto">
              <a:xfrm>
                <a:off x="678396" y="1305393"/>
                <a:ext cx="8044408" cy="13025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45707" rIns="0" bIns="45707"/>
              <a:lstStyle>
                <a:lvl1pPr marL="98425" indent="-98425"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377825" indent="-88900"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2pPr>
                <a:lvl3pPr marL="950913" indent="-188913"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3pPr>
                <a:lvl4pPr marL="1333500" indent="-192088"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4pPr>
                <a:lvl5pPr marL="1714500" indent="-190500" algn="l"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5pPr>
                <a:lvl6pPr marL="2171700" indent="-1905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6pPr>
                <a:lvl7pPr marL="2628900" indent="-1905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7pPr>
                <a:lvl8pPr marL="3086100" indent="-1905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8pPr>
                <a:lvl9pPr marL="3543300" indent="-1905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marL="285750" indent="-285750" fontAlgn="ctr" latinLnBrk="0">
                  <a:lnSpc>
                    <a:spcPct val="110000"/>
                  </a:lnSpc>
                  <a:spcAft>
                    <a:spcPct val="30000"/>
                  </a:spcAft>
                  <a:buSzPct val="130000"/>
                  <a:buFont typeface="Wingdings" panose="05000000000000000000" pitchFamily="2" charset="2"/>
                  <a:buChar char="Ø"/>
                </a:pPr>
                <a:r>
                  <a:rPr lang="en-US" altLang="ko-KR" sz="1200" dirty="0" smtClean="0">
                    <a:latin typeface="나눔고딕" pitchFamily="50" charset="-127"/>
                    <a:ea typeface="나눔고딕" pitchFamily="50" charset="-127"/>
                  </a:rPr>
                  <a:t>G20 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국가들의 명목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GDP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를 합산한 총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GDP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는 약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64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조 </a:t>
                </a: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달러</a:t>
                </a:r>
                <a:endParaRPr lang="en-US" altLang="ko-KR" sz="1200" dirty="0" smtClean="0">
                  <a:latin typeface="나눔고딕" pitchFamily="50" charset="-127"/>
                  <a:ea typeface="나눔고딕" pitchFamily="50" charset="-127"/>
                </a:endParaRPr>
              </a:p>
              <a:p>
                <a:pPr marL="285750" indent="-285750" fontAlgn="ctr" latinLnBrk="0">
                  <a:lnSpc>
                    <a:spcPct val="110000"/>
                  </a:lnSpc>
                  <a:spcAft>
                    <a:spcPct val="30000"/>
                  </a:spcAft>
                  <a:buSzPct val="130000"/>
                  <a:buFont typeface="Wingdings" panose="05000000000000000000" pitchFamily="2" charset="2"/>
                  <a:buChar char="Ø"/>
                </a:pP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팀 </a:t>
                </a:r>
                <a:r>
                  <a:rPr lang="ko-KR" altLang="en-US" sz="1200" dirty="0" err="1" smtClean="0">
                    <a:latin typeface="나눔고딕" pitchFamily="50" charset="-127"/>
                    <a:ea typeface="나눔고딕" pitchFamily="50" charset="-127"/>
                  </a:rPr>
                  <a:t>포퓰리즘</a:t>
                </a:r>
                <a:r>
                  <a:rPr lang="en-US" altLang="ko-KR" sz="1200" dirty="0" smtClean="0">
                    <a:latin typeface="나눔고딕" pitchFamily="50" charset="-127"/>
                    <a:ea typeface="나눔고딕" pitchFamily="50" charset="-127"/>
                  </a:rPr>
                  <a:t>: 200</a:t>
                </a:r>
                <a:r>
                  <a:rPr lang="ko-KR" altLang="en-US" sz="1200" dirty="0" err="1" smtClean="0">
                    <a:latin typeface="나눔고딕" pitchFamily="50" charset="-127"/>
                    <a:ea typeface="나눔고딕" pitchFamily="50" charset="-127"/>
                  </a:rPr>
                  <a:t>년대비</a:t>
                </a: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 </a:t>
                </a:r>
                <a:r>
                  <a:rPr lang="ko-KR" altLang="en-US" sz="1200" dirty="0" err="1" smtClean="0">
                    <a:latin typeface="나눔고딕" pitchFamily="50" charset="-127"/>
                    <a:ea typeface="나눔고딕" pitchFamily="50" charset="-127"/>
                  </a:rPr>
                  <a:t>포퓰리즘</a:t>
                </a: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 국가 인구는 </a:t>
                </a:r>
                <a:r>
                  <a:rPr lang="en-US" altLang="ko-KR" sz="1200" dirty="0" smtClean="0">
                    <a:latin typeface="나눔고딕" pitchFamily="50" charset="-127"/>
                    <a:ea typeface="나눔고딕" pitchFamily="50" charset="-127"/>
                  </a:rPr>
                  <a:t>1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억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2</a:t>
                </a: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천만 명 </a:t>
                </a:r>
                <a:r>
                  <a:rPr lang="en-US" altLang="ko-KR" sz="1200" dirty="0" smtClean="0">
                    <a:latin typeface="나눔고딕" pitchFamily="50" charset="-127"/>
                    <a:ea typeface="나눔고딕" pitchFamily="50" charset="-127"/>
                    <a:sym typeface="Wingdings" pitchFamily="2" charset="2"/>
                  </a:rPr>
                  <a:t> </a:t>
                </a: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현재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20</a:t>
                </a: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억 명 이상</a:t>
                </a:r>
                <a:endParaRPr lang="en-US" altLang="ko-KR" sz="1200" dirty="0" smtClean="0">
                  <a:latin typeface="나눔고딕" pitchFamily="50" charset="-127"/>
                  <a:ea typeface="나눔고딕" pitchFamily="50" charset="-127"/>
                </a:endParaRPr>
              </a:p>
              <a:p>
                <a:pPr marL="285750" indent="-285750" fontAlgn="ctr" latinLnBrk="0">
                  <a:lnSpc>
                    <a:spcPct val="110000"/>
                  </a:lnSpc>
                  <a:spcAft>
                    <a:spcPct val="30000"/>
                  </a:spcAft>
                  <a:buSzPct val="130000"/>
                  <a:buFont typeface="Wingdings" panose="05000000000000000000" pitchFamily="2" charset="2"/>
                  <a:buChar char="Ø"/>
                </a:pP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이중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2008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년 금융위기 전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4%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에 불과했던 </a:t>
                </a:r>
                <a:r>
                  <a:rPr lang="ko-KR" altLang="en-US" sz="1200" dirty="0" err="1">
                    <a:latin typeface="나눔고딕" pitchFamily="50" charset="-127"/>
                    <a:ea typeface="나눔고딕" pitchFamily="50" charset="-127"/>
                  </a:rPr>
                  <a:t>포퓰리즘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 국가의 </a:t>
                </a:r>
                <a:r>
                  <a:rPr lang="en-US" altLang="ko-KR" sz="1200" dirty="0" smtClean="0">
                    <a:latin typeface="나눔고딕" pitchFamily="50" charset="-127"/>
                    <a:ea typeface="나눔고딕" pitchFamily="50" charset="-127"/>
                  </a:rPr>
                  <a:t>GDP</a:t>
                </a: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 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비중은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41%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까지 </a:t>
                </a: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상승</a:t>
                </a:r>
                <a:endParaRPr lang="en-US" altLang="ko-KR" sz="1200" dirty="0" smtClean="0">
                  <a:latin typeface="나눔고딕" pitchFamily="50" charset="-127"/>
                  <a:ea typeface="나눔고딕" pitchFamily="50" charset="-127"/>
                </a:endParaRPr>
              </a:p>
              <a:p>
                <a:pPr marL="285750" indent="-285750" fontAlgn="ctr" latinLnBrk="0">
                  <a:lnSpc>
                    <a:spcPct val="110000"/>
                  </a:lnSpc>
                  <a:spcAft>
                    <a:spcPct val="30000"/>
                  </a:spcAft>
                  <a:buSzPct val="130000"/>
                  <a:buFont typeface="Wingdings" panose="05000000000000000000" pitchFamily="2" charset="2"/>
                  <a:buChar char="Ø"/>
                </a:pP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민주주의 비중은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32%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로 금융위기 전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83%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에서 큰 폭 </a:t>
                </a: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하락</a:t>
                </a:r>
                <a:endParaRPr lang="en-US" altLang="ko-KR" sz="1200" dirty="0" smtClean="0">
                  <a:latin typeface="나눔고딕" pitchFamily="50" charset="-127"/>
                  <a:ea typeface="나눔고딕" pitchFamily="50" charset="-127"/>
                </a:endParaRPr>
              </a:p>
              <a:p>
                <a:pPr marL="285750" indent="-285750" fontAlgn="ctr" latinLnBrk="0">
                  <a:lnSpc>
                    <a:spcPct val="110000"/>
                  </a:lnSpc>
                  <a:spcAft>
                    <a:spcPct val="30000"/>
                  </a:spcAft>
                  <a:buSzPct val="130000"/>
                  <a:buFont typeface="Wingdings" panose="05000000000000000000" pitchFamily="2" charset="2"/>
                  <a:buChar char="Ø"/>
                </a:pP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독재 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정권은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G20 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합계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GDP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중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24%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를 </a:t>
                </a: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차지</a:t>
                </a:r>
                <a:r>
                  <a:rPr lang="en-US" altLang="ko-KR" sz="1200" dirty="0" smtClean="0">
                    <a:latin typeface="나눔고딕" pitchFamily="50" charset="-127"/>
                    <a:ea typeface="나눔고딕" pitchFamily="50" charset="-127"/>
                  </a:rPr>
                  <a:t>. 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중국이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10</a:t>
                </a: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년 전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8%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에서 </a:t>
                </a:r>
                <a:r>
                  <a:rPr lang="en-US" altLang="ko-KR" sz="1200" dirty="0">
                    <a:latin typeface="나눔고딕" pitchFamily="50" charset="-127"/>
                    <a:ea typeface="나눔고딕" pitchFamily="50" charset="-127"/>
                  </a:rPr>
                  <a:t>19%</a:t>
                </a:r>
                <a:r>
                  <a:rPr lang="ko-KR" altLang="en-US" sz="1200" dirty="0">
                    <a:latin typeface="나눔고딕" pitchFamily="50" charset="-127"/>
                    <a:ea typeface="나눔고딕" pitchFamily="50" charset="-127"/>
                  </a:rPr>
                  <a:t>까지 </a:t>
                </a:r>
                <a:r>
                  <a:rPr lang="ko-KR" altLang="en-US" sz="1200" dirty="0" smtClean="0">
                    <a:latin typeface="나눔고딕" pitchFamily="50" charset="-127"/>
                    <a:ea typeface="나눔고딕" pitchFamily="50" charset="-127"/>
                  </a:rPr>
                  <a:t>상승한 결과</a:t>
                </a:r>
                <a:endParaRPr lang="en-US" altLang="ko-KR" sz="1200" b="1" dirty="0" smtClean="0">
                  <a:latin typeface="나눔고딕" pitchFamily="50" charset="-127"/>
                  <a:ea typeface="나눔고딕" pitchFamily="50" charset="-127"/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6300192" y="4507974"/>
                <a:ext cx="2268252" cy="433194"/>
              </a:xfrm>
              <a:prstGeom prst="rect">
                <a:avLst/>
              </a:prstGeom>
              <a:solidFill>
                <a:srgbClr val="FFFF00">
                  <a:alpha val="20000"/>
                </a:srgbClr>
              </a:solidFill>
              <a:ln w="349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53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8264" y="980728"/>
                <a:ext cx="2057344" cy="15121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4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74550" y="2751951"/>
                <a:ext cx="2753872" cy="605041"/>
              </a:xfrm>
              <a:prstGeom prst="rect">
                <a:avLst/>
              </a:prstGeom>
              <a:noFill/>
              <a:ln w="31750">
                <a:solidFill>
                  <a:srgbClr val="C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18173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63"/>
          <p:cNvSpPr txBox="1">
            <a:spLocks noChangeArrowheads="1"/>
          </p:cNvSpPr>
          <p:nvPr/>
        </p:nvSpPr>
        <p:spPr bwMode="auto">
          <a:xfrm>
            <a:off x="764679" y="6525344"/>
            <a:ext cx="492344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일본은행</a:t>
            </a:r>
            <a:endParaRPr lang="ko-KR" altLang="en-US" b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9229" y="800708"/>
            <a:ext cx="594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백약이 무효</a:t>
            </a:r>
            <a:r>
              <a:rPr lang="en-US" altLang="ko-KR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! </a:t>
            </a:r>
            <a:r>
              <a:rPr lang="ko-KR" altLang="en-US" sz="18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금리 내리고</a:t>
            </a:r>
            <a:r>
              <a:rPr lang="en-US" altLang="ko-KR" sz="18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돈 풀고</a:t>
            </a:r>
            <a:r>
              <a:rPr lang="en-US" altLang="ko-KR" sz="18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…</a:t>
            </a:r>
            <a:endParaRPr lang="ko-KR" altLang="en-US" sz="1800" b="0" dirty="0">
              <a:solidFill>
                <a:srgbClr val="0D2D4F">
                  <a:lumMod val="90000"/>
                  <a:lumOff val="1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2023103"/>
            <a:ext cx="7452828" cy="446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제목 1"/>
          <p:cNvSpPr txBox="1">
            <a:spLocks/>
          </p:cNvSpPr>
          <p:nvPr/>
        </p:nvSpPr>
        <p:spPr bwMode="auto">
          <a:xfrm>
            <a:off x="323850" y="147640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일본형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? </a:t>
            </a:r>
            <a:endParaRPr kumimoji="0" lang="ko-KR" altLang="en-US" sz="2400" b="0" dirty="0" smtClean="0">
              <a:solidFill>
                <a:srgbClr val="FFFF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1232756"/>
            <a:ext cx="270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tx2"/>
                </a:solidFill>
              </a:rPr>
              <a:t>2008</a:t>
            </a:r>
            <a:r>
              <a:rPr lang="ko-KR" altLang="ko-KR" sz="1200" dirty="0">
                <a:solidFill>
                  <a:schemeClr val="tx2"/>
                </a:solidFill>
              </a:rPr>
              <a:t>년 이후 </a:t>
            </a:r>
            <a:r>
              <a:rPr lang="ko-KR" altLang="ko-KR" sz="1200" dirty="0" smtClean="0">
                <a:solidFill>
                  <a:schemeClr val="tx2"/>
                </a:solidFill>
              </a:rPr>
              <a:t>양적 완화</a:t>
            </a:r>
            <a:endParaRPr lang="en-US" altLang="ko-KR" sz="1200" dirty="0" smtClean="0">
              <a:solidFill>
                <a:schemeClr val="tx2"/>
              </a:solidFill>
            </a:endParaRPr>
          </a:p>
          <a:p>
            <a:pPr marL="171450" indent="-171450" algn="l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tx2"/>
                </a:solidFill>
              </a:rPr>
              <a:t>432</a:t>
            </a:r>
            <a:r>
              <a:rPr lang="ko-KR" altLang="ko-KR" sz="1200" dirty="0" err="1">
                <a:solidFill>
                  <a:schemeClr val="tx2"/>
                </a:solidFill>
              </a:rPr>
              <a:t>조엔으로</a:t>
            </a:r>
            <a:r>
              <a:rPr lang="ko-KR" altLang="ko-KR" sz="1200" dirty="0">
                <a:solidFill>
                  <a:schemeClr val="tx2"/>
                </a:solidFill>
              </a:rPr>
              <a:t> </a:t>
            </a:r>
            <a:r>
              <a:rPr lang="ko-KR" altLang="ko-KR" sz="1200" dirty="0">
                <a:solidFill>
                  <a:srgbClr val="FF0000"/>
                </a:solidFill>
              </a:rPr>
              <a:t>일본</a:t>
            </a:r>
            <a:r>
              <a:rPr lang="en-US" altLang="ko-KR" sz="1200" dirty="0">
                <a:solidFill>
                  <a:srgbClr val="FF0000"/>
                </a:solidFill>
              </a:rPr>
              <a:t> GDP</a:t>
            </a:r>
            <a:r>
              <a:rPr lang="ko-KR" altLang="ko-KR" sz="1200" dirty="0">
                <a:solidFill>
                  <a:srgbClr val="FF0000"/>
                </a:solidFill>
              </a:rPr>
              <a:t>의 </a:t>
            </a:r>
            <a:r>
              <a:rPr lang="en-US" altLang="ko-KR" sz="1200" dirty="0" smtClean="0">
                <a:solidFill>
                  <a:srgbClr val="FF0000"/>
                </a:solidFill>
              </a:rPr>
              <a:t>84%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tx2"/>
                </a:solidFill>
              </a:rPr>
              <a:t>시가총액의 </a:t>
            </a:r>
            <a:r>
              <a:rPr lang="en-US" altLang="ko-KR" sz="1200" dirty="0" smtClean="0">
                <a:solidFill>
                  <a:srgbClr val="FF0000"/>
                </a:solidFill>
              </a:rPr>
              <a:t>3.6% </a:t>
            </a:r>
            <a:r>
              <a:rPr lang="ko-KR" altLang="en-US" sz="1200" dirty="0" smtClean="0">
                <a:solidFill>
                  <a:srgbClr val="FF0000"/>
                </a:solidFill>
              </a:rPr>
              <a:t>주식 매</a:t>
            </a:r>
            <a:r>
              <a:rPr lang="ko-KR" altLang="en-US" sz="1200" dirty="0">
                <a:solidFill>
                  <a:srgbClr val="FF0000"/>
                </a:solidFill>
              </a:rPr>
              <a:t>입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301516" y="1232756"/>
            <a:ext cx="5554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ko-KR" altLang="en-US" sz="1200" dirty="0" err="1" smtClean="0"/>
              <a:t>아베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정권 </a:t>
            </a:r>
            <a:r>
              <a:rPr lang="en-US" altLang="ko-KR" sz="1200" dirty="0"/>
              <a:t>6</a:t>
            </a:r>
            <a:r>
              <a:rPr lang="ko-KR" altLang="en-US" sz="1200" dirty="0"/>
              <a:t>년간 국가와 지방 </a:t>
            </a:r>
            <a:r>
              <a:rPr lang="ko-KR" altLang="en-US" sz="1200" dirty="0" smtClean="0"/>
              <a:t>부채 </a:t>
            </a:r>
            <a:r>
              <a:rPr lang="en-US" altLang="ko-KR" sz="1200" dirty="0"/>
              <a:t>175</a:t>
            </a:r>
            <a:r>
              <a:rPr lang="ko-KR" altLang="en-US" sz="1200" dirty="0"/>
              <a:t>조 </a:t>
            </a:r>
            <a:r>
              <a:rPr lang="ko-KR" altLang="en-US" sz="1200" dirty="0" smtClean="0"/>
              <a:t>엔 증가 </a:t>
            </a:r>
            <a:r>
              <a:rPr lang="en-US" altLang="ko-KR" sz="1200" dirty="0" smtClean="0">
                <a:sym typeface="Wingdings" pitchFamily="2" charset="2"/>
              </a:rPr>
              <a:t> </a:t>
            </a:r>
            <a:r>
              <a:rPr lang="ko-KR" altLang="en-US" sz="1200" dirty="0" smtClean="0"/>
              <a:t>명목</a:t>
            </a:r>
            <a:r>
              <a:rPr lang="en-US" altLang="ko-KR" sz="1200" dirty="0"/>
              <a:t>GDP</a:t>
            </a:r>
            <a:r>
              <a:rPr lang="ko-KR" altLang="en-US" sz="1200" dirty="0"/>
              <a:t>는 약</a:t>
            </a:r>
            <a:r>
              <a:rPr lang="en-US" altLang="ko-KR" sz="1200" dirty="0"/>
              <a:t>55</a:t>
            </a:r>
            <a:r>
              <a:rPr lang="ko-KR" altLang="en-US" sz="1200" dirty="0"/>
              <a:t>조 </a:t>
            </a:r>
            <a:r>
              <a:rPr lang="ko-KR" altLang="en-US" sz="1200" dirty="0" smtClean="0"/>
              <a:t>엔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증가</a:t>
            </a:r>
            <a:endParaRPr lang="en-US" altLang="ko-KR" sz="1200" dirty="0" smtClean="0"/>
          </a:p>
          <a:p>
            <a:pPr marL="171450" indent="-171450" algn="just">
              <a:buFont typeface="Arial" pitchFamily="34" charset="0"/>
              <a:buChar char="•"/>
            </a:pPr>
            <a:r>
              <a:rPr lang="ko-KR" altLang="en-US" sz="1200" dirty="0" smtClean="0"/>
              <a:t>재정적자에서 </a:t>
            </a:r>
            <a:r>
              <a:rPr lang="ko-KR" altLang="en-US" sz="1200" dirty="0"/>
              <a:t>벗어나려면 </a:t>
            </a:r>
            <a:r>
              <a:rPr lang="en-US" altLang="ko-KR" sz="1200" dirty="0" smtClean="0"/>
              <a:t>19</a:t>
            </a:r>
            <a:r>
              <a:rPr lang="ko-KR" altLang="en-US" sz="1200" dirty="0" smtClean="0"/>
              <a:t>년 현재 </a:t>
            </a:r>
            <a:r>
              <a:rPr lang="en-US" altLang="ko-KR" sz="1200" dirty="0" smtClean="0"/>
              <a:t>8%</a:t>
            </a:r>
            <a:r>
              <a:rPr lang="ko-KR" altLang="en-US" sz="1200" dirty="0" smtClean="0"/>
              <a:t>인 소비세율을 </a:t>
            </a:r>
            <a:r>
              <a:rPr lang="en-US" altLang="ko-KR" sz="1200" dirty="0" smtClean="0"/>
              <a:t>21</a:t>
            </a:r>
            <a:r>
              <a:rPr lang="ko-KR" altLang="en-US" sz="1200" dirty="0"/>
              <a:t>년부터 매년 </a:t>
            </a:r>
            <a:r>
              <a:rPr lang="en-US" altLang="ko-KR" sz="1200" dirty="0"/>
              <a:t>1%</a:t>
            </a:r>
            <a:r>
              <a:rPr lang="ko-KR" altLang="en-US" sz="1200" dirty="0"/>
              <a:t>씩 올려 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en-US" altLang="ko-KR" sz="1200" dirty="0" smtClean="0"/>
              <a:t>24</a:t>
            </a:r>
            <a:r>
              <a:rPr lang="ko-KR" altLang="en-US" sz="1200" dirty="0"/>
              <a:t>년에 </a:t>
            </a:r>
            <a:r>
              <a:rPr lang="en-US" altLang="ko-KR" sz="1200" dirty="0"/>
              <a:t>14%, 2045</a:t>
            </a:r>
            <a:r>
              <a:rPr lang="ko-KR" altLang="en-US" sz="1200" dirty="0"/>
              <a:t>년까지는 </a:t>
            </a:r>
            <a:r>
              <a:rPr lang="en-US" altLang="ko-KR" sz="1200" dirty="0"/>
              <a:t>17%</a:t>
            </a:r>
            <a:r>
              <a:rPr lang="ko-KR" altLang="en-US" sz="1200" dirty="0"/>
              <a:t>로 </a:t>
            </a:r>
            <a:r>
              <a:rPr lang="ko-KR" altLang="en-US" sz="1200" dirty="0" smtClean="0"/>
              <a:t>올려야 함</a:t>
            </a:r>
            <a:endParaRPr lang="en-US" altLang="ko-KR" sz="1200" dirty="0" smtClean="0"/>
          </a:p>
          <a:p>
            <a:pPr algn="just"/>
            <a:r>
              <a:rPr lang="en-US" altLang="ko-KR" sz="1200" dirty="0" smtClean="0"/>
              <a:t>                                                                     </a:t>
            </a:r>
            <a:r>
              <a:rPr lang="en-US" altLang="ko-KR" i="1" dirty="0" smtClean="0"/>
              <a:t>-</a:t>
            </a:r>
            <a:r>
              <a:rPr lang="ko-KR" altLang="en-US" i="1" dirty="0" err="1" smtClean="0"/>
              <a:t>고바야시</a:t>
            </a:r>
            <a:r>
              <a:rPr lang="ko-KR" altLang="en-US" i="1" dirty="0" smtClean="0"/>
              <a:t> </a:t>
            </a:r>
            <a:r>
              <a:rPr lang="ko-KR" altLang="en-US" i="1" dirty="0" err="1"/>
              <a:t>요시미쓰</a:t>
            </a:r>
            <a:r>
              <a:rPr lang="ko-KR" altLang="en-US" i="1" dirty="0"/>
              <a:t> 일본 경제동우회 </a:t>
            </a:r>
            <a:r>
              <a:rPr lang="ko-KR" altLang="en-US" i="1" dirty="0" smtClean="0"/>
              <a:t>대표간사</a:t>
            </a:r>
            <a:endParaRPr lang="ko-KR" altLang="en-US" i="1" dirty="0"/>
          </a:p>
        </p:txBody>
      </p:sp>
    </p:spTree>
    <p:extLst>
      <p:ext uri="{BB962C8B-B14F-4D97-AF65-F5344CB8AC3E}">
        <p14:creationId xmlns:p14="http://schemas.microsoft.com/office/powerpoint/2010/main" val="373351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8" y="1376772"/>
            <a:ext cx="8040687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직선 연결선 7"/>
          <p:cNvCxnSpPr/>
          <p:nvPr/>
        </p:nvCxnSpPr>
        <p:spPr>
          <a:xfrm>
            <a:off x="1187624" y="5553236"/>
            <a:ext cx="7092788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제목 1"/>
          <p:cNvSpPr txBox="1">
            <a:spLocks/>
          </p:cNvSpPr>
          <p:nvPr/>
        </p:nvSpPr>
        <p:spPr bwMode="auto">
          <a:xfrm>
            <a:off x="323850" y="147641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PIGS? </a:t>
            </a:r>
            <a:endParaRPr kumimoji="0" lang="ko-KR" altLang="en-US" sz="2400" b="0" dirty="0" smtClean="0">
              <a:solidFill>
                <a:srgbClr val="FFFF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5213" y="944724"/>
            <a:ext cx="594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10</a:t>
            </a:r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년 전 수준인 내수경제</a:t>
            </a:r>
            <a:endParaRPr lang="ko-KR" altLang="en-US" sz="1800" b="0" dirty="0">
              <a:solidFill>
                <a:srgbClr val="0D2D4F">
                  <a:lumMod val="90000"/>
                  <a:lumOff val="1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" name="Text Box 63"/>
          <p:cNvSpPr txBox="1">
            <a:spLocks noChangeArrowheads="1"/>
          </p:cNvSpPr>
          <p:nvPr/>
        </p:nvSpPr>
        <p:spPr bwMode="auto">
          <a:xfrm>
            <a:off x="719572" y="6417332"/>
            <a:ext cx="486054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Bloomberg, </a:t>
            </a:r>
            <a:r>
              <a:rPr lang="ko-KR" altLang="en-US" b="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미래에셋대우</a:t>
            </a:r>
            <a:r>
              <a:rPr lang="ko-KR" altLang="en-US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리서치센터</a:t>
            </a:r>
            <a:endParaRPr lang="ko-KR" altLang="en-US" b="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024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1924066" y="3560888"/>
            <a:ext cx="5257665" cy="634580"/>
            <a:chOff x="1414466" y="3428999"/>
            <a:chExt cx="5864298" cy="1057275"/>
          </a:xfrm>
        </p:grpSpPr>
        <p:sp>
          <p:nvSpPr>
            <p:cNvPr id="50179" name="AutoShape 60"/>
            <p:cNvSpPr>
              <a:spLocks noChangeArrowheads="1"/>
            </p:cNvSpPr>
            <p:nvPr/>
          </p:nvSpPr>
          <p:spPr bwMode="gray">
            <a:xfrm>
              <a:off x="2200351" y="3450315"/>
              <a:ext cx="5078413" cy="848636"/>
            </a:xfrm>
            <a:prstGeom prst="homePlate">
              <a:avLst>
                <a:gd name="adj" fmla="val 30442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BottomLeft"/>
              <a:lightRig rig="legacyFlat3" dir="b"/>
            </a:scene3d>
            <a:sp3d extrusionH="100000" prstMaterial="legacyMetal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50183" name="AutoShape 21"/>
            <p:cNvSpPr>
              <a:spLocks noChangeArrowheads="1"/>
            </p:cNvSpPr>
            <p:nvPr/>
          </p:nvSpPr>
          <p:spPr bwMode="gray">
            <a:xfrm>
              <a:off x="1998589" y="3428999"/>
              <a:ext cx="5078413" cy="869952"/>
            </a:xfrm>
            <a:prstGeom prst="homePlate">
              <a:avLst>
                <a:gd name="adj" fmla="val 30442"/>
              </a:avLst>
            </a:prstGeom>
            <a:solidFill>
              <a:srgbClr val="EAEAEA"/>
            </a:solidFill>
            <a:ln w="9525">
              <a:miter lim="800000"/>
              <a:headEnd/>
              <a:tailEnd/>
            </a:ln>
            <a:effectLst/>
            <a:scene3d>
              <a:camera prst="legacyObliqueBottomLeft"/>
              <a:lightRig rig="legacyFlat3" dir="b"/>
            </a:scene3d>
            <a:sp3d extrusionH="1000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l"/>
              <a:r>
                <a:rPr lang="en-US" altLang="ko-KR" sz="18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2    </a:t>
              </a:r>
              <a:r>
                <a:rPr lang="ko-KR" altLang="en-US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눈 앞만 본다</a:t>
              </a:r>
              <a:r>
                <a:rPr lang="en-US" altLang="ko-KR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: </a:t>
              </a:r>
              <a:r>
                <a:rPr lang="ko-KR" altLang="en-US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미래 실종</a:t>
              </a:r>
              <a:endParaRPr lang="ko-KR" altLang="en-US" sz="2000" b="0" dirty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grpSp>
          <p:nvGrpSpPr>
            <p:cNvPr id="50184" name="Group 23"/>
            <p:cNvGrpSpPr>
              <a:grpSpLocks/>
            </p:cNvGrpSpPr>
            <p:nvPr/>
          </p:nvGrpSpPr>
          <p:grpSpPr bwMode="auto">
            <a:xfrm>
              <a:off x="1414466" y="3428999"/>
              <a:ext cx="827475" cy="1057275"/>
              <a:chOff x="2508" y="1231"/>
              <a:chExt cx="872" cy="1240"/>
            </a:xfrm>
          </p:grpSpPr>
          <p:sp>
            <p:nvSpPr>
              <p:cNvPr id="50196" name="Oval 24"/>
              <p:cNvSpPr>
                <a:spLocks noChangeArrowheads="1"/>
              </p:cNvSpPr>
              <p:nvPr/>
            </p:nvSpPr>
            <p:spPr bwMode="gray">
              <a:xfrm>
                <a:off x="2508" y="1231"/>
                <a:ext cx="758" cy="1240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50197" name="Oval 25"/>
              <p:cNvSpPr>
                <a:spLocks noChangeArrowheads="1"/>
              </p:cNvSpPr>
              <p:nvPr/>
            </p:nvSpPr>
            <p:spPr bwMode="gray">
              <a:xfrm>
                <a:off x="2541" y="1256"/>
                <a:ext cx="839" cy="1190"/>
              </a:xfrm>
              <a:prstGeom prst="ellipse">
                <a:avLst/>
              </a:prstGeom>
              <a:gradFill rotWithShape="1">
                <a:gsLst>
                  <a:gs pos="0">
                    <a:srgbClr val="F8F8F8"/>
                  </a:gs>
                  <a:gs pos="100000">
                    <a:srgbClr val="414141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8F8F8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50198" name="Oval 26"/>
              <p:cNvSpPr>
                <a:spLocks noChangeArrowheads="1"/>
              </p:cNvSpPr>
              <p:nvPr/>
            </p:nvSpPr>
            <p:spPr bwMode="gray">
              <a:xfrm>
                <a:off x="2590" y="1305"/>
                <a:ext cx="790" cy="1092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50199" name="Oval 27"/>
              <p:cNvSpPr>
                <a:spLocks noChangeArrowheads="1"/>
              </p:cNvSpPr>
              <p:nvPr/>
            </p:nvSpPr>
            <p:spPr bwMode="gray">
              <a:xfrm>
                <a:off x="2623" y="1330"/>
                <a:ext cx="757" cy="1026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50200" name="Oval 28"/>
              <p:cNvSpPr>
                <a:spLocks noChangeArrowheads="1"/>
              </p:cNvSpPr>
              <p:nvPr/>
            </p:nvSpPr>
            <p:spPr bwMode="gray">
              <a:xfrm>
                <a:off x="2637" y="1346"/>
                <a:ext cx="703" cy="994"/>
              </a:xfrm>
              <a:prstGeom prst="ellipse">
                <a:avLst/>
              </a:prstGeom>
              <a:gradFill rotWithShape="1">
                <a:gsLst>
                  <a:gs pos="0">
                    <a:srgbClr val="5C5C5C"/>
                  </a:gs>
                  <a:gs pos="100000">
                    <a:srgbClr val="FFFFFF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F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  <p:sp>
          <p:nvSpPr>
            <p:cNvPr id="50185" name="Oval 29"/>
            <p:cNvSpPr>
              <a:spLocks noChangeArrowheads="1"/>
            </p:cNvSpPr>
            <p:nvPr/>
          </p:nvSpPr>
          <p:spPr bwMode="gray">
            <a:xfrm rot="21165340">
              <a:off x="1558640" y="3488952"/>
              <a:ext cx="617319" cy="918269"/>
            </a:xfrm>
            <a:prstGeom prst="ellipse">
              <a:avLst/>
            </a:prstGeom>
            <a:solidFill>
              <a:srgbClr val="FF9900"/>
            </a:solidFill>
            <a:ln w="9525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FF99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tx2">
                        <a:alpha val="18999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>
                <a:ea typeface="굴림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1910424" y="4409868"/>
            <a:ext cx="5271307" cy="634580"/>
            <a:chOff x="1414466" y="3428999"/>
            <a:chExt cx="5864298" cy="1057275"/>
          </a:xfrm>
        </p:grpSpPr>
        <p:sp>
          <p:nvSpPr>
            <p:cNvPr id="33" name="AutoShape 60"/>
            <p:cNvSpPr>
              <a:spLocks noChangeArrowheads="1"/>
            </p:cNvSpPr>
            <p:nvPr/>
          </p:nvSpPr>
          <p:spPr bwMode="gray">
            <a:xfrm>
              <a:off x="2200351" y="3450315"/>
              <a:ext cx="5078413" cy="848636"/>
            </a:xfrm>
            <a:prstGeom prst="homePlate">
              <a:avLst>
                <a:gd name="adj" fmla="val 30442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BottomLeft"/>
              <a:lightRig rig="legacyFlat3" dir="b"/>
            </a:scene3d>
            <a:sp3d extrusionH="100000" prstMaterial="legacyMetal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34" name="AutoShape 21"/>
            <p:cNvSpPr>
              <a:spLocks noChangeArrowheads="1"/>
            </p:cNvSpPr>
            <p:nvPr/>
          </p:nvSpPr>
          <p:spPr bwMode="gray">
            <a:xfrm>
              <a:off x="2012254" y="3428999"/>
              <a:ext cx="5078413" cy="869952"/>
            </a:xfrm>
            <a:prstGeom prst="homePlate">
              <a:avLst>
                <a:gd name="adj" fmla="val 30442"/>
              </a:avLst>
            </a:prstGeom>
            <a:solidFill>
              <a:srgbClr val="EAEAEA"/>
            </a:solidFill>
            <a:ln w="9525">
              <a:miter lim="800000"/>
              <a:headEnd/>
              <a:tailEnd/>
            </a:ln>
            <a:effectLst/>
            <a:scene3d>
              <a:camera prst="legacyObliqueBottomLeft"/>
              <a:lightRig rig="legacyFlat3" dir="b"/>
            </a:scene3d>
            <a:sp3d extrusionH="1000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l"/>
              <a:r>
                <a:rPr lang="en-US" altLang="ko-KR" sz="18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2    </a:t>
              </a:r>
              <a:r>
                <a:rPr lang="ko-KR" altLang="en-US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팽창사회를 찾아서</a:t>
              </a:r>
              <a:r>
                <a:rPr lang="en-US" altLang="ko-KR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: </a:t>
              </a:r>
              <a:r>
                <a:rPr lang="ko-KR" altLang="en-US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집중화</a:t>
              </a:r>
              <a:endParaRPr lang="ko-KR" altLang="en-US" sz="2000" b="0" dirty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grpSp>
          <p:nvGrpSpPr>
            <p:cNvPr id="35" name="Group 23"/>
            <p:cNvGrpSpPr>
              <a:grpSpLocks/>
            </p:cNvGrpSpPr>
            <p:nvPr/>
          </p:nvGrpSpPr>
          <p:grpSpPr bwMode="auto">
            <a:xfrm>
              <a:off x="1414466" y="3428999"/>
              <a:ext cx="827475" cy="1057275"/>
              <a:chOff x="2508" y="1231"/>
              <a:chExt cx="872" cy="1240"/>
            </a:xfrm>
          </p:grpSpPr>
          <p:sp>
            <p:nvSpPr>
              <p:cNvPr id="37" name="Oval 24"/>
              <p:cNvSpPr>
                <a:spLocks noChangeArrowheads="1"/>
              </p:cNvSpPr>
              <p:nvPr/>
            </p:nvSpPr>
            <p:spPr bwMode="gray">
              <a:xfrm>
                <a:off x="2508" y="1231"/>
                <a:ext cx="758" cy="1240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38" name="Oval 25"/>
              <p:cNvSpPr>
                <a:spLocks noChangeArrowheads="1"/>
              </p:cNvSpPr>
              <p:nvPr/>
            </p:nvSpPr>
            <p:spPr bwMode="gray">
              <a:xfrm>
                <a:off x="2541" y="1256"/>
                <a:ext cx="839" cy="1190"/>
              </a:xfrm>
              <a:prstGeom prst="ellipse">
                <a:avLst/>
              </a:prstGeom>
              <a:gradFill rotWithShape="1">
                <a:gsLst>
                  <a:gs pos="0">
                    <a:srgbClr val="F8F8F8"/>
                  </a:gs>
                  <a:gs pos="100000">
                    <a:srgbClr val="414141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8F8F8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39" name="Oval 26"/>
              <p:cNvSpPr>
                <a:spLocks noChangeArrowheads="1"/>
              </p:cNvSpPr>
              <p:nvPr/>
            </p:nvSpPr>
            <p:spPr bwMode="gray">
              <a:xfrm>
                <a:off x="2590" y="1305"/>
                <a:ext cx="790" cy="1092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0" name="Oval 27"/>
              <p:cNvSpPr>
                <a:spLocks noChangeArrowheads="1"/>
              </p:cNvSpPr>
              <p:nvPr/>
            </p:nvSpPr>
            <p:spPr bwMode="gray">
              <a:xfrm>
                <a:off x="2623" y="1330"/>
                <a:ext cx="757" cy="1026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1" name="Oval 28"/>
              <p:cNvSpPr>
                <a:spLocks noChangeArrowheads="1"/>
              </p:cNvSpPr>
              <p:nvPr/>
            </p:nvSpPr>
            <p:spPr bwMode="gray">
              <a:xfrm>
                <a:off x="2637" y="1346"/>
                <a:ext cx="703" cy="994"/>
              </a:xfrm>
              <a:prstGeom prst="ellipse">
                <a:avLst/>
              </a:prstGeom>
              <a:gradFill rotWithShape="1">
                <a:gsLst>
                  <a:gs pos="0">
                    <a:srgbClr val="5C5C5C"/>
                  </a:gs>
                  <a:gs pos="100000">
                    <a:srgbClr val="FFFFFF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F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  <p:sp>
          <p:nvSpPr>
            <p:cNvPr id="36" name="Oval 29"/>
            <p:cNvSpPr>
              <a:spLocks noChangeArrowheads="1"/>
            </p:cNvSpPr>
            <p:nvPr/>
          </p:nvSpPr>
          <p:spPr bwMode="gray">
            <a:xfrm rot="21165340">
              <a:off x="1558640" y="3488952"/>
              <a:ext cx="617319" cy="918269"/>
            </a:xfrm>
            <a:prstGeom prst="ellipse">
              <a:avLst/>
            </a:prstGeom>
            <a:solidFill>
              <a:srgbClr val="FF9900"/>
            </a:solidFill>
            <a:ln w="9525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FF99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tx2">
                        <a:alpha val="18999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>
                <a:ea typeface="굴림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1924066" y="2599059"/>
            <a:ext cx="5257665" cy="634580"/>
            <a:chOff x="1414466" y="3428999"/>
            <a:chExt cx="5864298" cy="1057275"/>
          </a:xfrm>
        </p:grpSpPr>
        <p:sp>
          <p:nvSpPr>
            <p:cNvPr id="43" name="AutoShape 60"/>
            <p:cNvSpPr>
              <a:spLocks noChangeArrowheads="1"/>
            </p:cNvSpPr>
            <p:nvPr/>
          </p:nvSpPr>
          <p:spPr bwMode="gray">
            <a:xfrm>
              <a:off x="2200351" y="3450315"/>
              <a:ext cx="5078413" cy="848636"/>
            </a:xfrm>
            <a:prstGeom prst="homePlate">
              <a:avLst>
                <a:gd name="adj" fmla="val 30442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BottomLeft"/>
              <a:lightRig rig="legacyFlat3" dir="b"/>
            </a:scene3d>
            <a:sp3d extrusionH="100000" prstMaterial="legacyMetal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44" name="AutoShape 21"/>
            <p:cNvSpPr>
              <a:spLocks noChangeArrowheads="1"/>
            </p:cNvSpPr>
            <p:nvPr/>
          </p:nvSpPr>
          <p:spPr bwMode="gray">
            <a:xfrm>
              <a:off x="1998589" y="3428999"/>
              <a:ext cx="5078413" cy="869952"/>
            </a:xfrm>
            <a:prstGeom prst="homePlate">
              <a:avLst>
                <a:gd name="adj" fmla="val 30442"/>
              </a:avLst>
            </a:prstGeom>
            <a:solidFill>
              <a:srgbClr val="EAEAEA"/>
            </a:solidFill>
            <a:ln w="9525">
              <a:miter lim="800000"/>
              <a:headEnd/>
              <a:tailEnd/>
            </a:ln>
            <a:effectLst/>
            <a:scene3d>
              <a:camera prst="legacyObliqueBottomLeft"/>
              <a:lightRig rig="legacyFlat3" dir="b"/>
            </a:scene3d>
            <a:sp3d extrusionH="1000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l"/>
              <a:r>
                <a:rPr lang="en-US" altLang="ko-KR" sz="18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2    </a:t>
              </a:r>
              <a:r>
                <a:rPr lang="ko-KR" altLang="en-US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전원 전투 중</a:t>
              </a:r>
              <a:r>
                <a:rPr lang="en-US" altLang="ko-KR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: </a:t>
              </a:r>
              <a:r>
                <a:rPr lang="ko-KR" altLang="en-US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입체적 전선</a:t>
              </a:r>
              <a:endParaRPr lang="ko-KR" altLang="en-US" sz="2000" b="0" dirty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grpSp>
          <p:nvGrpSpPr>
            <p:cNvPr id="45" name="Group 23"/>
            <p:cNvGrpSpPr>
              <a:grpSpLocks/>
            </p:cNvGrpSpPr>
            <p:nvPr/>
          </p:nvGrpSpPr>
          <p:grpSpPr bwMode="auto">
            <a:xfrm>
              <a:off x="1414466" y="3428999"/>
              <a:ext cx="827475" cy="1057275"/>
              <a:chOff x="2508" y="1231"/>
              <a:chExt cx="872" cy="1240"/>
            </a:xfrm>
          </p:grpSpPr>
          <p:sp>
            <p:nvSpPr>
              <p:cNvPr id="47" name="Oval 24"/>
              <p:cNvSpPr>
                <a:spLocks noChangeArrowheads="1"/>
              </p:cNvSpPr>
              <p:nvPr/>
            </p:nvSpPr>
            <p:spPr bwMode="gray">
              <a:xfrm>
                <a:off x="2508" y="1231"/>
                <a:ext cx="758" cy="1240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8" name="Oval 25"/>
              <p:cNvSpPr>
                <a:spLocks noChangeArrowheads="1"/>
              </p:cNvSpPr>
              <p:nvPr/>
            </p:nvSpPr>
            <p:spPr bwMode="gray">
              <a:xfrm>
                <a:off x="2541" y="1256"/>
                <a:ext cx="839" cy="1190"/>
              </a:xfrm>
              <a:prstGeom prst="ellipse">
                <a:avLst/>
              </a:prstGeom>
              <a:gradFill rotWithShape="1">
                <a:gsLst>
                  <a:gs pos="0">
                    <a:srgbClr val="F8F8F8"/>
                  </a:gs>
                  <a:gs pos="100000">
                    <a:srgbClr val="414141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8F8F8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9" name="Oval 26"/>
              <p:cNvSpPr>
                <a:spLocks noChangeArrowheads="1"/>
              </p:cNvSpPr>
              <p:nvPr/>
            </p:nvSpPr>
            <p:spPr bwMode="gray">
              <a:xfrm>
                <a:off x="2590" y="1305"/>
                <a:ext cx="790" cy="1092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50" name="Oval 27"/>
              <p:cNvSpPr>
                <a:spLocks noChangeArrowheads="1"/>
              </p:cNvSpPr>
              <p:nvPr/>
            </p:nvSpPr>
            <p:spPr bwMode="gray">
              <a:xfrm>
                <a:off x="2623" y="1330"/>
                <a:ext cx="757" cy="1026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51" name="Oval 28"/>
              <p:cNvSpPr>
                <a:spLocks noChangeArrowheads="1"/>
              </p:cNvSpPr>
              <p:nvPr/>
            </p:nvSpPr>
            <p:spPr bwMode="gray">
              <a:xfrm>
                <a:off x="2637" y="1346"/>
                <a:ext cx="703" cy="994"/>
              </a:xfrm>
              <a:prstGeom prst="ellipse">
                <a:avLst/>
              </a:prstGeom>
              <a:gradFill rotWithShape="1">
                <a:gsLst>
                  <a:gs pos="0">
                    <a:srgbClr val="5C5C5C"/>
                  </a:gs>
                  <a:gs pos="100000">
                    <a:srgbClr val="FFFFFF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F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  <p:sp>
          <p:nvSpPr>
            <p:cNvPr id="46" name="Oval 29"/>
            <p:cNvSpPr>
              <a:spLocks noChangeArrowheads="1"/>
            </p:cNvSpPr>
            <p:nvPr/>
          </p:nvSpPr>
          <p:spPr bwMode="gray">
            <a:xfrm rot="21165340">
              <a:off x="1558640" y="3488952"/>
              <a:ext cx="617319" cy="918269"/>
            </a:xfrm>
            <a:prstGeom prst="ellipse">
              <a:avLst/>
            </a:prstGeom>
            <a:solidFill>
              <a:srgbClr val="FF9900"/>
            </a:solidFill>
            <a:ln w="9525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FF99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tx2">
                        <a:alpha val="18999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>
                <a:ea typeface="굴림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1924066" y="1714300"/>
            <a:ext cx="5257665" cy="634580"/>
            <a:chOff x="1414466" y="3428999"/>
            <a:chExt cx="5864298" cy="1057275"/>
          </a:xfrm>
        </p:grpSpPr>
        <p:sp>
          <p:nvSpPr>
            <p:cNvPr id="53" name="AutoShape 60"/>
            <p:cNvSpPr>
              <a:spLocks noChangeArrowheads="1"/>
            </p:cNvSpPr>
            <p:nvPr/>
          </p:nvSpPr>
          <p:spPr bwMode="gray">
            <a:xfrm>
              <a:off x="2200351" y="3450315"/>
              <a:ext cx="5078413" cy="848636"/>
            </a:xfrm>
            <a:prstGeom prst="homePlate">
              <a:avLst>
                <a:gd name="adj" fmla="val 30442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BottomLeft"/>
              <a:lightRig rig="legacyFlat3" dir="b"/>
            </a:scene3d>
            <a:sp3d extrusionH="100000" prstMaterial="legacyMetal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54" name="AutoShape 21"/>
            <p:cNvSpPr>
              <a:spLocks noChangeArrowheads="1"/>
            </p:cNvSpPr>
            <p:nvPr/>
          </p:nvSpPr>
          <p:spPr bwMode="gray">
            <a:xfrm>
              <a:off x="1998589" y="3428999"/>
              <a:ext cx="5078413" cy="869952"/>
            </a:xfrm>
            <a:prstGeom prst="homePlate">
              <a:avLst>
                <a:gd name="adj" fmla="val 30442"/>
              </a:avLst>
            </a:prstGeom>
            <a:solidFill>
              <a:srgbClr val="EAEAEA"/>
            </a:solidFill>
            <a:ln w="9525">
              <a:miter lim="800000"/>
              <a:headEnd/>
              <a:tailEnd/>
            </a:ln>
            <a:effectLst/>
            <a:scene3d>
              <a:camera prst="legacyObliqueBottomLeft"/>
              <a:lightRig rig="legacyFlat3" dir="b"/>
            </a:scene3d>
            <a:sp3d extrusionH="1000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l"/>
              <a:r>
                <a:rPr lang="en-US" altLang="ko-KR" sz="18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2    </a:t>
              </a:r>
              <a:r>
                <a:rPr lang="ko-KR" altLang="en-US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원칙이 없다</a:t>
              </a:r>
              <a:r>
                <a:rPr lang="en-US" altLang="ko-KR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: </a:t>
              </a:r>
              <a:r>
                <a:rPr lang="ko-KR" altLang="en-US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이기주의</a:t>
              </a:r>
              <a:endParaRPr lang="ko-KR" altLang="en-US" sz="2000" b="0" dirty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grpSp>
          <p:nvGrpSpPr>
            <p:cNvPr id="55" name="Group 23"/>
            <p:cNvGrpSpPr>
              <a:grpSpLocks/>
            </p:cNvGrpSpPr>
            <p:nvPr/>
          </p:nvGrpSpPr>
          <p:grpSpPr bwMode="auto">
            <a:xfrm>
              <a:off x="1414466" y="3428999"/>
              <a:ext cx="827475" cy="1057275"/>
              <a:chOff x="2508" y="1231"/>
              <a:chExt cx="872" cy="1240"/>
            </a:xfrm>
          </p:grpSpPr>
          <p:sp>
            <p:nvSpPr>
              <p:cNvPr id="57" name="Oval 24"/>
              <p:cNvSpPr>
                <a:spLocks noChangeArrowheads="1"/>
              </p:cNvSpPr>
              <p:nvPr/>
            </p:nvSpPr>
            <p:spPr bwMode="gray">
              <a:xfrm>
                <a:off x="2508" y="1231"/>
                <a:ext cx="758" cy="1240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58" name="Oval 25"/>
              <p:cNvSpPr>
                <a:spLocks noChangeArrowheads="1"/>
              </p:cNvSpPr>
              <p:nvPr/>
            </p:nvSpPr>
            <p:spPr bwMode="gray">
              <a:xfrm>
                <a:off x="2541" y="1256"/>
                <a:ext cx="839" cy="1190"/>
              </a:xfrm>
              <a:prstGeom prst="ellipse">
                <a:avLst/>
              </a:prstGeom>
              <a:gradFill rotWithShape="1">
                <a:gsLst>
                  <a:gs pos="0">
                    <a:srgbClr val="F8F8F8"/>
                  </a:gs>
                  <a:gs pos="100000">
                    <a:srgbClr val="414141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8F8F8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59" name="Oval 26"/>
              <p:cNvSpPr>
                <a:spLocks noChangeArrowheads="1"/>
              </p:cNvSpPr>
              <p:nvPr/>
            </p:nvSpPr>
            <p:spPr bwMode="gray">
              <a:xfrm>
                <a:off x="2590" y="1305"/>
                <a:ext cx="790" cy="1092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60" name="Oval 27"/>
              <p:cNvSpPr>
                <a:spLocks noChangeArrowheads="1"/>
              </p:cNvSpPr>
              <p:nvPr/>
            </p:nvSpPr>
            <p:spPr bwMode="gray">
              <a:xfrm>
                <a:off x="2623" y="1330"/>
                <a:ext cx="757" cy="1026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61" name="Oval 28"/>
              <p:cNvSpPr>
                <a:spLocks noChangeArrowheads="1"/>
              </p:cNvSpPr>
              <p:nvPr/>
            </p:nvSpPr>
            <p:spPr bwMode="gray">
              <a:xfrm>
                <a:off x="2637" y="1346"/>
                <a:ext cx="703" cy="994"/>
              </a:xfrm>
              <a:prstGeom prst="ellipse">
                <a:avLst/>
              </a:prstGeom>
              <a:gradFill rotWithShape="1">
                <a:gsLst>
                  <a:gs pos="0">
                    <a:srgbClr val="5C5C5C"/>
                  </a:gs>
                  <a:gs pos="100000">
                    <a:srgbClr val="FFFFFF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F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  <p:sp>
          <p:nvSpPr>
            <p:cNvPr id="56" name="Oval 29"/>
            <p:cNvSpPr>
              <a:spLocks noChangeArrowheads="1"/>
            </p:cNvSpPr>
            <p:nvPr/>
          </p:nvSpPr>
          <p:spPr bwMode="gray">
            <a:xfrm rot="21165340">
              <a:off x="1558640" y="3488952"/>
              <a:ext cx="617319" cy="918269"/>
            </a:xfrm>
            <a:prstGeom prst="ellipse">
              <a:avLst/>
            </a:prstGeom>
            <a:solidFill>
              <a:srgbClr val="FF9900"/>
            </a:solidFill>
            <a:ln w="9525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FF99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tx2">
                        <a:alpha val="18999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>
                <a:ea typeface="굴림" charset="-127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1888200" y="5350704"/>
            <a:ext cx="5293531" cy="634580"/>
            <a:chOff x="1414466" y="3428999"/>
            <a:chExt cx="5864298" cy="1057275"/>
          </a:xfrm>
        </p:grpSpPr>
        <p:sp>
          <p:nvSpPr>
            <p:cNvPr id="63" name="AutoShape 60"/>
            <p:cNvSpPr>
              <a:spLocks noChangeArrowheads="1"/>
            </p:cNvSpPr>
            <p:nvPr/>
          </p:nvSpPr>
          <p:spPr bwMode="gray">
            <a:xfrm>
              <a:off x="2200351" y="3450315"/>
              <a:ext cx="5078413" cy="848636"/>
            </a:xfrm>
            <a:prstGeom prst="homePlate">
              <a:avLst>
                <a:gd name="adj" fmla="val 30442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C0C0C0"/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BottomLeft"/>
              <a:lightRig rig="legacyFlat3" dir="b"/>
            </a:scene3d>
            <a:sp3d extrusionH="100000" prstMaterial="legacyMetal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64" name="AutoShape 21"/>
            <p:cNvSpPr>
              <a:spLocks noChangeArrowheads="1"/>
            </p:cNvSpPr>
            <p:nvPr/>
          </p:nvSpPr>
          <p:spPr bwMode="gray">
            <a:xfrm>
              <a:off x="1994478" y="3428999"/>
              <a:ext cx="5078414" cy="869952"/>
            </a:xfrm>
            <a:prstGeom prst="homePlate">
              <a:avLst>
                <a:gd name="adj" fmla="val 30442"/>
              </a:avLst>
            </a:prstGeom>
            <a:solidFill>
              <a:srgbClr val="EAEAEA"/>
            </a:solidFill>
            <a:ln w="9525">
              <a:miter lim="800000"/>
              <a:headEnd/>
              <a:tailEnd/>
            </a:ln>
            <a:effectLst/>
            <a:scene3d>
              <a:camera prst="legacyObliqueBottomLeft"/>
              <a:lightRig rig="legacyFlat3" dir="b"/>
            </a:scene3d>
            <a:sp3d extrusionH="1000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l"/>
              <a:r>
                <a:rPr lang="en-US" altLang="ko-KR" sz="18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2    </a:t>
              </a:r>
              <a:r>
                <a:rPr lang="ko-KR" altLang="en-US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심리게임 중</a:t>
              </a:r>
              <a:r>
                <a:rPr lang="en-US" altLang="ko-KR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: </a:t>
              </a:r>
              <a:r>
                <a:rPr lang="ko-KR" altLang="en-US" sz="2000" b="0" dirty="0" smtClean="0">
                  <a:solidFill>
                    <a:srgbClr val="FFFF00"/>
                  </a:solidFill>
                  <a:latin typeface="나눔고딕 ExtraBold" pitchFamily="50" charset="-127"/>
                  <a:ea typeface="나눔고딕 ExtraBold" pitchFamily="50" charset="-127"/>
                </a:rPr>
                <a:t>정신 병동</a:t>
              </a:r>
              <a:endParaRPr lang="ko-KR" altLang="en-US" sz="2000" b="0" dirty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grpSp>
          <p:nvGrpSpPr>
            <p:cNvPr id="65" name="Group 23"/>
            <p:cNvGrpSpPr>
              <a:grpSpLocks/>
            </p:cNvGrpSpPr>
            <p:nvPr/>
          </p:nvGrpSpPr>
          <p:grpSpPr bwMode="auto">
            <a:xfrm>
              <a:off x="1414466" y="3428999"/>
              <a:ext cx="827475" cy="1057275"/>
              <a:chOff x="2508" y="1231"/>
              <a:chExt cx="872" cy="1240"/>
            </a:xfrm>
          </p:grpSpPr>
          <p:sp>
            <p:nvSpPr>
              <p:cNvPr id="67" name="Oval 24"/>
              <p:cNvSpPr>
                <a:spLocks noChangeArrowheads="1"/>
              </p:cNvSpPr>
              <p:nvPr/>
            </p:nvSpPr>
            <p:spPr bwMode="gray">
              <a:xfrm>
                <a:off x="2508" y="1231"/>
                <a:ext cx="758" cy="1240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68" name="Oval 25"/>
              <p:cNvSpPr>
                <a:spLocks noChangeArrowheads="1"/>
              </p:cNvSpPr>
              <p:nvPr/>
            </p:nvSpPr>
            <p:spPr bwMode="gray">
              <a:xfrm>
                <a:off x="2541" y="1256"/>
                <a:ext cx="839" cy="1190"/>
              </a:xfrm>
              <a:prstGeom prst="ellipse">
                <a:avLst/>
              </a:prstGeom>
              <a:gradFill rotWithShape="1">
                <a:gsLst>
                  <a:gs pos="0">
                    <a:srgbClr val="F8F8F8"/>
                  </a:gs>
                  <a:gs pos="100000">
                    <a:srgbClr val="414141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8F8F8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69" name="Oval 26"/>
              <p:cNvSpPr>
                <a:spLocks noChangeArrowheads="1"/>
              </p:cNvSpPr>
              <p:nvPr/>
            </p:nvSpPr>
            <p:spPr bwMode="gray">
              <a:xfrm>
                <a:off x="2590" y="1305"/>
                <a:ext cx="790" cy="1092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70" name="Oval 27"/>
              <p:cNvSpPr>
                <a:spLocks noChangeArrowheads="1"/>
              </p:cNvSpPr>
              <p:nvPr/>
            </p:nvSpPr>
            <p:spPr bwMode="gray">
              <a:xfrm>
                <a:off x="2623" y="1330"/>
                <a:ext cx="757" cy="1026"/>
              </a:xfrm>
              <a:prstGeom prst="ellipse">
                <a:avLst/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71" name="Oval 28"/>
              <p:cNvSpPr>
                <a:spLocks noChangeArrowheads="1"/>
              </p:cNvSpPr>
              <p:nvPr/>
            </p:nvSpPr>
            <p:spPr bwMode="gray">
              <a:xfrm>
                <a:off x="2637" y="1346"/>
                <a:ext cx="703" cy="994"/>
              </a:xfrm>
              <a:prstGeom prst="ellipse">
                <a:avLst/>
              </a:prstGeom>
              <a:gradFill rotWithShape="1">
                <a:gsLst>
                  <a:gs pos="0">
                    <a:srgbClr val="5C5C5C"/>
                  </a:gs>
                  <a:gs pos="100000">
                    <a:srgbClr val="FFFFFF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FFFFF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  <p:sp>
          <p:nvSpPr>
            <p:cNvPr id="66" name="Oval 29"/>
            <p:cNvSpPr>
              <a:spLocks noChangeArrowheads="1"/>
            </p:cNvSpPr>
            <p:nvPr/>
          </p:nvSpPr>
          <p:spPr bwMode="gray">
            <a:xfrm rot="21165340">
              <a:off x="1558640" y="3488952"/>
              <a:ext cx="617319" cy="918269"/>
            </a:xfrm>
            <a:prstGeom prst="ellipse">
              <a:avLst/>
            </a:prstGeom>
            <a:solidFill>
              <a:srgbClr val="FF9900"/>
            </a:solidFill>
            <a:ln w="9525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FF99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tx2">
                        <a:alpha val="18999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>
                <a:ea typeface="굴림" charset="-127"/>
              </a:endParaRPr>
            </a:p>
          </p:txBody>
        </p:sp>
      </p:grpSp>
      <p:sp>
        <p:nvSpPr>
          <p:cNvPr id="72" name="AutoShape 64"/>
          <p:cNvSpPr>
            <a:spLocks noChangeArrowheads="1"/>
          </p:cNvSpPr>
          <p:nvPr/>
        </p:nvSpPr>
        <p:spPr bwMode="auto">
          <a:xfrm>
            <a:off x="1927274" y="984623"/>
            <a:ext cx="6425146" cy="4556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ko-KR" altLang="en-US" sz="22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수축사회의 특징</a:t>
            </a:r>
            <a:endParaRPr kumimoji="0" lang="ko-KR" altLang="en-US" sz="2200" b="0" dirty="0">
              <a:solidFill>
                <a:srgbClr val="1F497D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아래로 구부러진 화살표 3"/>
          <p:cNvSpPr/>
          <p:nvPr/>
        </p:nvSpPr>
        <p:spPr>
          <a:xfrm rot="5400000">
            <a:off x="5960692" y="3477733"/>
            <a:ext cx="3970369" cy="81308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4" name="Text Box 63"/>
          <p:cNvSpPr txBox="1">
            <a:spLocks noChangeArrowheads="1"/>
          </p:cNvSpPr>
          <p:nvPr/>
        </p:nvSpPr>
        <p:spPr bwMode="auto">
          <a:xfrm>
            <a:off x="1835696" y="6345324"/>
            <a:ext cx="277230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혜안리서치</a:t>
            </a:r>
            <a:endParaRPr lang="ko-KR" altLang="en-US" b="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5" name="아래로 구부러진 화살표 74"/>
          <p:cNvSpPr/>
          <p:nvPr/>
        </p:nvSpPr>
        <p:spPr>
          <a:xfrm rot="16200000">
            <a:off x="-697610" y="3351793"/>
            <a:ext cx="3970369" cy="81308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6" name="제목 1"/>
          <p:cNvSpPr txBox="1">
            <a:spLocks/>
          </p:cNvSpPr>
          <p:nvPr/>
        </p:nvSpPr>
        <p:spPr bwMode="auto">
          <a:xfrm>
            <a:off x="323850" y="147641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</a:t>
            </a:r>
            <a:endParaRPr kumimoji="0" lang="ko-KR" altLang="en-US" sz="2400" b="0" dirty="0" smtClean="0">
              <a:solidFill>
                <a:srgbClr val="FFFF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847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3522352" y="3104282"/>
            <a:ext cx="4256088" cy="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3011" name="Group 11"/>
          <p:cNvGrpSpPr>
            <a:grpSpLocks/>
          </p:cNvGrpSpPr>
          <p:nvPr/>
        </p:nvGrpSpPr>
        <p:grpSpPr bwMode="auto">
          <a:xfrm rot="3679437" flipH="1" flipV="1">
            <a:off x="3192152" y="2964582"/>
            <a:ext cx="239713" cy="58737"/>
            <a:chOff x="2532" y="1051"/>
            <a:chExt cx="893" cy="246"/>
          </a:xfrm>
        </p:grpSpPr>
        <p:grpSp>
          <p:nvGrpSpPr>
            <p:cNvPr id="43080" name="Group 12"/>
            <p:cNvGrpSpPr>
              <a:grpSpLocks/>
            </p:cNvGrpSpPr>
            <p:nvPr/>
          </p:nvGrpSpPr>
          <p:grpSpPr bwMode="auto">
            <a:xfrm>
              <a:off x="2532" y="1051"/>
              <a:ext cx="743" cy="185"/>
              <a:chOff x="1565" y="2568"/>
              <a:chExt cx="1118" cy="279"/>
            </a:xfrm>
          </p:grpSpPr>
          <p:sp>
            <p:nvSpPr>
              <p:cNvPr id="43086" name="AutoShape 13"/>
              <p:cNvSpPr>
                <a:spLocks noChangeArrowheads="1"/>
              </p:cNvSpPr>
              <p:nvPr/>
            </p:nvSpPr>
            <p:spPr bwMode="gray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87" name="AutoShape 14"/>
              <p:cNvSpPr>
                <a:spLocks noChangeArrowheads="1"/>
              </p:cNvSpPr>
              <p:nvPr/>
            </p:nvSpPr>
            <p:spPr bwMode="gray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88" name="AutoShape 15"/>
              <p:cNvSpPr>
                <a:spLocks noChangeArrowheads="1"/>
              </p:cNvSpPr>
              <p:nvPr/>
            </p:nvSpPr>
            <p:spPr bwMode="gray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2" name="AutoShape 16"/>
              <p:cNvSpPr>
                <a:spLocks noChangeArrowheads="1"/>
              </p:cNvSpPr>
              <p:nvPr/>
            </p:nvSpPr>
            <p:spPr bwMode="gray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  <p:grpSp>
          <p:nvGrpSpPr>
            <p:cNvPr id="43081" name="Group 17"/>
            <p:cNvGrpSpPr>
              <a:grpSpLocks/>
            </p:cNvGrpSpPr>
            <p:nvPr/>
          </p:nvGrpSpPr>
          <p:grpSpPr bwMode="auto">
            <a:xfrm rot="1353540">
              <a:off x="2682" y="1111"/>
              <a:ext cx="743" cy="186"/>
              <a:chOff x="1565" y="2568"/>
              <a:chExt cx="1118" cy="279"/>
            </a:xfrm>
          </p:grpSpPr>
          <p:sp>
            <p:nvSpPr>
              <p:cNvPr id="43082" name="AutoShape 18"/>
              <p:cNvSpPr>
                <a:spLocks noChangeArrowheads="1"/>
              </p:cNvSpPr>
              <p:nvPr/>
            </p:nvSpPr>
            <p:spPr bwMode="gray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83" name="AutoShape 19"/>
              <p:cNvSpPr>
                <a:spLocks noChangeArrowheads="1"/>
              </p:cNvSpPr>
              <p:nvPr/>
            </p:nvSpPr>
            <p:spPr bwMode="gray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84" name="AutoShape 20"/>
              <p:cNvSpPr>
                <a:spLocks noChangeArrowheads="1"/>
              </p:cNvSpPr>
              <p:nvPr/>
            </p:nvSpPr>
            <p:spPr bwMode="gray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85" name="AutoShape 21"/>
              <p:cNvSpPr>
                <a:spLocks noChangeArrowheads="1"/>
              </p:cNvSpPr>
              <p:nvPr/>
            </p:nvSpPr>
            <p:spPr bwMode="gray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</p:grpSp>
      <p:sp>
        <p:nvSpPr>
          <p:cNvPr id="43012" name="Arc 22"/>
          <p:cNvSpPr>
            <a:spLocks/>
          </p:cNvSpPr>
          <p:nvPr/>
        </p:nvSpPr>
        <p:spPr bwMode="gray">
          <a:xfrm rot="1129146" flipH="1">
            <a:off x="3265177" y="2820119"/>
            <a:ext cx="311150" cy="323850"/>
          </a:xfrm>
          <a:custGeom>
            <a:avLst/>
            <a:gdLst>
              <a:gd name="T0" fmla="*/ 186913 w 43200"/>
              <a:gd name="T1" fmla="*/ 1889091 h 43155"/>
              <a:gd name="T2" fmla="*/ 1192958 w 43200"/>
              <a:gd name="T3" fmla="*/ 2430282 h 43155"/>
              <a:gd name="T4" fmla="*/ 1120536 w 43200"/>
              <a:gd name="T5" fmla="*/ 1216409 h 4315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3155" fill="none" extrusionOk="0">
                <a:moveTo>
                  <a:pt x="3603" y="33544"/>
                </a:moveTo>
                <a:cubicBezTo>
                  <a:pt x="1253" y="30004"/>
                  <a:pt x="0" y="25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2987"/>
                  <a:pt x="34359" y="42418"/>
                  <a:pt x="22995" y="43154"/>
                </a:cubicBezTo>
              </a:path>
              <a:path w="43200" h="43155" stroke="0" extrusionOk="0">
                <a:moveTo>
                  <a:pt x="3603" y="33544"/>
                </a:moveTo>
                <a:cubicBezTo>
                  <a:pt x="1253" y="30004"/>
                  <a:pt x="0" y="25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2987"/>
                  <a:pt x="34359" y="42418"/>
                  <a:pt x="22995" y="43154"/>
                </a:cubicBezTo>
                <a:lnTo>
                  <a:pt x="21600" y="21600"/>
                </a:lnTo>
                <a:lnTo>
                  <a:pt x="3603" y="3354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ysDot"/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3013" name="Group 24"/>
          <p:cNvGrpSpPr>
            <a:grpSpLocks/>
          </p:cNvGrpSpPr>
          <p:nvPr/>
        </p:nvGrpSpPr>
        <p:grpSpPr bwMode="auto">
          <a:xfrm flipH="1">
            <a:off x="547377" y="2913782"/>
            <a:ext cx="3438525" cy="3429000"/>
            <a:chOff x="1955" y="1224"/>
            <a:chExt cx="1911" cy="1911"/>
          </a:xfrm>
        </p:grpSpPr>
        <p:sp>
          <p:nvSpPr>
            <p:cNvPr id="43073" name="Oval 25"/>
            <p:cNvSpPr>
              <a:spLocks noChangeArrowheads="1"/>
            </p:cNvSpPr>
            <p:nvPr/>
          </p:nvSpPr>
          <p:spPr bwMode="gray">
            <a:xfrm>
              <a:off x="1955" y="1224"/>
              <a:ext cx="1911" cy="1911"/>
            </a:xfrm>
            <a:prstGeom prst="ellipse">
              <a:avLst/>
            </a:prstGeom>
            <a:noFill/>
            <a:ln w="12700" algn="ctr">
              <a:solidFill>
                <a:srgbClr val="A6B0DA">
                  <a:alpha val="50195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>
                      <a:alpha val="50195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646A83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43074" name="Oval 26"/>
            <p:cNvSpPr>
              <a:spLocks noChangeArrowheads="1"/>
            </p:cNvSpPr>
            <p:nvPr/>
          </p:nvSpPr>
          <p:spPr bwMode="gray">
            <a:xfrm>
              <a:off x="2080" y="1355"/>
              <a:ext cx="1660" cy="1660"/>
            </a:xfrm>
            <a:prstGeom prst="ellipse">
              <a:avLst/>
            </a:prstGeom>
            <a:noFill/>
            <a:ln w="28575" algn="ctr">
              <a:solidFill>
                <a:srgbClr val="A6B0DA">
                  <a:alpha val="50195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>
                      <a:alpha val="50195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646A83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43075" name="Oval 27"/>
            <p:cNvSpPr>
              <a:spLocks noChangeArrowheads="1"/>
            </p:cNvSpPr>
            <p:nvPr/>
          </p:nvSpPr>
          <p:spPr bwMode="gray">
            <a:xfrm>
              <a:off x="2218" y="1499"/>
              <a:ext cx="1396" cy="1396"/>
            </a:xfrm>
            <a:prstGeom prst="ellipse">
              <a:avLst/>
            </a:prstGeom>
            <a:noFill/>
            <a:ln w="38100" algn="ctr">
              <a:solidFill>
                <a:srgbClr val="A6B0DA">
                  <a:alpha val="50195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>
                      <a:alpha val="50195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646A83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43076" name="Oval 28"/>
            <p:cNvSpPr>
              <a:spLocks noChangeArrowheads="1"/>
            </p:cNvSpPr>
            <p:nvPr/>
          </p:nvSpPr>
          <p:spPr bwMode="gray">
            <a:xfrm>
              <a:off x="2338" y="1643"/>
              <a:ext cx="1132" cy="1132"/>
            </a:xfrm>
            <a:prstGeom prst="ellipse">
              <a:avLst/>
            </a:prstGeom>
            <a:noFill/>
            <a:ln w="57150" algn="ctr">
              <a:solidFill>
                <a:srgbClr val="A6B0DA">
                  <a:alpha val="50195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>
                      <a:alpha val="50195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646A83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43077" name="Oval 29"/>
            <p:cNvSpPr>
              <a:spLocks noChangeArrowheads="1"/>
            </p:cNvSpPr>
            <p:nvPr/>
          </p:nvSpPr>
          <p:spPr bwMode="gray">
            <a:xfrm>
              <a:off x="2476" y="1781"/>
              <a:ext cx="868" cy="868"/>
            </a:xfrm>
            <a:prstGeom prst="ellipse">
              <a:avLst/>
            </a:prstGeom>
            <a:noFill/>
            <a:ln w="57150" algn="ctr">
              <a:solidFill>
                <a:srgbClr val="A6B0DA">
                  <a:alpha val="50195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>
                      <a:alpha val="50195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646A83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43078" name="Oval 30"/>
            <p:cNvSpPr>
              <a:spLocks noChangeArrowheads="1"/>
            </p:cNvSpPr>
            <p:nvPr/>
          </p:nvSpPr>
          <p:spPr bwMode="gray">
            <a:xfrm>
              <a:off x="2602" y="1901"/>
              <a:ext cx="616" cy="616"/>
            </a:xfrm>
            <a:prstGeom prst="ellipse">
              <a:avLst/>
            </a:prstGeom>
            <a:noFill/>
            <a:ln w="76200" algn="ctr">
              <a:solidFill>
                <a:srgbClr val="A6B0DA">
                  <a:alpha val="50195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>
                      <a:alpha val="50195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646A83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  <p:sp>
          <p:nvSpPr>
            <p:cNvPr id="43079" name="Oval 31"/>
            <p:cNvSpPr>
              <a:spLocks noChangeArrowheads="1"/>
            </p:cNvSpPr>
            <p:nvPr/>
          </p:nvSpPr>
          <p:spPr bwMode="gray">
            <a:xfrm>
              <a:off x="2716" y="2021"/>
              <a:ext cx="388" cy="388"/>
            </a:xfrm>
            <a:prstGeom prst="ellipse">
              <a:avLst/>
            </a:prstGeom>
            <a:noFill/>
            <a:ln w="9525" algn="ctr">
              <a:solidFill>
                <a:srgbClr val="A6B0DA">
                  <a:alpha val="50195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>
                      <a:alpha val="50195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646A83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ea typeface="굴림" charset="-127"/>
              </a:endParaRPr>
            </a:p>
          </p:txBody>
        </p:sp>
      </p:grpSp>
      <p:pic>
        <p:nvPicPr>
          <p:cNvPr id="43014" name="Picture 32" descr="worldmap_ani8"/>
          <p:cNvPicPr>
            <a:picLocks noChangeAspect="1" noChangeArrowheads="1" noCrop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475656" y="3904332"/>
            <a:ext cx="16097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015" name="Group 36"/>
          <p:cNvGrpSpPr>
            <a:grpSpLocks/>
          </p:cNvGrpSpPr>
          <p:nvPr/>
        </p:nvGrpSpPr>
        <p:grpSpPr bwMode="auto">
          <a:xfrm rot="3679437" flipH="1" flipV="1">
            <a:off x="3823978" y="3715469"/>
            <a:ext cx="239712" cy="58737"/>
            <a:chOff x="2532" y="1051"/>
            <a:chExt cx="893" cy="246"/>
          </a:xfrm>
        </p:grpSpPr>
        <p:grpSp>
          <p:nvGrpSpPr>
            <p:cNvPr id="43063" name="Group 37"/>
            <p:cNvGrpSpPr>
              <a:grpSpLocks/>
            </p:cNvGrpSpPr>
            <p:nvPr/>
          </p:nvGrpSpPr>
          <p:grpSpPr bwMode="auto">
            <a:xfrm>
              <a:off x="2532" y="1051"/>
              <a:ext cx="743" cy="185"/>
              <a:chOff x="1565" y="2568"/>
              <a:chExt cx="1118" cy="279"/>
            </a:xfrm>
          </p:grpSpPr>
          <p:sp>
            <p:nvSpPr>
              <p:cNvPr id="43069" name="AutoShape 38"/>
              <p:cNvSpPr>
                <a:spLocks noChangeArrowheads="1"/>
              </p:cNvSpPr>
              <p:nvPr/>
            </p:nvSpPr>
            <p:spPr bwMode="gray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70" name="AutoShape 39"/>
              <p:cNvSpPr>
                <a:spLocks noChangeArrowheads="1"/>
              </p:cNvSpPr>
              <p:nvPr/>
            </p:nvSpPr>
            <p:spPr bwMode="gray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71" name="AutoShape 40"/>
              <p:cNvSpPr>
                <a:spLocks noChangeArrowheads="1"/>
              </p:cNvSpPr>
              <p:nvPr/>
            </p:nvSpPr>
            <p:spPr bwMode="gray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72" name="AutoShape 41"/>
              <p:cNvSpPr>
                <a:spLocks noChangeArrowheads="1"/>
              </p:cNvSpPr>
              <p:nvPr/>
            </p:nvSpPr>
            <p:spPr bwMode="gray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  <p:grpSp>
          <p:nvGrpSpPr>
            <p:cNvPr id="43064" name="Group 42"/>
            <p:cNvGrpSpPr>
              <a:grpSpLocks/>
            </p:cNvGrpSpPr>
            <p:nvPr/>
          </p:nvGrpSpPr>
          <p:grpSpPr bwMode="auto">
            <a:xfrm rot="1353540">
              <a:off x="2682" y="1111"/>
              <a:ext cx="743" cy="186"/>
              <a:chOff x="1565" y="2568"/>
              <a:chExt cx="1118" cy="279"/>
            </a:xfrm>
          </p:grpSpPr>
          <p:sp>
            <p:nvSpPr>
              <p:cNvPr id="43065" name="AutoShape 43"/>
              <p:cNvSpPr>
                <a:spLocks noChangeArrowheads="1"/>
              </p:cNvSpPr>
              <p:nvPr/>
            </p:nvSpPr>
            <p:spPr bwMode="gray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66" name="AutoShape 44"/>
              <p:cNvSpPr>
                <a:spLocks noChangeArrowheads="1"/>
              </p:cNvSpPr>
              <p:nvPr/>
            </p:nvSpPr>
            <p:spPr bwMode="gray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67" name="AutoShape 45"/>
              <p:cNvSpPr>
                <a:spLocks noChangeArrowheads="1"/>
              </p:cNvSpPr>
              <p:nvPr/>
            </p:nvSpPr>
            <p:spPr bwMode="gray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68" name="AutoShape 46"/>
              <p:cNvSpPr>
                <a:spLocks noChangeArrowheads="1"/>
              </p:cNvSpPr>
              <p:nvPr/>
            </p:nvSpPr>
            <p:spPr bwMode="gray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</p:grpSp>
      <p:sp>
        <p:nvSpPr>
          <p:cNvPr id="43016" name="Arc 47"/>
          <p:cNvSpPr>
            <a:spLocks/>
          </p:cNvSpPr>
          <p:nvPr/>
        </p:nvSpPr>
        <p:spPr bwMode="gray">
          <a:xfrm rot="1129146" flipH="1">
            <a:off x="3897002" y="3571007"/>
            <a:ext cx="311150" cy="323850"/>
          </a:xfrm>
          <a:custGeom>
            <a:avLst/>
            <a:gdLst>
              <a:gd name="T0" fmla="*/ 186913 w 43200"/>
              <a:gd name="T1" fmla="*/ 1889091 h 43155"/>
              <a:gd name="T2" fmla="*/ 1192958 w 43200"/>
              <a:gd name="T3" fmla="*/ 2430282 h 43155"/>
              <a:gd name="T4" fmla="*/ 1120536 w 43200"/>
              <a:gd name="T5" fmla="*/ 1216409 h 4315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3155" fill="none" extrusionOk="0">
                <a:moveTo>
                  <a:pt x="3603" y="33544"/>
                </a:moveTo>
                <a:cubicBezTo>
                  <a:pt x="1253" y="30004"/>
                  <a:pt x="0" y="25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2987"/>
                  <a:pt x="34359" y="42418"/>
                  <a:pt x="22995" y="43154"/>
                </a:cubicBezTo>
              </a:path>
              <a:path w="43200" h="43155" stroke="0" extrusionOk="0">
                <a:moveTo>
                  <a:pt x="3603" y="33544"/>
                </a:moveTo>
                <a:cubicBezTo>
                  <a:pt x="1253" y="30004"/>
                  <a:pt x="0" y="25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2987"/>
                  <a:pt x="34359" y="42418"/>
                  <a:pt x="22995" y="43154"/>
                </a:cubicBezTo>
                <a:lnTo>
                  <a:pt x="21600" y="21600"/>
                </a:lnTo>
                <a:lnTo>
                  <a:pt x="3603" y="3354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ysDot"/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3017" name="Group 52"/>
          <p:cNvGrpSpPr>
            <a:grpSpLocks/>
          </p:cNvGrpSpPr>
          <p:nvPr/>
        </p:nvGrpSpPr>
        <p:grpSpPr bwMode="auto">
          <a:xfrm rot="3679437" flipH="1" flipV="1">
            <a:off x="4076389" y="4533032"/>
            <a:ext cx="239713" cy="58738"/>
            <a:chOff x="2532" y="1051"/>
            <a:chExt cx="893" cy="246"/>
          </a:xfrm>
        </p:grpSpPr>
        <p:grpSp>
          <p:nvGrpSpPr>
            <p:cNvPr id="43053" name="Group 53"/>
            <p:cNvGrpSpPr>
              <a:grpSpLocks/>
            </p:cNvGrpSpPr>
            <p:nvPr/>
          </p:nvGrpSpPr>
          <p:grpSpPr bwMode="auto">
            <a:xfrm>
              <a:off x="2532" y="1051"/>
              <a:ext cx="743" cy="185"/>
              <a:chOff x="1565" y="2568"/>
              <a:chExt cx="1118" cy="279"/>
            </a:xfrm>
          </p:grpSpPr>
          <p:sp>
            <p:nvSpPr>
              <p:cNvPr id="43059" name="AutoShape 54"/>
              <p:cNvSpPr>
                <a:spLocks noChangeArrowheads="1"/>
              </p:cNvSpPr>
              <p:nvPr/>
            </p:nvSpPr>
            <p:spPr bwMode="gray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60" name="AutoShape 55"/>
              <p:cNvSpPr>
                <a:spLocks noChangeArrowheads="1"/>
              </p:cNvSpPr>
              <p:nvPr/>
            </p:nvSpPr>
            <p:spPr bwMode="gray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61" name="AutoShape 56"/>
              <p:cNvSpPr>
                <a:spLocks noChangeArrowheads="1"/>
              </p:cNvSpPr>
              <p:nvPr/>
            </p:nvSpPr>
            <p:spPr bwMode="gray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62" name="AutoShape 57"/>
              <p:cNvSpPr>
                <a:spLocks noChangeArrowheads="1"/>
              </p:cNvSpPr>
              <p:nvPr/>
            </p:nvSpPr>
            <p:spPr bwMode="gray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  <p:grpSp>
          <p:nvGrpSpPr>
            <p:cNvPr id="43054" name="Group 58"/>
            <p:cNvGrpSpPr>
              <a:grpSpLocks/>
            </p:cNvGrpSpPr>
            <p:nvPr/>
          </p:nvGrpSpPr>
          <p:grpSpPr bwMode="auto">
            <a:xfrm rot="1353540">
              <a:off x="2682" y="1111"/>
              <a:ext cx="743" cy="186"/>
              <a:chOff x="1565" y="2568"/>
              <a:chExt cx="1118" cy="279"/>
            </a:xfrm>
          </p:grpSpPr>
          <p:sp>
            <p:nvSpPr>
              <p:cNvPr id="43055" name="AutoShape 59"/>
              <p:cNvSpPr>
                <a:spLocks noChangeArrowheads="1"/>
              </p:cNvSpPr>
              <p:nvPr/>
            </p:nvSpPr>
            <p:spPr bwMode="gray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56" name="AutoShape 60"/>
              <p:cNvSpPr>
                <a:spLocks noChangeArrowheads="1"/>
              </p:cNvSpPr>
              <p:nvPr/>
            </p:nvSpPr>
            <p:spPr bwMode="gray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57" name="AutoShape 61"/>
              <p:cNvSpPr>
                <a:spLocks noChangeArrowheads="1"/>
              </p:cNvSpPr>
              <p:nvPr/>
            </p:nvSpPr>
            <p:spPr bwMode="gray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58" name="AutoShape 62"/>
              <p:cNvSpPr>
                <a:spLocks noChangeArrowheads="1"/>
              </p:cNvSpPr>
              <p:nvPr/>
            </p:nvSpPr>
            <p:spPr bwMode="gray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</p:grpSp>
      <p:sp>
        <p:nvSpPr>
          <p:cNvPr id="43018" name="Arc 63"/>
          <p:cNvSpPr>
            <a:spLocks/>
          </p:cNvSpPr>
          <p:nvPr/>
        </p:nvSpPr>
        <p:spPr bwMode="gray">
          <a:xfrm rot="1129146" flipH="1">
            <a:off x="4149415" y="4388569"/>
            <a:ext cx="311150" cy="323850"/>
          </a:xfrm>
          <a:custGeom>
            <a:avLst/>
            <a:gdLst>
              <a:gd name="T0" fmla="*/ 186913 w 43200"/>
              <a:gd name="T1" fmla="*/ 1889091 h 43155"/>
              <a:gd name="T2" fmla="*/ 1192958 w 43200"/>
              <a:gd name="T3" fmla="*/ 2430282 h 43155"/>
              <a:gd name="T4" fmla="*/ 1120536 w 43200"/>
              <a:gd name="T5" fmla="*/ 1216409 h 4315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3155" fill="none" extrusionOk="0">
                <a:moveTo>
                  <a:pt x="3603" y="33544"/>
                </a:moveTo>
                <a:cubicBezTo>
                  <a:pt x="1253" y="30004"/>
                  <a:pt x="0" y="25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2987"/>
                  <a:pt x="34359" y="42418"/>
                  <a:pt x="22995" y="43154"/>
                </a:cubicBezTo>
              </a:path>
              <a:path w="43200" h="43155" stroke="0" extrusionOk="0">
                <a:moveTo>
                  <a:pt x="3603" y="33544"/>
                </a:moveTo>
                <a:cubicBezTo>
                  <a:pt x="1253" y="30004"/>
                  <a:pt x="0" y="25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2987"/>
                  <a:pt x="34359" y="42418"/>
                  <a:pt x="22995" y="43154"/>
                </a:cubicBezTo>
                <a:lnTo>
                  <a:pt x="21600" y="21600"/>
                </a:lnTo>
                <a:lnTo>
                  <a:pt x="3603" y="3354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ysDot"/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3019" name="Group 68"/>
          <p:cNvGrpSpPr>
            <a:grpSpLocks/>
          </p:cNvGrpSpPr>
          <p:nvPr/>
        </p:nvGrpSpPr>
        <p:grpSpPr bwMode="auto">
          <a:xfrm rot="3679437" flipH="1" flipV="1">
            <a:off x="3900178" y="5341069"/>
            <a:ext cx="239712" cy="58737"/>
            <a:chOff x="2532" y="1051"/>
            <a:chExt cx="893" cy="246"/>
          </a:xfrm>
        </p:grpSpPr>
        <p:grpSp>
          <p:nvGrpSpPr>
            <p:cNvPr id="43043" name="Group 69"/>
            <p:cNvGrpSpPr>
              <a:grpSpLocks/>
            </p:cNvGrpSpPr>
            <p:nvPr/>
          </p:nvGrpSpPr>
          <p:grpSpPr bwMode="auto">
            <a:xfrm>
              <a:off x="2532" y="1051"/>
              <a:ext cx="743" cy="185"/>
              <a:chOff x="1565" y="2568"/>
              <a:chExt cx="1118" cy="279"/>
            </a:xfrm>
          </p:grpSpPr>
          <p:sp>
            <p:nvSpPr>
              <p:cNvPr id="43049" name="AutoShape 70"/>
              <p:cNvSpPr>
                <a:spLocks noChangeArrowheads="1"/>
              </p:cNvSpPr>
              <p:nvPr/>
            </p:nvSpPr>
            <p:spPr bwMode="gray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50" name="AutoShape 71"/>
              <p:cNvSpPr>
                <a:spLocks noChangeArrowheads="1"/>
              </p:cNvSpPr>
              <p:nvPr/>
            </p:nvSpPr>
            <p:spPr bwMode="gray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51" name="AutoShape 72"/>
              <p:cNvSpPr>
                <a:spLocks noChangeArrowheads="1"/>
              </p:cNvSpPr>
              <p:nvPr/>
            </p:nvSpPr>
            <p:spPr bwMode="gray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52" name="AutoShape 73"/>
              <p:cNvSpPr>
                <a:spLocks noChangeArrowheads="1"/>
              </p:cNvSpPr>
              <p:nvPr/>
            </p:nvSpPr>
            <p:spPr bwMode="gray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  <p:grpSp>
          <p:nvGrpSpPr>
            <p:cNvPr id="43044" name="Group 74"/>
            <p:cNvGrpSpPr>
              <a:grpSpLocks/>
            </p:cNvGrpSpPr>
            <p:nvPr/>
          </p:nvGrpSpPr>
          <p:grpSpPr bwMode="auto">
            <a:xfrm rot="1353540">
              <a:off x="2682" y="1111"/>
              <a:ext cx="743" cy="186"/>
              <a:chOff x="1565" y="2568"/>
              <a:chExt cx="1118" cy="279"/>
            </a:xfrm>
          </p:grpSpPr>
          <p:sp>
            <p:nvSpPr>
              <p:cNvPr id="43045" name="AutoShape 75"/>
              <p:cNvSpPr>
                <a:spLocks noChangeArrowheads="1"/>
              </p:cNvSpPr>
              <p:nvPr/>
            </p:nvSpPr>
            <p:spPr bwMode="gray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46" name="AutoShape 76"/>
              <p:cNvSpPr>
                <a:spLocks noChangeArrowheads="1"/>
              </p:cNvSpPr>
              <p:nvPr/>
            </p:nvSpPr>
            <p:spPr bwMode="gray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47" name="AutoShape 77"/>
              <p:cNvSpPr>
                <a:spLocks noChangeArrowheads="1"/>
              </p:cNvSpPr>
              <p:nvPr/>
            </p:nvSpPr>
            <p:spPr bwMode="gray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48" name="AutoShape 78"/>
              <p:cNvSpPr>
                <a:spLocks noChangeArrowheads="1"/>
              </p:cNvSpPr>
              <p:nvPr/>
            </p:nvSpPr>
            <p:spPr bwMode="gray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</p:grpSp>
      <p:sp>
        <p:nvSpPr>
          <p:cNvPr id="43020" name="Arc 79"/>
          <p:cNvSpPr>
            <a:spLocks/>
          </p:cNvSpPr>
          <p:nvPr/>
        </p:nvSpPr>
        <p:spPr bwMode="gray">
          <a:xfrm rot="1129146" flipH="1">
            <a:off x="3973202" y="5196607"/>
            <a:ext cx="311150" cy="323850"/>
          </a:xfrm>
          <a:custGeom>
            <a:avLst/>
            <a:gdLst>
              <a:gd name="T0" fmla="*/ 186913 w 43200"/>
              <a:gd name="T1" fmla="*/ 1889091 h 43155"/>
              <a:gd name="T2" fmla="*/ 1192958 w 43200"/>
              <a:gd name="T3" fmla="*/ 2430282 h 43155"/>
              <a:gd name="T4" fmla="*/ 1120536 w 43200"/>
              <a:gd name="T5" fmla="*/ 1216409 h 4315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3155" fill="none" extrusionOk="0">
                <a:moveTo>
                  <a:pt x="3603" y="33544"/>
                </a:moveTo>
                <a:cubicBezTo>
                  <a:pt x="1253" y="30004"/>
                  <a:pt x="0" y="25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2987"/>
                  <a:pt x="34359" y="42418"/>
                  <a:pt x="22995" y="43154"/>
                </a:cubicBezTo>
              </a:path>
              <a:path w="43200" h="43155" stroke="0" extrusionOk="0">
                <a:moveTo>
                  <a:pt x="3603" y="33544"/>
                </a:moveTo>
                <a:cubicBezTo>
                  <a:pt x="1253" y="30004"/>
                  <a:pt x="0" y="25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2987"/>
                  <a:pt x="34359" y="42418"/>
                  <a:pt x="22995" y="43154"/>
                </a:cubicBezTo>
                <a:lnTo>
                  <a:pt x="21600" y="21600"/>
                </a:lnTo>
                <a:lnTo>
                  <a:pt x="3603" y="3354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ysDot"/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3021" name="Group 84"/>
          <p:cNvGrpSpPr>
            <a:grpSpLocks/>
          </p:cNvGrpSpPr>
          <p:nvPr/>
        </p:nvGrpSpPr>
        <p:grpSpPr bwMode="auto">
          <a:xfrm rot="3679437" flipH="1" flipV="1">
            <a:off x="3439802" y="6098307"/>
            <a:ext cx="239713" cy="58737"/>
            <a:chOff x="2532" y="1051"/>
            <a:chExt cx="893" cy="246"/>
          </a:xfrm>
        </p:grpSpPr>
        <p:grpSp>
          <p:nvGrpSpPr>
            <p:cNvPr id="43033" name="Group 85"/>
            <p:cNvGrpSpPr>
              <a:grpSpLocks/>
            </p:cNvGrpSpPr>
            <p:nvPr/>
          </p:nvGrpSpPr>
          <p:grpSpPr bwMode="auto">
            <a:xfrm>
              <a:off x="2532" y="1051"/>
              <a:ext cx="743" cy="185"/>
              <a:chOff x="1565" y="2568"/>
              <a:chExt cx="1118" cy="279"/>
            </a:xfrm>
          </p:grpSpPr>
          <p:sp>
            <p:nvSpPr>
              <p:cNvPr id="43039" name="AutoShape 86"/>
              <p:cNvSpPr>
                <a:spLocks noChangeArrowheads="1"/>
              </p:cNvSpPr>
              <p:nvPr/>
            </p:nvSpPr>
            <p:spPr bwMode="gray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40" name="AutoShape 87"/>
              <p:cNvSpPr>
                <a:spLocks noChangeArrowheads="1"/>
              </p:cNvSpPr>
              <p:nvPr/>
            </p:nvSpPr>
            <p:spPr bwMode="gray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41" name="AutoShape 88"/>
              <p:cNvSpPr>
                <a:spLocks noChangeArrowheads="1"/>
              </p:cNvSpPr>
              <p:nvPr/>
            </p:nvSpPr>
            <p:spPr bwMode="gray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42" name="AutoShape 89"/>
              <p:cNvSpPr>
                <a:spLocks noChangeArrowheads="1"/>
              </p:cNvSpPr>
              <p:nvPr/>
            </p:nvSpPr>
            <p:spPr bwMode="gray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  <p:grpSp>
          <p:nvGrpSpPr>
            <p:cNvPr id="43034" name="Group 90"/>
            <p:cNvGrpSpPr>
              <a:grpSpLocks/>
            </p:cNvGrpSpPr>
            <p:nvPr/>
          </p:nvGrpSpPr>
          <p:grpSpPr bwMode="auto">
            <a:xfrm rot="1353540">
              <a:off x="2682" y="1111"/>
              <a:ext cx="743" cy="186"/>
              <a:chOff x="1565" y="2568"/>
              <a:chExt cx="1118" cy="279"/>
            </a:xfrm>
          </p:grpSpPr>
          <p:sp>
            <p:nvSpPr>
              <p:cNvPr id="43035" name="AutoShape 91"/>
              <p:cNvSpPr>
                <a:spLocks noChangeArrowheads="1"/>
              </p:cNvSpPr>
              <p:nvPr/>
            </p:nvSpPr>
            <p:spPr bwMode="gray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36" name="AutoShape 92"/>
              <p:cNvSpPr>
                <a:spLocks noChangeArrowheads="1"/>
              </p:cNvSpPr>
              <p:nvPr/>
            </p:nvSpPr>
            <p:spPr bwMode="gray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37" name="AutoShape 93"/>
              <p:cNvSpPr>
                <a:spLocks noChangeArrowheads="1"/>
              </p:cNvSpPr>
              <p:nvPr/>
            </p:nvSpPr>
            <p:spPr bwMode="gray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  <p:sp>
            <p:nvSpPr>
              <p:cNvPr id="43038" name="AutoShape 94"/>
              <p:cNvSpPr>
                <a:spLocks noChangeArrowheads="1"/>
              </p:cNvSpPr>
              <p:nvPr/>
            </p:nvSpPr>
            <p:spPr bwMode="gray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ea typeface="굴림" charset="-127"/>
                </a:endParaRPr>
              </a:p>
            </p:txBody>
          </p:sp>
        </p:grpSp>
      </p:grpSp>
      <p:sp>
        <p:nvSpPr>
          <p:cNvPr id="43022" name="Arc 95"/>
          <p:cNvSpPr>
            <a:spLocks/>
          </p:cNvSpPr>
          <p:nvPr/>
        </p:nvSpPr>
        <p:spPr bwMode="gray">
          <a:xfrm rot="1129146" flipH="1">
            <a:off x="3512827" y="5953844"/>
            <a:ext cx="311150" cy="323850"/>
          </a:xfrm>
          <a:custGeom>
            <a:avLst/>
            <a:gdLst>
              <a:gd name="T0" fmla="*/ 186913 w 43200"/>
              <a:gd name="T1" fmla="*/ 1889091 h 43155"/>
              <a:gd name="T2" fmla="*/ 1192958 w 43200"/>
              <a:gd name="T3" fmla="*/ 2430282 h 43155"/>
              <a:gd name="T4" fmla="*/ 1120536 w 43200"/>
              <a:gd name="T5" fmla="*/ 1216409 h 4315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43155" fill="none" extrusionOk="0">
                <a:moveTo>
                  <a:pt x="3603" y="33544"/>
                </a:moveTo>
                <a:cubicBezTo>
                  <a:pt x="1253" y="30004"/>
                  <a:pt x="0" y="25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2987"/>
                  <a:pt x="34359" y="42418"/>
                  <a:pt x="22995" y="43154"/>
                </a:cubicBezTo>
              </a:path>
              <a:path w="43200" h="43155" stroke="0" extrusionOk="0">
                <a:moveTo>
                  <a:pt x="3603" y="33544"/>
                </a:moveTo>
                <a:cubicBezTo>
                  <a:pt x="1253" y="30004"/>
                  <a:pt x="0" y="25849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2987"/>
                  <a:pt x="34359" y="42418"/>
                  <a:pt x="22995" y="43154"/>
                </a:cubicBezTo>
                <a:lnTo>
                  <a:pt x="21600" y="21600"/>
                </a:lnTo>
                <a:lnTo>
                  <a:pt x="3603" y="3354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ysDot"/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023" name="Line 97"/>
          <p:cNvSpPr>
            <a:spLocks noChangeShapeType="1"/>
          </p:cNvSpPr>
          <p:nvPr/>
        </p:nvSpPr>
        <p:spPr bwMode="auto">
          <a:xfrm>
            <a:off x="4384365" y="4677494"/>
            <a:ext cx="4256087" cy="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024" name="Line 98"/>
          <p:cNvSpPr>
            <a:spLocks noChangeShapeType="1"/>
          </p:cNvSpPr>
          <p:nvPr/>
        </p:nvSpPr>
        <p:spPr bwMode="auto">
          <a:xfrm>
            <a:off x="4130365" y="3866282"/>
            <a:ext cx="4256087" cy="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025" name="Line 99"/>
          <p:cNvSpPr>
            <a:spLocks noChangeShapeType="1"/>
          </p:cNvSpPr>
          <p:nvPr/>
        </p:nvSpPr>
        <p:spPr bwMode="auto">
          <a:xfrm>
            <a:off x="4206565" y="5491882"/>
            <a:ext cx="4256087" cy="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026" name="Line 100"/>
          <p:cNvSpPr>
            <a:spLocks noChangeShapeType="1"/>
          </p:cNvSpPr>
          <p:nvPr/>
        </p:nvSpPr>
        <p:spPr bwMode="auto">
          <a:xfrm>
            <a:off x="3752540" y="6253882"/>
            <a:ext cx="4256087" cy="0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027" name="Oval 102"/>
          <p:cNvSpPr>
            <a:spLocks noChangeArrowheads="1"/>
          </p:cNvSpPr>
          <p:nvPr/>
        </p:nvSpPr>
        <p:spPr bwMode="gray">
          <a:xfrm>
            <a:off x="3995427" y="5228357"/>
            <a:ext cx="263525" cy="263525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5C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43028" name="Oval 103"/>
          <p:cNvSpPr>
            <a:spLocks noChangeArrowheads="1"/>
          </p:cNvSpPr>
          <p:nvPr/>
        </p:nvSpPr>
        <p:spPr bwMode="gray">
          <a:xfrm>
            <a:off x="3287402" y="2848694"/>
            <a:ext cx="263525" cy="263525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5C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43029" name="Oval 104"/>
          <p:cNvSpPr>
            <a:spLocks noChangeArrowheads="1"/>
          </p:cNvSpPr>
          <p:nvPr/>
        </p:nvSpPr>
        <p:spPr bwMode="gray">
          <a:xfrm>
            <a:off x="3912877" y="3594819"/>
            <a:ext cx="263525" cy="263525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5C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43030" name="Oval 105"/>
          <p:cNvSpPr>
            <a:spLocks noChangeArrowheads="1"/>
          </p:cNvSpPr>
          <p:nvPr/>
        </p:nvSpPr>
        <p:spPr bwMode="gray">
          <a:xfrm>
            <a:off x="4174815" y="4406032"/>
            <a:ext cx="263525" cy="263525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5C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43031" name="Oval 106"/>
          <p:cNvSpPr>
            <a:spLocks noChangeArrowheads="1"/>
          </p:cNvSpPr>
          <p:nvPr/>
        </p:nvSpPr>
        <p:spPr bwMode="gray">
          <a:xfrm>
            <a:off x="3530290" y="5980832"/>
            <a:ext cx="263525" cy="263525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995C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ea typeface="굴림" charset="-127"/>
            </a:endParaRPr>
          </a:p>
        </p:txBody>
      </p:sp>
      <p:sp>
        <p:nvSpPr>
          <p:cNvPr id="81" name="AutoShape 64"/>
          <p:cNvSpPr>
            <a:spLocks noChangeArrowheads="1"/>
          </p:cNvSpPr>
          <p:nvPr/>
        </p:nvSpPr>
        <p:spPr bwMode="auto">
          <a:xfrm>
            <a:off x="837607" y="984623"/>
            <a:ext cx="4339585" cy="39215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ko-KR" altLang="en-US" sz="22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수축사회를 돌파하는 </a:t>
            </a:r>
            <a:r>
              <a:rPr kumimoji="0" lang="en-US" altLang="ko-KR" sz="22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5</a:t>
            </a:r>
            <a:r>
              <a:rPr kumimoji="0" lang="ko-KR" altLang="en-US" sz="22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가지 원칙</a:t>
            </a:r>
            <a:endParaRPr kumimoji="0" lang="ko-KR" altLang="en-US" sz="2000" b="0" dirty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2" name="AutoShape 64"/>
          <p:cNvSpPr>
            <a:spLocks noChangeArrowheads="1"/>
          </p:cNvSpPr>
          <p:nvPr/>
        </p:nvSpPr>
        <p:spPr bwMode="auto">
          <a:xfrm>
            <a:off x="3679693" y="2654319"/>
            <a:ext cx="4583901" cy="52011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원칙을</a:t>
            </a:r>
            <a:r>
              <a:rPr kumimoji="0" lang="en-US" altLang="ko-KR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세우고 지켜라</a:t>
            </a:r>
            <a:endParaRPr kumimoji="0" lang="ko-KR" altLang="en-US" sz="2000" b="0" dirty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3" name="AutoShape 64"/>
          <p:cNvSpPr>
            <a:spLocks noChangeArrowheads="1"/>
          </p:cNvSpPr>
          <p:nvPr/>
        </p:nvSpPr>
        <p:spPr bwMode="auto">
          <a:xfrm>
            <a:off x="4303155" y="3410403"/>
            <a:ext cx="3960440" cy="52011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미래에 집중하라</a:t>
            </a:r>
            <a:endParaRPr kumimoji="0" lang="ko-KR" altLang="en-US" sz="2000" b="0" dirty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4" name="AutoShape 64"/>
          <p:cNvSpPr>
            <a:spLocks noChangeArrowheads="1"/>
          </p:cNvSpPr>
          <p:nvPr/>
        </p:nvSpPr>
        <p:spPr bwMode="auto">
          <a:xfrm>
            <a:off x="4532188" y="4218546"/>
            <a:ext cx="3960440" cy="52011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창의성이 답이다</a:t>
            </a:r>
            <a:endParaRPr kumimoji="0" lang="ko-KR" altLang="en-US" sz="2000" b="0" dirty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5" name="AutoShape 64"/>
          <p:cNvSpPr>
            <a:spLocks noChangeArrowheads="1"/>
          </p:cNvSpPr>
          <p:nvPr/>
        </p:nvSpPr>
        <p:spPr bwMode="auto">
          <a:xfrm>
            <a:off x="4384365" y="5046638"/>
            <a:ext cx="3960440" cy="52011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남 다른 자신만의 무기를 마련하라</a:t>
            </a:r>
            <a:endParaRPr kumimoji="0" lang="ko-KR" altLang="en-US" sz="2000" b="0" dirty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6" name="AutoShape 64"/>
          <p:cNvSpPr>
            <a:spLocks noChangeArrowheads="1"/>
          </p:cNvSpPr>
          <p:nvPr/>
        </p:nvSpPr>
        <p:spPr bwMode="auto">
          <a:xfrm>
            <a:off x="3913707" y="5825213"/>
            <a:ext cx="3960440" cy="52011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전문가는 없다</a:t>
            </a:r>
            <a:endParaRPr kumimoji="0" lang="ko-KR" altLang="en-US" sz="2000" b="0" dirty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7" name="AutoShape 64"/>
          <p:cNvSpPr>
            <a:spLocks noChangeArrowheads="1"/>
          </p:cNvSpPr>
          <p:nvPr/>
        </p:nvSpPr>
        <p:spPr bwMode="auto">
          <a:xfrm>
            <a:off x="1009162" y="1388071"/>
            <a:ext cx="6425146" cy="1266248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marL="285750" indent="-285750" algn="l" eaLnBrk="0" latinLnBrk="0" hangingPunct="0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kumimoji="0" lang="ko-KR" altLang="en-US" sz="18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수축사회에 대한 폭넓은 인식을 기반으로</a:t>
            </a:r>
            <a:r>
              <a:rPr kumimoji="0" lang="en-US" altLang="ko-KR" sz="18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~</a:t>
            </a:r>
            <a:r>
              <a:rPr kumimoji="0" lang="ko-KR" altLang="en-US" sz="18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kumimoji="0" lang="en-US" altLang="ko-KR" sz="1800" b="0" dirty="0" smtClean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marL="285750" indent="-285750" algn="l" eaLnBrk="0" latinLnBrk="0" hangingPunct="0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kumimoji="0" lang="ko-KR" altLang="en-US" sz="1800" b="0" dirty="0" err="1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사회적자본</a:t>
            </a:r>
            <a:r>
              <a:rPr kumimoji="0" lang="en-US" altLang="ko-KR" sz="18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(Social Capital)</a:t>
            </a:r>
            <a:r>
              <a:rPr kumimoji="0" lang="ko-KR" altLang="en-US" sz="18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축적을 궁극적 목표하고</a:t>
            </a:r>
            <a:r>
              <a:rPr kumimoji="0" lang="en-US" altLang="ko-KR" sz="18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,</a:t>
            </a:r>
          </a:p>
          <a:p>
            <a:pPr marL="285750" indent="-285750" algn="l" eaLnBrk="0" latinLnBrk="0" hangingPunct="0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kumimoji="0" lang="ko-KR" altLang="en-US" sz="18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사회전체를 하나의 생태계로 인식한 후 입체적 혁명에 나서자</a:t>
            </a:r>
            <a:r>
              <a:rPr kumimoji="0" lang="en-US" altLang="ko-KR" sz="18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!</a:t>
            </a:r>
            <a:endParaRPr kumimoji="0" lang="ko-KR" altLang="en-US" sz="1800" b="0" dirty="0">
              <a:solidFill>
                <a:srgbClr val="C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8" name="제목 1"/>
          <p:cNvSpPr txBox="1">
            <a:spLocks/>
          </p:cNvSpPr>
          <p:nvPr/>
        </p:nvSpPr>
        <p:spPr bwMode="auto">
          <a:xfrm>
            <a:off x="323850" y="147641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</a:t>
            </a:r>
            <a:endParaRPr kumimoji="0" lang="ko-KR" altLang="en-US" sz="2400" b="0" dirty="0" smtClean="0">
              <a:solidFill>
                <a:srgbClr val="FFFF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093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"/>
          <p:cNvSpPr txBox="1"/>
          <p:nvPr/>
        </p:nvSpPr>
        <p:spPr>
          <a:xfrm>
            <a:off x="935599" y="1795786"/>
            <a:ext cx="2035041" cy="742667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2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행복</a:t>
            </a:r>
            <a:r>
              <a:rPr kumimoji="0" lang="en-US" sz="2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 </a:t>
            </a:r>
            <a:r>
              <a:rPr kumimoji="0" lang="en-US" sz="28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  = </a:t>
            </a:r>
            <a:endParaRPr kumimoji="0" lang="ko-KR" altLang="en-US" sz="2800" b="0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굴림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2581735" y="2163056"/>
            <a:ext cx="2386307" cy="742667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욕망</a:t>
            </a:r>
            <a:r>
              <a:rPr kumimoji="0" 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(</a:t>
            </a:r>
            <a:r>
              <a:rPr kumimoji="0" lang="ko-KR" alt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탐욕</a:t>
            </a:r>
            <a:r>
              <a:rPr kumimoji="0" 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,</a:t>
            </a:r>
            <a:r>
              <a:rPr kumimoji="0" lang="ko-KR" alt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기대</a:t>
            </a:r>
            <a:r>
              <a:rPr kumimoji="0" 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)</a:t>
            </a:r>
            <a:endParaRPr kumimoji="0" lang="ko-KR" altLang="en-US" sz="2400" b="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굴림"/>
            </a:endParaRPr>
          </a:p>
        </p:txBody>
      </p:sp>
      <p:sp>
        <p:nvSpPr>
          <p:cNvPr id="5" name="TextBox 12"/>
          <p:cNvSpPr txBox="1"/>
          <p:nvPr/>
        </p:nvSpPr>
        <p:spPr>
          <a:xfrm>
            <a:off x="2581737" y="1448780"/>
            <a:ext cx="2386307" cy="742670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소유</a:t>
            </a:r>
            <a:r>
              <a:rPr kumimoji="0" 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(</a:t>
            </a:r>
            <a:r>
              <a:rPr kumimoji="0" lang="ko-KR" alt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성취</a:t>
            </a:r>
            <a:r>
              <a:rPr kumimoji="0" 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,</a:t>
            </a:r>
            <a:r>
              <a:rPr kumimoji="0" lang="ko-KR" alt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소비</a:t>
            </a:r>
            <a:r>
              <a:rPr kumimoji="0" 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)</a:t>
            </a:r>
            <a:endParaRPr kumimoji="0" lang="ko-KR" altLang="en-US" sz="2400" b="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굴림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2581741" y="2047810"/>
            <a:ext cx="2188378" cy="2"/>
          </a:xfrm>
          <a:prstGeom prst="line">
            <a:avLst/>
          </a:prstGeom>
          <a:noFill/>
          <a:ln w="635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utoShape 64"/>
          <p:cNvSpPr>
            <a:spLocks noChangeArrowheads="1"/>
          </p:cNvSpPr>
          <p:nvPr/>
        </p:nvSpPr>
        <p:spPr bwMode="auto">
          <a:xfrm>
            <a:off x="539556" y="984623"/>
            <a:ext cx="6425146" cy="4556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사회의 진행 방향</a:t>
            </a:r>
            <a:endParaRPr kumimoji="0" lang="ko-KR" altLang="en-US" sz="2000" b="0" dirty="0">
              <a:solidFill>
                <a:srgbClr val="1F497D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1871700" y="2996952"/>
            <a:ext cx="7092788" cy="2520280"/>
            <a:chOff x="1871700" y="3717032"/>
            <a:chExt cx="7092788" cy="1672441"/>
          </a:xfrm>
        </p:grpSpPr>
        <p:sp>
          <p:nvSpPr>
            <p:cNvPr id="18" name="AutoShape 64"/>
            <p:cNvSpPr>
              <a:spLocks noChangeArrowheads="1"/>
            </p:cNvSpPr>
            <p:nvPr/>
          </p:nvSpPr>
          <p:spPr bwMode="auto">
            <a:xfrm>
              <a:off x="1871700" y="4352025"/>
              <a:ext cx="620721" cy="455612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/>
          </p:spPr>
          <p:txBody>
            <a:bodyPr wrap="none" lIns="53985" tIns="28792" rIns="53985" bIns="35991" anchor="ctr"/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1pPr>
              <a:lvl2pPr marL="685800" indent="-228600" latinLnBrk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3pPr>
              <a:lvl4pPr marL="1368425" indent="-228600" latinLnBrk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9pPr>
            </a:lstStyle>
            <a:p>
              <a:pPr algn="l" eaLnBrk="0" latin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2000" b="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 </a:t>
              </a:r>
              <a:r>
                <a:rPr kumimoji="0" lang="en-US" altLang="ko-KR" b="0" dirty="0" smtClean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rPr>
                <a:t>=</a:t>
              </a:r>
              <a:endParaRPr kumimoji="0" lang="ko-KR" altLang="en-US" b="0" dirty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2663788" y="4581133"/>
              <a:ext cx="6084676" cy="0"/>
            </a:xfrm>
            <a:prstGeom prst="line">
              <a:avLst/>
            </a:prstGeom>
            <a:noFill/>
            <a:ln w="63500" cmpd="tri">
              <a:solidFill>
                <a:schemeClr val="tx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11"/>
            <p:cNvSpPr txBox="1"/>
            <p:nvPr/>
          </p:nvSpPr>
          <p:spPr>
            <a:xfrm>
              <a:off x="2540697" y="4646806"/>
              <a:ext cx="4356484" cy="742667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rtlCol="0"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포용 성장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err="1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소확행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지속가능성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ESG, </a:t>
              </a: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공정사회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미니멀리즘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/>
              </a:r>
              <a:b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</a:br>
              <a:r>
                <a:rPr kumimoji="0" lang="ko-KR" altLang="en-US" sz="2400" dirty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평</a:t>
              </a:r>
              <a:r>
                <a:rPr kumimoji="0" lang="ko-KR" altLang="en-US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등</a:t>
              </a:r>
              <a:r>
                <a:rPr kumimoji="0" lang="en-US" altLang="ko-KR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분배</a:t>
              </a:r>
              <a:r>
                <a:rPr kumimoji="0" lang="en-US" altLang="ko-KR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err="1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효과성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/>
              </a:r>
              <a:b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</a:b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/>
              </a:r>
              <a:b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</a:br>
              <a:r>
                <a:rPr kumimoji="0" lang="ko-KR" altLang="en-US" sz="2400" dirty="0" err="1" smtClean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사회적자본</a:t>
              </a:r>
              <a:endParaRPr kumimoji="0" lang="ko-KR" altLang="en-US" sz="2400" b="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굴림"/>
              </a:endParaRPr>
            </a:p>
          </p:txBody>
        </p:sp>
        <p:sp>
          <p:nvSpPr>
            <p:cNvPr id="24" name="TextBox 11"/>
            <p:cNvSpPr txBox="1"/>
            <p:nvPr/>
          </p:nvSpPr>
          <p:spPr>
            <a:xfrm>
              <a:off x="2555776" y="3717032"/>
              <a:ext cx="3852428" cy="742667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rtlCol="0"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자유</a:t>
              </a:r>
              <a:r>
                <a:rPr kumimoji="0" lang="en-US" altLang="ko-KR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성장</a:t>
              </a:r>
              <a:r>
                <a:rPr kumimoji="0" lang="en-US" altLang="ko-KR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효율성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/>
              </a:r>
              <a:b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</a:b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4</a:t>
              </a:r>
              <a:r>
                <a:rPr kumimoji="0" lang="ko-KR" altLang="en-US" sz="2400" dirty="0" err="1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차산업혁명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혁신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b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</a:b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보호무역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G2 </a:t>
              </a: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패권대결</a:t>
              </a:r>
              <a:endParaRPr kumimoji="0" lang="ko-KR" altLang="en-US" sz="2400" b="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굴림"/>
              </a:endParaRP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6228184" y="4016871"/>
              <a:ext cx="2700300" cy="492249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rtlCol="0">
              <a:no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2400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르네상스</a:t>
              </a:r>
              <a:r>
                <a:rPr kumimoji="0" lang="en-US" altLang="ko-KR" sz="2400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~2008</a:t>
              </a:r>
              <a:r>
                <a:rPr kumimoji="0" lang="ko-KR" altLang="en-US" sz="2400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년</a:t>
              </a:r>
              <a:endParaRPr kumimoji="0" lang="ko-KR" altLang="en-US" sz="2400" b="0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굴림"/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6264188" y="4725144"/>
              <a:ext cx="2700300" cy="492249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rtlCol="0">
              <a:no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2400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2008</a:t>
              </a:r>
              <a:r>
                <a:rPr kumimoji="0" lang="ko-KR" altLang="en-US" sz="2400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년 이후</a:t>
              </a:r>
              <a:r>
                <a:rPr kumimoji="0" lang="en-US" altLang="ko-KR" sz="2400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~</a:t>
              </a:r>
              <a:endParaRPr kumimoji="0" lang="ko-KR" altLang="en-US" sz="2400" b="0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굴림"/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 bwMode="auto">
          <a:xfrm>
            <a:off x="323850" y="147641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향하여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소유와 욕망의 조절</a:t>
            </a:r>
          </a:p>
        </p:txBody>
      </p:sp>
    </p:spTree>
    <p:extLst>
      <p:ext uri="{BB962C8B-B14F-4D97-AF65-F5344CB8AC3E}">
        <p14:creationId xmlns:p14="http://schemas.microsoft.com/office/powerpoint/2010/main" val="165065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6188425" y="3006647"/>
            <a:ext cx="1447009" cy="1277466"/>
            <a:chOff x="6188425" y="3006647"/>
            <a:chExt cx="1447009" cy="1277466"/>
          </a:xfrm>
        </p:grpSpPr>
        <p:sp>
          <p:nvSpPr>
            <p:cNvPr id="91" name="AutoShape 10"/>
            <p:cNvSpPr>
              <a:spLocks noChangeArrowheads="1"/>
            </p:cNvSpPr>
            <p:nvPr/>
          </p:nvSpPr>
          <p:spPr bwMode="gray">
            <a:xfrm rot="14435766" flipV="1">
              <a:off x="6910721" y="2493506"/>
              <a:ext cx="211572" cy="1237854"/>
            </a:xfrm>
            <a:prstGeom prst="upArrow">
              <a:avLst>
                <a:gd name="adj1" fmla="val 65157"/>
                <a:gd name="adj2" fmla="val 48347"/>
              </a:avLst>
            </a:prstGeom>
            <a:gradFill rotWithShape="1">
              <a:gsLst>
                <a:gs pos="0">
                  <a:srgbClr val="777777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ea typeface="굴림" charset="-127"/>
              </a:endParaRPr>
            </a:p>
          </p:txBody>
        </p:sp>
        <p:sp>
          <p:nvSpPr>
            <p:cNvPr id="50" name="AutoShape 10"/>
            <p:cNvSpPr>
              <a:spLocks noChangeArrowheads="1"/>
            </p:cNvSpPr>
            <p:nvPr/>
          </p:nvSpPr>
          <p:spPr bwMode="gray">
            <a:xfrm rot="17509084" flipH="1" flipV="1">
              <a:off x="6768648" y="3451869"/>
              <a:ext cx="252021" cy="1412467"/>
            </a:xfrm>
            <a:prstGeom prst="upArrow">
              <a:avLst>
                <a:gd name="adj1" fmla="val 65157"/>
                <a:gd name="adj2" fmla="val 48347"/>
              </a:avLst>
            </a:prstGeom>
            <a:gradFill rotWithShape="1">
              <a:gsLst>
                <a:gs pos="0">
                  <a:srgbClr val="777777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ea typeface="굴림" charset="-127"/>
              </a:endParaRPr>
            </a:p>
          </p:txBody>
        </p:sp>
      </p:grpSp>
      <p:sp>
        <p:nvSpPr>
          <p:cNvPr id="94" name="AutoShape 28"/>
          <p:cNvSpPr>
            <a:spLocks noChangeArrowheads="1"/>
          </p:cNvSpPr>
          <p:nvPr/>
        </p:nvSpPr>
        <p:spPr bwMode="gray">
          <a:xfrm rot="5400000">
            <a:off x="4364500" y="-1323652"/>
            <a:ext cx="792088" cy="6048920"/>
          </a:xfrm>
          <a:prstGeom prst="curvedRightArrow">
            <a:avLst>
              <a:gd name="adj1" fmla="val 19583"/>
              <a:gd name="adj2" fmla="val 44676"/>
              <a:gd name="adj3" fmla="val 33652"/>
            </a:avLst>
          </a:prstGeom>
          <a:gradFill rotWithShape="1">
            <a:gsLst>
              <a:gs pos="0">
                <a:srgbClr val="DDDDDD"/>
              </a:gs>
              <a:gs pos="100000">
                <a:srgbClr val="66666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solidFill>
                <a:prstClr val="black"/>
              </a:solidFill>
              <a:ea typeface="굴림" charset="-127"/>
            </a:endParaRPr>
          </a:p>
        </p:txBody>
      </p:sp>
      <p:sp>
        <p:nvSpPr>
          <p:cNvPr id="47" name="AutoShape 2"/>
          <p:cNvSpPr>
            <a:spLocks noChangeArrowheads="1"/>
          </p:cNvSpPr>
          <p:nvPr/>
        </p:nvSpPr>
        <p:spPr bwMode="gray">
          <a:xfrm>
            <a:off x="431541" y="1988840"/>
            <a:ext cx="5057775" cy="3456384"/>
          </a:xfrm>
          <a:prstGeom prst="rightArrow">
            <a:avLst>
              <a:gd name="adj1" fmla="val 72167"/>
              <a:gd name="adj2" fmla="val 36273"/>
            </a:avLst>
          </a:pr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rgbClr val="B2B2B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00010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solidFill>
                <a:prstClr val="black"/>
              </a:solidFill>
              <a:ea typeface="굴림" charset="-127"/>
            </a:endParaRPr>
          </a:p>
        </p:txBody>
      </p:sp>
      <p:sp>
        <p:nvSpPr>
          <p:cNvPr id="42" name="Text Box 63"/>
          <p:cNvSpPr txBox="1">
            <a:spLocks noChangeArrowheads="1"/>
          </p:cNvSpPr>
          <p:nvPr/>
        </p:nvSpPr>
        <p:spPr bwMode="auto">
          <a:xfrm>
            <a:off x="5508104" y="6381336"/>
            <a:ext cx="277230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혜안리서치</a:t>
            </a:r>
            <a:endParaRPr lang="ko-KR" altLang="en-US" b="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115616" y="2312880"/>
            <a:ext cx="1479663" cy="2896269"/>
            <a:chOff x="1295636" y="2312876"/>
            <a:chExt cx="1479663" cy="2896269"/>
          </a:xfrm>
        </p:grpSpPr>
        <p:grpSp>
          <p:nvGrpSpPr>
            <p:cNvPr id="4" name="그룹 3"/>
            <p:cNvGrpSpPr/>
            <p:nvPr/>
          </p:nvGrpSpPr>
          <p:grpSpPr>
            <a:xfrm>
              <a:off x="1295636" y="2312876"/>
              <a:ext cx="1443659" cy="1258808"/>
              <a:chOff x="1001684" y="4168776"/>
              <a:chExt cx="1757363" cy="1258808"/>
            </a:xfrm>
          </p:grpSpPr>
          <p:sp>
            <p:nvSpPr>
              <p:cNvPr id="611353" name="Oval 25"/>
              <p:cNvSpPr>
                <a:spLocks noChangeArrowheads="1"/>
              </p:cNvSpPr>
              <p:nvPr/>
            </p:nvSpPr>
            <p:spPr bwMode="gray">
              <a:xfrm>
                <a:off x="1128713" y="4168776"/>
                <a:ext cx="1503306" cy="1258808"/>
              </a:xfrm>
              <a:prstGeom prst="ellipse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ko-KR" altLang="en-US" sz="2000">
                  <a:solidFill>
                    <a:prstClr val="black"/>
                  </a:solidFill>
                  <a:ea typeface="굴림" charset="-127"/>
                </a:endParaRPr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1001684" y="4484101"/>
                <a:ext cx="17573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b="0" dirty="0" smtClean="0">
                    <a:solidFill>
                      <a:srgbClr val="1F497D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역사상 </a:t>
                </a:r>
                <a:r>
                  <a:rPr lang="en-US" altLang="ko-KR" sz="1600" b="0" dirty="0" smtClean="0">
                    <a:solidFill>
                      <a:srgbClr val="1F497D"/>
                    </a:solidFill>
                    <a:latin typeface="나눔고딕 ExtraBold" pitchFamily="50" charset="-127"/>
                    <a:ea typeface="나눔고딕 ExtraBold" pitchFamily="50" charset="-127"/>
                  </a:rPr>
                  <a:t/>
                </a:r>
                <a:br>
                  <a:rPr lang="en-US" altLang="ko-KR" sz="1600" b="0" dirty="0" smtClean="0">
                    <a:solidFill>
                      <a:srgbClr val="1F497D"/>
                    </a:solidFill>
                    <a:latin typeface="나눔고딕 ExtraBold" pitchFamily="50" charset="-127"/>
                    <a:ea typeface="나눔고딕 ExtraBold" pitchFamily="50" charset="-127"/>
                  </a:rPr>
                </a:br>
                <a:r>
                  <a:rPr lang="ko-KR" altLang="en-US" sz="1600" b="0" dirty="0" smtClean="0">
                    <a:solidFill>
                      <a:srgbClr val="FF0000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최저 금리</a:t>
                </a:r>
                <a:endParaRPr lang="ko-KR" altLang="en-US" sz="1600" b="0" dirty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grpSp>
          <p:nvGrpSpPr>
            <p:cNvPr id="44" name="그룹 43"/>
            <p:cNvGrpSpPr/>
            <p:nvPr/>
          </p:nvGrpSpPr>
          <p:grpSpPr>
            <a:xfrm>
              <a:off x="1331640" y="3950337"/>
              <a:ext cx="1443659" cy="1258808"/>
              <a:chOff x="1001684" y="4168776"/>
              <a:chExt cx="1757363" cy="1258808"/>
            </a:xfrm>
          </p:grpSpPr>
          <p:sp>
            <p:nvSpPr>
              <p:cNvPr id="45" name="Oval 25"/>
              <p:cNvSpPr>
                <a:spLocks noChangeArrowheads="1"/>
              </p:cNvSpPr>
              <p:nvPr/>
            </p:nvSpPr>
            <p:spPr bwMode="gray">
              <a:xfrm>
                <a:off x="1128713" y="4168776"/>
                <a:ext cx="1503306" cy="1258808"/>
              </a:xfrm>
              <a:prstGeom prst="ellipse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5400000" scaled="0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ko-KR" altLang="en-US" sz="2000">
                  <a:solidFill>
                    <a:prstClr val="black"/>
                  </a:solidFill>
                  <a:ea typeface="굴림" charset="-127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001684" y="4463614"/>
                <a:ext cx="17573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b="0" dirty="0" smtClean="0">
                    <a:solidFill>
                      <a:srgbClr val="1F497D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최대 </a:t>
                </a:r>
                <a:r>
                  <a:rPr lang="en-US" altLang="ko-KR" sz="1600" b="0" dirty="0" smtClean="0">
                    <a:solidFill>
                      <a:srgbClr val="1F497D"/>
                    </a:solidFill>
                    <a:latin typeface="나눔고딕 ExtraBold" pitchFamily="50" charset="-127"/>
                    <a:ea typeface="나눔고딕 ExtraBold" pitchFamily="50" charset="-127"/>
                  </a:rPr>
                  <a:t/>
                </a:r>
                <a:br>
                  <a:rPr lang="en-US" altLang="ko-KR" sz="1600" b="0" dirty="0" smtClean="0">
                    <a:solidFill>
                      <a:srgbClr val="1F497D"/>
                    </a:solidFill>
                    <a:latin typeface="나눔고딕 ExtraBold" pitchFamily="50" charset="-127"/>
                    <a:ea typeface="나눔고딕 ExtraBold" pitchFamily="50" charset="-127"/>
                  </a:rPr>
                </a:br>
                <a:r>
                  <a:rPr lang="ko-KR" altLang="en-US" sz="1600" b="0" dirty="0" err="1" smtClean="0">
                    <a:solidFill>
                      <a:srgbClr val="FF0000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양적완화</a:t>
                </a:r>
                <a:endParaRPr lang="ko-KR" altLang="en-US" sz="1600" b="0" dirty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</p:grpSp>
      <p:grpSp>
        <p:nvGrpSpPr>
          <p:cNvPr id="57" name="그룹 56"/>
          <p:cNvGrpSpPr/>
          <p:nvPr/>
        </p:nvGrpSpPr>
        <p:grpSpPr>
          <a:xfrm>
            <a:off x="2771804" y="2724832"/>
            <a:ext cx="1933575" cy="1892300"/>
            <a:chOff x="3735388" y="4237000"/>
            <a:chExt cx="1933575" cy="1892300"/>
          </a:xfrm>
        </p:grpSpPr>
        <p:sp>
          <p:nvSpPr>
            <p:cNvPr id="58" name="Oval 40"/>
            <p:cNvSpPr>
              <a:spLocks noChangeArrowheads="1"/>
            </p:cNvSpPr>
            <p:nvPr/>
          </p:nvSpPr>
          <p:spPr bwMode="gray">
            <a:xfrm>
              <a:off x="3735388" y="4237000"/>
              <a:ext cx="1933575" cy="1892300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F8F8F8">
                      <a:alpha val="70195"/>
                    </a:srgbClr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ea typeface="굴림" charset="-127"/>
              </a:endParaRPr>
            </a:p>
          </p:txBody>
        </p:sp>
        <p:pic>
          <p:nvPicPr>
            <p:cNvPr id="59" name="Picture 42" descr="circuler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881438" y="4386225"/>
              <a:ext cx="1649413" cy="159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0" name="그룹 59"/>
            <p:cNvGrpSpPr/>
            <p:nvPr/>
          </p:nvGrpSpPr>
          <p:grpSpPr>
            <a:xfrm>
              <a:off x="3838351" y="4398302"/>
              <a:ext cx="1757363" cy="1593850"/>
              <a:chOff x="3838351" y="3751892"/>
              <a:chExt cx="1757363" cy="1593850"/>
            </a:xfrm>
          </p:grpSpPr>
          <p:sp>
            <p:nvSpPr>
              <p:cNvPr id="61" name="Oval 43"/>
              <p:cNvSpPr>
                <a:spLocks noChangeArrowheads="1"/>
              </p:cNvSpPr>
              <p:nvPr/>
            </p:nvSpPr>
            <p:spPr bwMode="gray">
              <a:xfrm>
                <a:off x="3897882" y="3751892"/>
                <a:ext cx="1638300" cy="1593850"/>
              </a:xfrm>
              <a:prstGeom prst="ellipse">
                <a:avLst/>
              </a:prstGeom>
              <a:gradFill rotWithShape="1">
                <a:gsLst>
                  <a:gs pos="0">
                    <a:srgbClr val="FF9900">
                      <a:gamma/>
                      <a:shade val="26275"/>
                      <a:invGamma/>
                      <a:alpha val="89999"/>
                    </a:srgbClr>
                  </a:gs>
                  <a:gs pos="50000">
                    <a:srgbClr val="FF9900">
                      <a:alpha val="45000"/>
                    </a:srgbClr>
                  </a:gs>
                  <a:gs pos="100000">
                    <a:srgbClr val="FF9900">
                      <a:gamma/>
                      <a:shade val="26275"/>
                      <a:invGamma/>
                      <a:alpha val="89999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ko-KR" altLang="en-US">
                  <a:solidFill>
                    <a:prstClr val="black"/>
                  </a:solidFill>
                  <a:ea typeface="굴림" charset="-127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3838351" y="4287207"/>
                <a:ext cx="175736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800" b="0" dirty="0" smtClean="0">
                    <a:solidFill>
                      <a:srgbClr val="1F497D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최대</a:t>
                </a:r>
                <a:r>
                  <a:rPr lang="ko-KR" altLang="en-US" sz="2800" b="0" dirty="0" smtClean="0">
                    <a:solidFill>
                      <a:srgbClr val="FF0000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 부채</a:t>
                </a:r>
                <a:endParaRPr lang="ko-KR" altLang="en-US" sz="2800" b="0" dirty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</p:grpSp>
      <p:grpSp>
        <p:nvGrpSpPr>
          <p:cNvPr id="9" name="그룹 8"/>
          <p:cNvGrpSpPr/>
          <p:nvPr/>
        </p:nvGrpSpPr>
        <p:grpSpPr>
          <a:xfrm>
            <a:off x="323528" y="1403060"/>
            <a:ext cx="790662" cy="4978268"/>
            <a:chOff x="503548" y="1403060"/>
            <a:chExt cx="790662" cy="4978268"/>
          </a:xfrm>
        </p:grpSpPr>
        <p:sp>
          <p:nvSpPr>
            <p:cNvPr id="12318" name="AutoShape 75"/>
            <p:cNvSpPr>
              <a:spLocks noChangeArrowheads="1"/>
            </p:cNvSpPr>
            <p:nvPr/>
          </p:nvSpPr>
          <p:spPr bwMode="ltGray">
            <a:xfrm>
              <a:off x="503548" y="1403060"/>
              <a:ext cx="790662" cy="4978268"/>
            </a:xfrm>
            <a:prstGeom prst="roundRect">
              <a:avLst>
                <a:gd name="adj" fmla="val 50000"/>
              </a:avLst>
            </a:prstGeom>
            <a:solidFill>
              <a:srgbClr val="EAEAEA"/>
            </a:solidFill>
            <a:ln w="38100" algn="ctr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rgbClr val="001D3A"/>
                    </a:outerShdw>
                  </a:effectLst>
                </a14:hiddenEffects>
              </a:ext>
            </a:extLst>
          </p:spPr>
          <p:txBody>
            <a:bodyPr vert="eaVert" wrap="none" lIns="92075" tIns="46038" rIns="92075" bIns="46038" anchor="ctr"/>
            <a:lstStyle/>
            <a:p>
              <a:endParaRPr lang="ko-KR" altLang="en-US">
                <a:solidFill>
                  <a:prstClr val="black"/>
                </a:solidFill>
                <a:ea typeface="굴림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0100" y="1592796"/>
              <a:ext cx="584775" cy="471652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ko-KR" altLang="en-US" sz="2600" b="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수축사회</a:t>
              </a:r>
              <a:r>
                <a:rPr lang="en-US" altLang="ko-KR" sz="2600" b="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 </a:t>
              </a:r>
              <a:r>
                <a:rPr lang="en-US" altLang="ko-KR" sz="2200" b="0" dirty="0" smtClean="0">
                  <a:solidFill>
                    <a:srgbClr val="1F497D"/>
                  </a:solidFill>
                  <a:latin typeface="나눔고딕 ExtraBold" pitchFamily="50" charset="-127"/>
                  <a:ea typeface="나눔고딕 ExtraBold" pitchFamily="50" charset="-127"/>
                </a:rPr>
                <a:t>(</a:t>
              </a:r>
              <a:r>
                <a:rPr lang="ko-KR" altLang="en-US" sz="2200" b="0" dirty="0" smtClean="0">
                  <a:solidFill>
                    <a:srgbClr val="1F497D"/>
                  </a:solidFill>
                  <a:latin typeface="나눔고딕 ExtraBold" pitchFamily="50" charset="-127"/>
                  <a:ea typeface="나눔고딕 ExtraBold" pitchFamily="50" charset="-127"/>
                </a:rPr>
                <a:t>고령화 양극화 공급과잉</a:t>
              </a:r>
              <a:r>
                <a:rPr lang="en-US" altLang="ko-KR" sz="2200" b="0" dirty="0" smtClean="0">
                  <a:solidFill>
                    <a:srgbClr val="1F497D"/>
                  </a:solidFill>
                  <a:latin typeface="나눔고딕 ExtraBold" pitchFamily="50" charset="-127"/>
                  <a:ea typeface="나눔고딕 ExtraBold" pitchFamily="50" charset="-127"/>
                </a:rPr>
                <a:t>)</a:t>
              </a:r>
              <a:r>
                <a:rPr lang="ko-KR" altLang="en-US" sz="2200" b="0" dirty="0" smtClean="0">
                  <a:solidFill>
                    <a:srgbClr val="1F497D"/>
                  </a:solidFill>
                  <a:latin typeface="나눔고딕 ExtraBold" pitchFamily="50" charset="-127"/>
                  <a:ea typeface="나눔고딕 ExtraBold" pitchFamily="50" charset="-127"/>
                </a:rPr>
                <a:t>  </a:t>
              </a:r>
              <a:endParaRPr lang="ko-KR" altLang="en-US" sz="2200" b="0" dirty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5450602" y="3087628"/>
            <a:ext cx="1443659" cy="1258808"/>
            <a:chOff x="1058906" y="4168776"/>
            <a:chExt cx="1757363" cy="1258808"/>
          </a:xfrm>
        </p:grpSpPr>
        <p:sp>
          <p:nvSpPr>
            <p:cNvPr id="64" name="Oval 25"/>
            <p:cNvSpPr>
              <a:spLocks noChangeArrowheads="1"/>
            </p:cNvSpPr>
            <p:nvPr/>
          </p:nvSpPr>
          <p:spPr bwMode="gray">
            <a:xfrm>
              <a:off x="1128713" y="4168776"/>
              <a:ext cx="1503306" cy="125880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ko-KR" altLang="en-US" sz="2000">
                <a:solidFill>
                  <a:prstClr val="black"/>
                </a:solidFill>
                <a:ea typeface="굴림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058906" y="4379788"/>
              <a:ext cx="175736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0" dirty="0" smtClean="0">
                  <a:solidFill>
                    <a:schemeClr val="tx2"/>
                  </a:solidFill>
                  <a:latin typeface="나눔고딕 ExtraBold" pitchFamily="50" charset="-127"/>
                  <a:ea typeface="나눔고딕 ExtraBold" pitchFamily="50" charset="-127"/>
                </a:rPr>
                <a:t>금리</a:t>
              </a:r>
              <a:r>
                <a:rPr lang="en-US" altLang="ko-KR" sz="2400" b="0" dirty="0" smtClean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rPr>
                <a:t/>
              </a:r>
              <a:br>
                <a:rPr lang="en-US" altLang="ko-KR" sz="2400" b="0" dirty="0" smtClean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rPr>
              </a:br>
              <a:r>
                <a:rPr lang="en-US" altLang="ko-KR" sz="1800" b="0" dirty="0" smtClean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rPr>
                <a:t>(</a:t>
              </a:r>
              <a:r>
                <a:rPr lang="ko-KR" altLang="en-US" sz="1800" b="0" dirty="0" smtClean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rPr>
                <a:t>물가</a:t>
              </a:r>
              <a:r>
                <a:rPr lang="en-US" altLang="ko-KR" sz="1800" b="0" dirty="0" smtClean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rPr>
                <a:t>)</a:t>
              </a:r>
              <a:endParaRPr lang="ko-KR" altLang="en-US" sz="1800" b="0" dirty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7541862" y="1987378"/>
            <a:ext cx="1221830" cy="1225602"/>
            <a:chOff x="7171446" y="1674444"/>
            <a:chExt cx="1072962" cy="1040107"/>
          </a:xfrm>
        </p:grpSpPr>
        <p:grpSp>
          <p:nvGrpSpPr>
            <p:cNvPr id="66" name="그룹 65"/>
            <p:cNvGrpSpPr/>
            <p:nvPr/>
          </p:nvGrpSpPr>
          <p:grpSpPr>
            <a:xfrm>
              <a:off x="7171446" y="1674444"/>
              <a:ext cx="1072962" cy="1040107"/>
              <a:chOff x="654050" y="2700338"/>
              <a:chExt cx="1758950" cy="1736725"/>
            </a:xfrm>
          </p:grpSpPr>
          <p:pic>
            <p:nvPicPr>
              <p:cNvPr id="67" name="Picture 3" descr="circuler_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54050" y="2713038"/>
                <a:ext cx="1758950" cy="1712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8" name="Oval 4"/>
              <p:cNvSpPr>
                <a:spLocks noChangeArrowheads="1"/>
              </p:cNvSpPr>
              <p:nvPr/>
            </p:nvSpPr>
            <p:spPr bwMode="gray">
              <a:xfrm>
                <a:off x="677863" y="2700338"/>
                <a:ext cx="1735137" cy="1736725"/>
              </a:xfrm>
              <a:prstGeom prst="ellipse">
                <a:avLst/>
              </a:prstGeom>
              <a:solidFill>
                <a:srgbClr val="FF9900">
                  <a:alpha val="50195"/>
                </a:srgbClr>
              </a:solidFill>
              <a:ln w="76200" algn="ctr">
                <a:solidFill>
                  <a:srgbClr val="EAEAEA">
                    <a:alpha val="79999"/>
                  </a:srgb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solidFill>
                    <a:prstClr val="black"/>
                  </a:solidFill>
                  <a:ea typeface="굴림" charset="-127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7243156" y="1852610"/>
              <a:ext cx="972108" cy="731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실물경제</a:t>
              </a:r>
              <a:r>
                <a:rPr lang="en-US" altLang="ko-KR" sz="180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/>
              </a:r>
              <a:br>
                <a:rPr lang="en-US" altLang="ko-KR" sz="180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</a:br>
              <a:r>
                <a:rPr lang="ko-KR" altLang="en-US" sz="1600" dirty="0" smtClean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rPr>
                <a:t>임금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rPr>
                <a:t/>
              </a:r>
              <a:br>
                <a:rPr lang="en-US" altLang="ko-KR" sz="1600" dirty="0" smtClean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rPr>
              </a:br>
              <a:r>
                <a:rPr lang="ko-KR" altLang="en-US" sz="1600" dirty="0" smtClean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rPr>
                <a:t>원자재</a:t>
              </a:r>
              <a:endParaRPr lang="ko-KR" altLang="en-US" sz="1600" dirty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7560332" y="3944670"/>
            <a:ext cx="1347684" cy="1205502"/>
            <a:chOff x="6919418" y="5089193"/>
            <a:chExt cx="1072962" cy="1040107"/>
          </a:xfrm>
        </p:grpSpPr>
        <p:grpSp>
          <p:nvGrpSpPr>
            <p:cNvPr id="12" name="그룹 11"/>
            <p:cNvGrpSpPr/>
            <p:nvPr/>
          </p:nvGrpSpPr>
          <p:grpSpPr>
            <a:xfrm>
              <a:off x="6919418" y="5089193"/>
              <a:ext cx="1072962" cy="1040107"/>
              <a:chOff x="6895258" y="5085088"/>
              <a:chExt cx="1072962" cy="1040107"/>
            </a:xfrm>
          </p:grpSpPr>
          <p:pic>
            <p:nvPicPr>
              <p:cNvPr id="74" name="Picture 3" descr="circuler_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6895258" y="5092694"/>
                <a:ext cx="1072962" cy="1025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5" name="Oval 4"/>
              <p:cNvSpPr>
                <a:spLocks noChangeArrowheads="1"/>
              </p:cNvSpPr>
              <p:nvPr/>
            </p:nvSpPr>
            <p:spPr bwMode="gray">
              <a:xfrm>
                <a:off x="6909784" y="5085088"/>
                <a:ext cx="1058436" cy="1040107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  <a:ln w="76200" algn="ctr">
                <a:solidFill>
                  <a:srgbClr val="EAEAEA">
                    <a:alpha val="79999"/>
                  </a:srgb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solidFill>
                    <a:prstClr val="black"/>
                  </a:solidFill>
                  <a:ea typeface="굴림" charset="-127"/>
                </a:endParaRPr>
              </a:p>
            </p:txBody>
          </p:sp>
        </p:grpSp>
        <p:sp>
          <p:nvSpPr>
            <p:cNvPr id="73" name="TextBox 72"/>
            <p:cNvSpPr txBox="1"/>
            <p:nvPr/>
          </p:nvSpPr>
          <p:spPr>
            <a:xfrm>
              <a:off x="6985580" y="5294179"/>
              <a:ext cx="972108" cy="690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800" dirty="0" smtClean="0">
                  <a:latin typeface="나눔고딕 ExtraBold" pitchFamily="50" charset="-127"/>
                  <a:ea typeface="나눔고딕 ExtraBold" pitchFamily="50" charset="-127"/>
                </a:rPr>
                <a:t>자산시장</a:t>
              </a:r>
              <a:r>
                <a:rPr lang="en-US" altLang="ko-KR" sz="180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/>
              </a:r>
              <a:br>
                <a:rPr lang="en-US" altLang="ko-KR" sz="180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</a:br>
              <a:r>
                <a:rPr lang="ko-KR" altLang="en-US" sz="1400" dirty="0" smtClean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rPr>
                <a:t>주식</a:t>
              </a:r>
              <a:endParaRPr lang="en-US" altLang="ko-KR" sz="1400" dirty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r>
                <a:rPr lang="ko-KR" altLang="en-US" sz="1400" dirty="0" smtClean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rPr>
                <a:t>부동산</a:t>
              </a:r>
              <a:endParaRPr lang="ko-KR" altLang="en-US" sz="1400" dirty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49" name="제목 1"/>
          <p:cNvSpPr txBox="1">
            <a:spLocks/>
          </p:cNvSpPr>
          <p:nvPr/>
        </p:nvSpPr>
        <p:spPr bwMode="auto">
          <a:xfrm>
            <a:off x="323850" y="147642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부채 경제</a:t>
            </a:r>
            <a:endParaRPr kumimoji="0" lang="ko-KR" altLang="en-US" sz="2400" b="0" dirty="0" smtClean="0">
              <a:solidFill>
                <a:srgbClr val="FFFF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" name="위쪽/아래쪽 화살표 1"/>
          <p:cNvSpPr/>
          <p:nvPr/>
        </p:nvSpPr>
        <p:spPr>
          <a:xfrm>
            <a:off x="8064388" y="3286708"/>
            <a:ext cx="271651" cy="589967"/>
          </a:xfrm>
          <a:prstGeom prst="up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721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47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1339435"/>
            <a:ext cx="7493000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93502" y="836712"/>
            <a:ext cx="6927924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788" rIns="0" bIns="46788"/>
          <a:lstStyle>
            <a:lvl1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 hangingPunct="0">
              <a:lnSpc>
                <a:spcPct val="120000"/>
              </a:lnSpc>
            </a:pPr>
            <a:r>
              <a:rPr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수출 감소는 불가피 </a:t>
            </a:r>
            <a:r>
              <a:rPr lang="en-US" altLang="ko-KR" sz="18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(OECD</a:t>
            </a:r>
            <a:r>
              <a:rPr lang="ko-KR" altLang="en-US" sz="18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경기선행지수 </a:t>
            </a:r>
            <a:r>
              <a:rPr lang="en-US" altLang="ko-KR" sz="18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2019</a:t>
            </a:r>
            <a:r>
              <a:rPr lang="ko-KR" altLang="en-US" sz="18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년 </a:t>
            </a:r>
            <a:r>
              <a:rPr lang="en-US" altLang="ko-KR" sz="18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r>
              <a:rPr lang="ko-KR" altLang="en-US" sz="18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월 기준</a:t>
            </a:r>
            <a:r>
              <a:rPr lang="en-US" altLang="ko-KR" sz="18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en-US" altLang="ko-KR" sz="1800" b="0" dirty="0">
              <a:solidFill>
                <a:srgbClr val="1F497D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Text Box 63"/>
          <p:cNvSpPr txBox="1">
            <a:spLocks noChangeArrowheads="1"/>
          </p:cNvSpPr>
          <p:nvPr/>
        </p:nvSpPr>
        <p:spPr bwMode="auto">
          <a:xfrm>
            <a:off x="791580" y="6381335"/>
            <a:ext cx="277230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OECD</a:t>
            </a:r>
            <a:endParaRPr lang="ko-KR" altLang="en-US" b="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 bwMode="auto">
          <a:xfrm>
            <a:off x="323850" y="147642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III.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경제전망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글로벌 경기 빠르게 하강 중</a:t>
            </a:r>
          </a:p>
        </p:txBody>
      </p:sp>
      <p:sp>
        <p:nvSpPr>
          <p:cNvPr id="13" name="위로 구부러진 화살표 12"/>
          <p:cNvSpPr/>
          <p:nvPr/>
        </p:nvSpPr>
        <p:spPr>
          <a:xfrm>
            <a:off x="7967581" y="3969060"/>
            <a:ext cx="900100" cy="1800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아래쪽 화살표 11"/>
          <p:cNvSpPr/>
          <p:nvPr/>
        </p:nvSpPr>
        <p:spPr>
          <a:xfrm rot="20171345">
            <a:off x="7842777" y="3792466"/>
            <a:ext cx="249608" cy="1489459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820878"/>
            <a:ext cx="2052228" cy="1984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857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158" y="3868130"/>
            <a:ext cx="2518342" cy="2657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64"/>
          <p:cNvSpPr>
            <a:spLocks noChangeArrowheads="1"/>
          </p:cNvSpPr>
          <p:nvPr/>
        </p:nvSpPr>
        <p:spPr bwMode="auto">
          <a:xfrm>
            <a:off x="467544" y="872716"/>
            <a:ext cx="6300700" cy="4556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 hangingPunct="0"/>
            <a:r>
              <a:rPr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성장률 둔화 신호</a:t>
            </a:r>
            <a:endParaRPr lang="ko-KR" altLang="en-US" sz="2000" b="0" dirty="0">
              <a:solidFill>
                <a:schemeClr val="tx2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23529" y="6381328"/>
            <a:ext cx="214428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ko-KR" altLang="en-US" b="0" dirty="0"/>
              <a:t>자료</a:t>
            </a:r>
            <a:r>
              <a:rPr lang="en-US" altLang="ko-KR" b="0" dirty="0" smtClean="0"/>
              <a:t>: Bloomberg, </a:t>
            </a:r>
            <a:r>
              <a:rPr lang="ko-KR" altLang="en-US" b="0" dirty="0" smtClean="0"/>
              <a:t>케이프 증권</a:t>
            </a:r>
            <a:endParaRPr lang="ko-KR" altLang="en-US" b="0" dirty="0"/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auto">
          <a:xfrm>
            <a:off x="503548" y="1323922"/>
            <a:ext cx="5616624" cy="84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5707" rIns="0" bIns="45707"/>
          <a:lstStyle>
            <a:lvl1pPr marL="98425" indent="-9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377825" indent="-88900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950913" indent="-188913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33500" indent="-192088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1714500" indent="-190500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171700" indent="-190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628900" indent="-190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086100" indent="-190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543300" indent="-190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285750" indent="-285750" fontAlgn="ctr" latinLnBrk="0">
              <a:lnSpc>
                <a:spcPct val="110000"/>
              </a:lnSpc>
              <a:spcAft>
                <a:spcPct val="30000"/>
              </a:spcAft>
              <a:buSzPct val="130000"/>
              <a:buFont typeface="Wingdings" panose="05000000000000000000" pitchFamily="2" charset="2"/>
              <a:buChar char="Ø"/>
            </a:pP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미국의 경기선행지수와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S&amp;P500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지수의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12M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선행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EPS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와의 상관관계는 높음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marL="285750" indent="-285750" fontAlgn="ctr" latinLnBrk="0">
              <a:lnSpc>
                <a:spcPct val="110000"/>
              </a:lnSpc>
              <a:spcAft>
                <a:spcPct val="30000"/>
              </a:spcAft>
              <a:buSzPct val="130000"/>
              <a:buFont typeface="Wingdings" panose="05000000000000000000" pitchFamily="2" charset="2"/>
              <a:buChar char="Ø"/>
            </a:pP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미국경기선행지수는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2016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년 상반기를 기점으로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년 이상 상승세 유지되었으나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상승률 둔화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영업이익은 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20% </a:t>
            </a:r>
            <a:r>
              <a:rPr lang="ko-KR" altLang="en-US" sz="1200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내외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유지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2132864"/>
            <a:ext cx="417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400" b="0" dirty="0" smtClean="0">
                <a:latin typeface="HY헤드라인M" pitchFamily="18" charset="-127"/>
                <a:ea typeface="HY헤드라인M" pitchFamily="18" charset="-127"/>
              </a:rPr>
              <a:t>미국 </a:t>
            </a:r>
            <a:r>
              <a:rPr lang="en-US" altLang="ko-KR" sz="1400" b="0" dirty="0" smtClean="0">
                <a:latin typeface="HY헤드라인M" pitchFamily="18" charset="-127"/>
                <a:ea typeface="HY헤드라인M" pitchFamily="18" charset="-127"/>
              </a:rPr>
              <a:t>S&amp;P500 EPS </a:t>
            </a:r>
            <a:r>
              <a:rPr lang="ko-KR" altLang="en-US" sz="1400" b="0" dirty="0" smtClean="0">
                <a:latin typeface="HY헤드라인M" pitchFamily="18" charset="-127"/>
                <a:ea typeface="HY헤드라인M" pitchFamily="18" charset="-127"/>
              </a:rPr>
              <a:t>증가율과 경기선행지수</a:t>
            </a:r>
            <a:endParaRPr lang="ko-KR" altLang="en-US" sz="1400" b="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39223" y="3537020"/>
            <a:ext cx="2052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400" b="0" dirty="0" smtClean="0">
                <a:latin typeface="HY헤드라인M" pitchFamily="18" charset="-127"/>
                <a:ea typeface="HY헤드라인M" pitchFamily="18" charset="-127"/>
              </a:rPr>
              <a:t>미국 경기선행지수</a:t>
            </a:r>
            <a:endParaRPr lang="ko-KR" altLang="en-US" sz="1400" b="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65" y="2576215"/>
            <a:ext cx="6025541" cy="3731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439223" y="980728"/>
            <a:ext cx="2052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400" b="0" dirty="0" smtClean="0">
                <a:latin typeface="HY헤드라인M" pitchFamily="18" charset="-127"/>
                <a:ea typeface="HY헤드라인M" pitchFamily="18" charset="-127"/>
              </a:rPr>
              <a:t>미국 기업 </a:t>
            </a:r>
            <a:r>
              <a:rPr lang="en-US" altLang="ko-KR" sz="1400" b="0" dirty="0" smtClean="0">
                <a:latin typeface="HY헤드라인M" pitchFamily="18" charset="-127"/>
                <a:ea typeface="HY헤드라인M" pitchFamily="18" charset="-127"/>
              </a:rPr>
              <a:t>EPS </a:t>
            </a:r>
            <a:r>
              <a:rPr lang="ko-KR" altLang="en-US" sz="1400" b="0" dirty="0" smtClean="0">
                <a:latin typeface="HY헤드라인M" pitchFamily="18" charset="-127"/>
                <a:ea typeface="HY헤드라인M" pitchFamily="18" charset="-127"/>
              </a:rPr>
              <a:t>증가율</a:t>
            </a:r>
            <a:endParaRPr lang="ko-KR" altLang="en-US" sz="1400" b="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268" y="1268760"/>
            <a:ext cx="2594607" cy="2268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직선 화살표 연결선 3"/>
          <p:cNvCxnSpPr/>
          <p:nvPr/>
        </p:nvCxnSpPr>
        <p:spPr>
          <a:xfrm>
            <a:off x="8424428" y="1422648"/>
            <a:ext cx="468052" cy="3861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III. </a:t>
            </a:r>
            <a:r>
              <a:rPr kumimoji="0" lang="ko-KR" altLang="en-US" sz="2800" b="0" dirty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경제전망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미국 경기 하강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049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530650" y="1016750"/>
            <a:ext cx="4234369" cy="380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latinLnBrk="0" hangingPunct="0">
              <a:lnSpc>
                <a:spcPct val="120000"/>
              </a:lnSpc>
              <a:tabLst>
                <a:tab pos="1619250" algn="l"/>
              </a:tabLst>
            </a:pPr>
            <a:r>
              <a:rPr kumimoji="1"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중국 경제의 모든 분야 침체</a:t>
            </a:r>
            <a:endParaRPr kumimoji="1" lang="ko-KR" altLang="en-US" sz="2000" b="0" dirty="0">
              <a:solidFill>
                <a:schemeClr val="tx2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 Box 63"/>
          <p:cNvSpPr txBox="1">
            <a:spLocks noChangeArrowheads="1"/>
          </p:cNvSpPr>
          <p:nvPr/>
        </p:nvSpPr>
        <p:spPr bwMode="auto">
          <a:xfrm>
            <a:off x="467543" y="6494613"/>
            <a:ext cx="492344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CEIC, Bloomberg, EPFR </a:t>
            </a:r>
            <a:endParaRPr lang="ko-KR" altLang="en-US" b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140968"/>
            <a:ext cx="3979639" cy="3305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290" y="3248980"/>
            <a:ext cx="3950182" cy="319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7544" y="2827965"/>
            <a:ext cx="133214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ko-KR" altLang="en-US" sz="1200" b="0" dirty="0" smtClean="0">
                <a:latin typeface="나눔고딕 ExtraBold" pitchFamily="50" charset="-127"/>
                <a:ea typeface="나눔고딕 ExtraBold" pitchFamily="50" charset="-127"/>
              </a:rPr>
              <a:t>제조업 경기 하강</a:t>
            </a:r>
            <a:endParaRPr lang="ko-KR" altLang="en-US" sz="1200" b="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89948" y="3877639"/>
            <a:ext cx="9001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ko-KR" altLang="en-US" sz="1200" b="0" dirty="0" smtClean="0">
                <a:latin typeface="나눔고딕 ExtraBold" pitchFamily="50" charset="-127"/>
                <a:ea typeface="나눔고딕 ExtraBold" pitchFamily="50" charset="-127"/>
              </a:rPr>
              <a:t>수출 감소</a:t>
            </a:r>
            <a:endParaRPr lang="ko-KR" altLang="en-US" sz="1200" b="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39552" y="1526343"/>
            <a:ext cx="4572517" cy="1182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5707" rIns="0" bIns="45707"/>
          <a:lstStyle>
            <a:lvl1pPr marL="98425" indent="-9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377825" indent="-88900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950913" indent="-188913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33500" indent="-192088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1714500" indent="-190500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171700" indent="-190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628900" indent="-190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086100" indent="-190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543300" indent="-190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285750" indent="-285750" fontAlgn="ctr" latinLnBrk="0">
              <a:lnSpc>
                <a:spcPct val="110000"/>
              </a:lnSpc>
              <a:spcAft>
                <a:spcPct val="30000"/>
              </a:spcAft>
              <a:buSzPct val="130000"/>
              <a:buFont typeface="Wingdings" panose="05000000000000000000" pitchFamily="2" charset="2"/>
              <a:buChar char="Ø"/>
            </a:pP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세계적인 금리 상승과 보호주의로 중국 경제  본격 침체 신호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marL="285750" indent="-285750" fontAlgn="ctr" latinLnBrk="0">
              <a:lnSpc>
                <a:spcPct val="110000"/>
              </a:lnSpc>
              <a:spcAft>
                <a:spcPct val="30000"/>
              </a:spcAft>
              <a:buSzPct val="130000"/>
              <a:buFont typeface="Wingdings" panose="05000000000000000000" pitchFamily="2" charset="2"/>
              <a:buChar char="Ø"/>
            </a:pP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주요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실물지표의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Proxy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지표인 주요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6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대 전력생산기업의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</a:b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석탄소비량과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100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대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도시의 토지공급량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모두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감소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 marL="285750" indent="-285750" fontAlgn="ctr" latinLnBrk="0">
              <a:lnSpc>
                <a:spcPct val="110000"/>
              </a:lnSpc>
              <a:spcAft>
                <a:spcPct val="30000"/>
              </a:spcAft>
              <a:buSzPct val="130000"/>
              <a:buFont typeface="Wingdings" panose="05000000000000000000" pitchFamily="2" charset="2"/>
              <a:buChar char="Ø"/>
            </a:pP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이 결과 자동차 생산 감소</a:t>
            </a:r>
            <a:r>
              <a:rPr lang="en-US" altLang="ko-KR" sz="1200" b="1" dirty="0" smtClean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b="1" dirty="0" smtClean="0">
                <a:latin typeface="나눔고딕" pitchFamily="50" charset="-127"/>
                <a:ea typeface="나눔고딕" pitchFamily="50" charset="-127"/>
              </a:rPr>
              <a:t>수출 감소 분위기</a:t>
            </a:r>
            <a:endParaRPr lang="en-US" altLang="ko-KR" sz="12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029" y="847633"/>
            <a:ext cx="3672407" cy="2306122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III. </a:t>
            </a:r>
            <a:r>
              <a:rPr kumimoji="0" lang="ko-KR" altLang="en-US" sz="2800" b="0" dirty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경제전망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중국 경제 빠르게 하강 중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864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431540" y="941226"/>
            <a:ext cx="8394239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788" rIns="0" bIns="46788"/>
          <a:lstStyle>
            <a:lvl1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 hangingPunct="0">
              <a:lnSpc>
                <a:spcPct val="120000"/>
              </a:lnSpc>
            </a:pPr>
            <a:r>
              <a:rPr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미국과의 무역 마찰 속에 </a:t>
            </a:r>
            <a:r>
              <a:rPr lang="en-US" altLang="ko-KR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4</a:t>
            </a:r>
            <a:r>
              <a:rPr lang="ko-KR" altLang="en-US" sz="2000" b="0" dirty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분기 </a:t>
            </a:r>
            <a:r>
              <a:rPr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이후 </a:t>
            </a:r>
            <a:r>
              <a:rPr lang="ko-KR" altLang="en-US" sz="2000" b="0" dirty="0" err="1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전방위적</a:t>
            </a:r>
            <a:r>
              <a:rPr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000" b="0" dirty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경기</a:t>
            </a:r>
            <a:r>
              <a:rPr lang="en-US" altLang="ko-KR" sz="2000" b="0" dirty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2000" b="0" dirty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금융시장 안정화 노력 </a:t>
            </a:r>
            <a:r>
              <a:rPr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강화</a:t>
            </a:r>
            <a:endParaRPr lang="ko-KR" altLang="en-US" sz="2000" b="0" dirty="0">
              <a:solidFill>
                <a:srgbClr val="1F497D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1500" y="6309320"/>
            <a:ext cx="38058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b="0" spc="-50" dirty="0"/>
              <a:t>자료</a:t>
            </a:r>
            <a:r>
              <a:rPr lang="en-US" altLang="ko-KR" sz="800" b="0" spc="-50" dirty="0"/>
              <a:t>: Bloomberg, Reuters, China Daily </a:t>
            </a:r>
            <a:r>
              <a:rPr lang="ko-KR" altLang="en-US" sz="800" b="0" spc="-50" dirty="0"/>
              <a:t>등 각종 언론보도 종합</a:t>
            </a:r>
            <a:r>
              <a:rPr lang="en-US" altLang="ko-KR" sz="800" b="0" spc="-50" dirty="0"/>
              <a:t>, </a:t>
            </a:r>
            <a:r>
              <a:rPr lang="ko-KR" altLang="en-US" sz="800" b="0" spc="-50" dirty="0" err="1"/>
              <a:t>메리츠종금증권</a:t>
            </a:r>
            <a:r>
              <a:rPr lang="ko-KR" altLang="en-US" sz="800" b="0" spc="-50" dirty="0"/>
              <a:t> 리서치센터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556792"/>
            <a:ext cx="8943975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42" y="1556791"/>
            <a:ext cx="8854950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III. </a:t>
            </a:r>
            <a:r>
              <a:rPr kumimoji="0" lang="ko-KR" altLang="en-US" sz="2800" b="0" dirty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경제전망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중기 안정 가능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804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530650" y="1212405"/>
            <a:ext cx="8073798" cy="380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latinLnBrk="0" hangingPunct="0">
              <a:lnSpc>
                <a:spcPct val="120000"/>
              </a:lnSpc>
              <a:tabLst>
                <a:tab pos="1619250" algn="l"/>
              </a:tabLst>
            </a:pPr>
            <a:r>
              <a:rPr kumimoji="1"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하반기 순환적 회복 </a:t>
            </a:r>
            <a:r>
              <a:rPr kumimoji="1" lang="en-US" altLang="ko-KR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+ </a:t>
            </a:r>
            <a:r>
              <a:rPr kumimoji="1"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재정 효과로 소프트랜딩</a:t>
            </a:r>
            <a:endParaRPr kumimoji="1" lang="ko-KR" altLang="en-US" sz="2000" b="0" dirty="0">
              <a:solidFill>
                <a:schemeClr val="tx2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 Box 63"/>
          <p:cNvSpPr txBox="1">
            <a:spLocks noChangeArrowheads="1"/>
          </p:cNvSpPr>
          <p:nvPr/>
        </p:nvSpPr>
        <p:spPr bwMode="auto">
          <a:xfrm>
            <a:off x="476647" y="5985284"/>
            <a:ext cx="492344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한국은행</a:t>
            </a:r>
            <a:r>
              <a:rPr lang="en-US" altLang="ko-KR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b="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WiseFn</a:t>
            </a:r>
            <a:endParaRPr lang="ko-KR" altLang="en-US" b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한국경제 전망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2019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년 전망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808820"/>
            <a:ext cx="7810500" cy="4068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610967" y="1722294"/>
            <a:ext cx="206904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600" b="0" dirty="0" smtClean="0">
                <a:latin typeface="나눔고딕 ExtraBold" pitchFamily="50" charset="-127"/>
                <a:ea typeface="나눔고딕 ExtraBold" pitchFamily="50" charset="-127"/>
              </a:rPr>
              <a:t>민간 연구기관</a:t>
            </a:r>
            <a:r>
              <a:rPr lang="en-US" altLang="ko-KR" sz="1600" b="0" dirty="0" smtClean="0">
                <a:latin typeface="나눔고딕 ExtraBold" pitchFamily="50" charset="-127"/>
                <a:ea typeface="나눔고딕 ExtraBold" pitchFamily="50" charset="-127"/>
              </a:rPr>
              <a:t>(1</a:t>
            </a:r>
            <a:r>
              <a:rPr lang="ko-KR" altLang="en-US" sz="1600" b="0" dirty="0" smtClean="0">
                <a:latin typeface="나눔고딕 ExtraBold" pitchFamily="50" charset="-127"/>
                <a:ea typeface="나눔고딕 ExtraBold" pitchFamily="50" charset="-127"/>
              </a:rPr>
              <a:t>월</a:t>
            </a:r>
            <a:r>
              <a:rPr lang="en-US" altLang="ko-KR" sz="1600" b="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600" b="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95343" y="1722294"/>
            <a:ext cx="206904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600" b="0" dirty="0" smtClean="0">
                <a:latin typeface="나눔고딕 ExtraBold" pitchFamily="50" charset="-127"/>
                <a:ea typeface="나눔고딕 ExtraBold" pitchFamily="50" charset="-127"/>
              </a:rPr>
              <a:t>한국은행</a:t>
            </a:r>
            <a:r>
              <a:rPr lang="en-US" altLang="ko-KR" sz="1600" b="0" dirty="0" smtClean="0">
                <a:latin typeface="나눔고딕 ExtraBold" pitchFamily="50" charset="-127"/>
                <a:ea typeface="나눔고딕 ExtraBold" pitchFamily="50" charset="-127"/>
              </a:rPr>
              <a:t>(1</a:t>
            </a:r>
            <a:r>
              <a:rPr lang="ko-KR" altLang="en-US" sz="1600" b="0" dirty="0" smtClean="0">
                <a:latin typeface="나눔고딕 ExtraBold" pitchFamily="50" charset="-127"/>
                <a:ea typeface="나눔고딕 ExtraBold" pitchFamily="50" charset="-127"/>
              </a:rPr>
              <a:t>월</a:t>
            </a:r>
            <a:r>
              <a:rPr lang="en-US" altLang="ko-KR" sz="1600" b="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600" b="0" dirty="0"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6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143508" y="980728"/>
            <a:ext cx="8073798" cy="380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latinLnBrk="0" hangingPunct="0">
              <a:lnSpc>
                <a:spcPct val="120000"/>
              </a:lnSpc>
              <a:tabLst>
                <a:tab pos="1619250" algn="l"/>
              </a:tabLst>
            </a:pPr>
            <a:r>
              <a:rPr kumimoji="1"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하반기로 갈수록 </a:t>
            </a:r>
            <a:r>
              <a:rPr kumimoji="1" lang="ko-KR" altLang="en-US" sz="20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원화</a:t>
            </a:r>
            <a:r>
              <a:rPr kumimoji="1" lang="en-US" altLang="ko-KR" sz="20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kumimoji="1" lang="ko-KR" altLang="en-US" sz="20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위안화</a:t>
            </a:r>
            <a:r>
              <a:rPr kumimoji="1" lang="en-US" altLang="ko-KR" sz="20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kumimoji="1" lang="ko-KR" altLang="en-US" sz="20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강세</a:t>
            </a:r>
            <a:r>
              <a:rPr kumimoji="1" lang="en-US" altLang="ko-KR" sz="20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kumimoji="1" lang="ko-KR" altLang="en-US" sz="20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달러 약세 </a:t>
            </a:r>
            <a:r>
              <a:rPr kumimoji="1"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전환 예상</a:t>
            </a:r>
            <a:endParaRPr kumimoji="1" lang="ko-KR" altLang="en-US" sz="2000" b="0" dirty="0">
              <a:solidFill>
                <a:schemeClr val="tx2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 Box 63"/>
          <p:cNvSpPr txBox="1">
            <a:spLocks noChangeArrowheads="1"/>
          </p:cNvSpPr>
          <p:nvPr/>
        </p:nvSpPr>
        <p:spPr bwMode="auto">
          <a:xfrm>
            <a:off x="476647" y="5985284"/>
            <a:ext cx="492344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한국은행</a:t>
            </a:r>
            <a:r>
              <a:rPr lang="en-US" altLang="ko-KR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b="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WiseFn</a:t>
            </a:r>
            <a:endParaRPr lang="ko-KR" altLang="en-US" b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IV.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한국경제 전망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2019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년 전망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26" y="1402600"/>
            <a:ext cx="8871845" cy="4774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3"/>
          <p:cNvSpPr txBox="1">
            <a:spLocks noChangeArrowheads="1"/>
          </p:cNvSpPr>
          <p:nvPr/>
        </p:nvSpPr>
        <p:spPr bwMode="auto">
          <a:xfrm>
            <a:off x="143508" y="6201308"/>
            <a:ext cx="4923445" cy="46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전망치는 </a:t>
            </a:r>
            <a:r>
              <a:rPr lang="en-US" altLang="ko-KR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2019</a:t>
            </a: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 </a:t>
            </a: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기준</a:t>
            </a:r>
          </a:p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Bloomberg, NH</a:t>
            </a: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투자증권 </a:t>
            </a:r>
            <a:r>
              <a:rPr lang="ko-KR" altLang="en-US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리서치본부</a:t>
            </a:r>
            <a:endParaRPr lang="ko-KR" altLang="en-US" b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079612" y="2420887"/>
            <a:ext cx="7923859" cy="255637"/>
          </a:xfrm>
          <a:prstGeom prst="rect">
            <a:avLst/>
          </a:pr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950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9"/>
          <p:cNvSpPr>
            <a:spLocks noChangeArrowheads="1"/>
          </p:cNvSpPr>
          <p:nvPr/>
        </p:nvSpPr>
        <p:spPr bwMode="auto">
          <a:xfrm>
            <a:off x="251520" y="865093"/>
            <a:ext cx="4000500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5D0C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9pPr>
          </a:lstStyle>
          <a:p>
            <a:pPr algn="l">
              <a:spcAft>
                <a:spcPts val="0"/>
              </a:spcAft>
              <a:defRPr/>
            </a:pPr>
            <a:r>
              <a:rPr kumimoji="0" lang="ko-KR" altLang="en-US" sz="1400" spc="-5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비금융</a:t>
            </a:r>
            <a:r>
              <a:rPr kumimoji="0" lang="ko-KR" altLang="en-US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 회사채 발행 현황</a:t>
            </a:r>
            <a:endParaRPr kumimoji="0" lang="ko-KR" altLang="en-US" sz="1400" spc="-5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1205827"/>
            <a:ext cx="3964496" cy="242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562" y="1268760"/>
            <a:ext cx="4095871" cy="2358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4014960"/>
            <a:ext cx="3964496" cy="249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850" y="6510536"/>
            <a:ext cx="36000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b="0" dirty="0" smtClean="0"/>
              <a:t>자료</a:t>
            </a:r>
            <a:r>
              <a:rPr lang="en-US" altLang="ko-KR" b="0" dirty="0" smtClean="0"/>
              <a:t>: OECD, NIBF, </a:t>
            </a:r>
            <a:r>
              <a:rPr lang="ko-KR" altLang="en-US" b="0" dirty="0" smtClean="0"/>
              <a:t>중국 중앙청산소</a:t>
            </a:r>
            <a:r>
              <a:rPr lang="en-US" altLang="ko-KR" b="0" dirty="0" smtClean="0"/>
              <a:t>, </a:t>
            </a:r>
            <a:r>
              <a:rPr lang="ko-KR" altLang="en-US" b="0" dirty="0" err="1" smtClean="0"/>
              <a:t>메리츠종금증권</a:t>
            </a:r>
            <a:r>
              <a:rPr lang="ko-KR" altLang="en-US" b="0" dirty="0" smtClean="0"/>
              <a:t> 리서치센터</a:t>
            </a:r>
            <a:endParaRPr lang="ko-KR" altLang="en-US" dirty="0"/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4716016" y="865092"/>
            <a:ext cx="4000500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5D0C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9pPr>
          </a:lstStyle>
          <a:p>
            <a:pPr algn="l">
              <a:spcAft>
                <a:spcPts val="0"/>
              </a:spcAft>
              <a:defRPr/>
            </a:pPr>
            <a:r>
              <a:rPr kumimoji="0" lang="ko-KR" altLang="en-US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경기침체</a:t>
            </a:r>
            <a:r>
              <a:rPr kumimoji="0" lang="en-US" altLang="ko-KR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+</a:t>
            </a:r>
            <a:r>
              <a:rPr kumimoji="0" lang="ko-KR" altLang="en-US" sz="1400" spc="-5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금리상승기에</a:t>
            </a:r>
            <a:r>
              <a:rPr kumimoji="0" lang="ko-KR" altLang="en-US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 만기 부담</a:t>
            </a:r>
            <a:endParaRPr kumimoji="0" lang="ko-KR" altLang="en-US" sz="1400" spc="-5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1" name="Rectangle 39"/>
          <p:cNvSpPr>
            <a:spLocks noChangeArrowheads="1"/>
          </p:cNvSpPr>
          <p:nvPr/>
        </p:nvSpPr>
        <p:spPr bwMode="auto">
          <a:xfrm>
            <a:off x="315418" y="3736337"/>
            <a:ext cx="4000500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5D0C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9pPr>
          </a:lstStyle>
          <a:p>
            <a:pPr algn="l">
              <a:spcAft>
                <a:spcPts val="0"/>
              </a:spcAft>
              <a:defRPr/>
            </a:pPr>
            <a:r>
              <a:rPr kumimoji="0" lang="ko-KR" altLang="en-US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중국</a:t>
            </a:r>
            <a:r>
              <a:rPr kumimoji="0" lang="en-US" altLang="ko-KR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신용스프레드 확대</a:t>
            </a:r>
            <a:r>
              <a:rPr kumimoji="0" lang="en-US" altLang="ko-KR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( 5Y)</a:t>
            </a:r>
            <a:endParaRPr kumimoji="0" lang="ko-KR" altLang="en-US" sz="1400" spc="-5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2" name="Rectangle 39"/>
          <p:cNvSpPr>
            <a:spLocks noChangeArrowheads="1"/>
          </p:cNvSpPr>
          <p:nvPr/>
        </p:nvSpPr>
        <p:spPr bwMode="auto">
          <a:xfrm>
            <a:off x="4752020" y="3772341"/>
            <a:ext cx="4000500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5D0C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9pPr>
          </a:lstStyle>
          <a:p>
            <a:pPr algn="l">
              <a:spcAft>
                <a:spcPts val="0"/>
              </a:spcAft>
              <a:defRPr/>
            </a:pPr>
            <a:r>
              <a:rPr kumimoji="0" lang="ko-KR" altLang="en-US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중국</a:t>
            </a:r>
            <a:r>
              <a:rPr kumimoji="0" lang="en-US" altLang="ko-KR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회사채 만기 부담 가중</a:t>
            </a:r>
            <a:endParaRPr kumimoji="0" lang="ko-KR" altLang="en-US" sz="1400" spc="-5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367" y="4079697"/>
            <a:ext cx="4139066" cy="2445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26798" y="4098268"/>
            <a:ext cx="8280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(10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억 위안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9552" y="1160748"/>
            <a:ext cx="8280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조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$)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20072" y="1153344"/>
            <a:ext cx="8280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(10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억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$)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100392" y="1048502"/>
            <a:ext cx="8280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(%)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구조적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1)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부적응 기업의 퇴출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2072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84270" y="1279733"/>
            <a:ext cx="4068452" cy="576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502" y="3356992"/>
            <a:ext cx="2875441" cy="1717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841" y="1396322"/>
            <a:ext cx="2870103" cy="1852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3" y="1389019"/>
            <a:ext cx="2592288" cy="185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90" y="3356993"/>
            <a:ext cx="2606721" cy="1629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841" y="5157192"/>
            <a:ext cx="2870102" cy="142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987" y="3356992"/>
            <a:ext cx="2189457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287524" y="908720"/>
            <a:ext cx="4234369" cy="380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latinLnBrk="0" hangingPunct="0">
              <a:lnSpc>
                <a:spcPct val="120000"/>
              </a:lnSpc>
              <a:tabLst>
                <a:tab pos="1619250" algn="l"/>
              </a:tabLst>
            </a:pPr>
            <a:r>
              <a:rPr kumimoji="1"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공급과잉</a:t>
            </a:r>
            <a:r>
              <a:rPr kumimoji="1" lang="en-US" altLang="ko-KR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1"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성장의 한계에 진입한 내수</a:t>
            </a:r>
            <a:endParaRPr kumimoji="1" lang="ko-KR" altLang="en-US" sz="2000" b="0" dirty="0">
              <a:solidFill>
                <a:schemeClr val="tx2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9" y="1396322"/>
            <a:ext cx="2916324" cy="1852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3" y="5058304"/>
            <a:ext cx="2610919" cy="153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9" y="4725144"/>
            <a:ext cx="2916324" cy="1861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9" y="2960948"/>
            <a:ext cx="2916324" cy="1805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구조적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2)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소비의 공급과잉 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868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84270" y="1279733"/>
            <a:ext cx="4068452" cy="576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851080" y="924373"/>
            <a:ext cx="4234369" cy="380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latinLnBrk="0" hangingPunct="0">
              <a:lnSpc>
                <a:spcPct val="120000"/>
              </a:lnSpc>
              <a:tabLst>
                <a:tab pos="1619250" algn="l"/>
              </a:tabLst>
            </a:pPr>
            <a:r>
              <a:rPr kumimoji="1" lang="ko-KR" altLang="en-US" sz="2000" b="0" dirty="0" err="1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수축사회형</a:t>
            </a:r>
            <a:r>
              <a:rPr kumimoji="1"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 소비 패턴으로 변화 </a:t>
            </a:r>
            <a:endParaRPr kumimoji="1" lang="ko-KR" altLang="en-US" sz="2000" b="0" dirty="0">
              <a:solidFill>
                <a:schemeClr val="tx2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80" y="1448780"/>
            <a:ext cx="7308490" cy="471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구조적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3)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소비 패턴의 변화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268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84270" y="1183901"/>
            <a:ext cx="4068452" cy="576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38208" y="869218"/>
            <a:ext cx="2376264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788" rIns="0" bIns="46788"/>
          <a:lstStyle>
            <a:lvl1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 hangingPunct="0">
              <a:lnSpc>
                <a:spcPct val="120000"/>
              </a:lnSpc>
            </a:pPr>
            <a:r>
              <a:rPr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대기업의 자영업 침투</a:t>
            </a:r>
            <a:endParaRPr lang="ko-KR" altLang="en-US" sz="2000" b="0" dirty="0">
              <a:solidFill>
                <a:srgbClr val="1F497D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319" y="3969060"/>
            <a:ext cx="4432161" cy="2537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147" y="1360360"/>
            <a:ext cx="4439333" cy="246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타원 1"/>
          <p:cNvSpPr/>
          <p:nvPr/>
        </p:nvSpPr>
        <p:spPr>
          <a:xfrm>
            <a:off x="7560332" y="2924944"/>
            <a:ext cx="972108" cy="5726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39" y="3969060"/>
            <a:ext cx="4043093" cy="2532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39" y="1360360"/>
            <a:ext cx="4043093" cy="2464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구조적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4)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대기업의 내수시장 장악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764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28" y="2888940"/>
            <a:ext cx="6743827" cy="3367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49383" y="980728"/>
            <a:ext cx="8275145" cy="44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788" rIns="0" bIns="46788"/>
          <a:lstStyle>
            <a:lvl1pPr eaLnBrk="0" hangingPunct="0"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1pPr>
            <a:lvl2pPr marL="742950" indent="-285750" eaLnBrk="0" hangingPunct="0"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2pPr>
            <a:lvl3pPr marL="1143000" indent="-228600" eaLnBrk="0" hangingPunct="0"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3pPr>
            <a:lvl4pPr marL="1600200" indent="-228600" eaLnBrk="0" hangingPunct="0"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4pPr>
            <a:lvl5pPr marL="2057400" indent="-228600" eaLnBrk="0" hangingPunct="0"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47650" algn="l"/>
              </a:tabLst>
              <a:defRPr kumimoji="1" sz="800" b="1">
                <a:solidFill>
                  <a:schemeClr val="tx1"/>
                </a:solidFill>
                <a:latin typeface="나눔고딕" pitchFamily="50" charset="-127"/>
                <a:ea typeface="맑은 고딕" pitchFamily="50" charset="-127"/>
              </a:defRPr>
            </a:lvl9pPr>
          </a:lstStyle>
          <a:p>
            <a:pPr algn="l" eaLnBrk="1" latinLnBrk="0">
              <a:lnSpc>
                <a:spcPct val="120000"/>
              </a:lnSpc>
            </a:pPr>
            <a:r>
              <a:rPr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기술이 노동을 </a:t>
            </a:r>
            <a:r>
              <a:rPr lang="ko-KR" altLang="en-US" sz="2000" b="0" dirty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소</a:t>
            </a:r>
            <a:r>
              <a:rPr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외시키는 국면에 진입</a:t>
            </a:r>
            <a:endParaRPr lang="en-US" altLang="ko-KR" sz="2000" b="0" dirty="0">
              <a:solidFill>
                <a:schemeClr val="tx2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Rectangle 21"/>
          <p:cNvSpPr>
            <a:spLocks noChangeArrowheads="1"/>
          </p:cNvSpPr>
          <p:nvPr/>
        </p:nvSpPr>
        <p:spPr bwMode="auto">
          <a:xfrm>
            <a:off x="1091499" y="1484784"/>
            <a:ext cx="8017005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5707" rIns="0" bIns="45707"/>
          <a:lstStyle>
            <a:lvl1pPr marL="285750" indent="-285750"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377825" indent="-889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950913" indent="-188913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33500" indent="-192088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1714500" indent="-1905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171700" indent="-1905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628900" indent="-1905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086100" indent="-1905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543300" indent="-1905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fontAlgn="ctr" latinLnBrk="0" hangingPunct="0">
              <a:lnSpc>
                <a:spcPct val="110000"/>
              </a:lnSpc>
              <a:spcBef>
                <a:spcPct val="0"/>
              </a:spcBef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kumimoji="0" lang="ko-KR" altLang="en-US" sz="1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장기 </a:t>
            </a:r>
            <a:r>
              <a:rPr kumimoji="0" lang="ko-KR" altLang="en-US" sz="1300" dirty="0" err="1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강세장이</a:t>
            </a:r>
            <a:r>
              <a:rPr kumimoji="0" lang="ko-KR" altLang="en-US" sz="1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이어지고 있는 미국 증시에서도 가장 부진했던 섹터는 유통</a:t>
            </a:r>
          </a:p>
          <a:p>
            <a:pPr algn="l" eaLnBrk="0" fontAlgn="ctr" latinLnBrk="0" hangingPunct="0">
              <a:lnSpc>
                <a:spcPct val="110000"/>
              </a:lnSpc>
              <a:spcBef>
                <a:spcPct val="0"/>
              </a:spcBef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kumimoji="0" lang="ko-KR" altLang="en-US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기술 </a:t>
            </a:r>
            <a:r>
              <a:rPr kumimoji="0" lang="ko-KR" altLang="en-US" sz="1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변화의 주류는 </a:t>
            </a:r>
            <a:r>
              <a:rPr kumimoji="0" lang="en-US" altLang="ko-KR" sz="1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r>
              <a:rPr kumimoji="0" lang="ko-KR" altLang="en-US" sz="1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차 산업혁명이지만 고용 창출과 관련해서는 논란이 지속</a:t>
            </a:r>
          </a:p>
          <a:p>
            <a:pPr algn="l" eaLnBrk="0" fontAlgn="ctr" latinLnBrk="0" hangingPunct="0">
              <a:lnSpc>
                <a:spcPct val="110000"/>
              </a:lnSpc>
              <a:spcBef>
                <a:spcPct val="0"/>
              </a:spcBef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kumimoji="0" lang="ko-KR" altLang="en-US" sz="1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‘기술 진보’와 ‘노동의 소외’는 </a:t>
            </a:r>
            <a:r>
              <a:rPr kumimoji="0" lang="ko-KR" altLang="en-US" sz="1300" dirty="0" err="1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그동안</a:t>
            </a:r>
            <a:r>
              <a:rPr kumimoji="0" lang="ko-KR" altLang="en-US" sz="1300" dirty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임금 상승 지체를 설명했던 주된 이유 중 </a:t>
            </a:r>
            <a:r>
              <a:rPr kumimoji="0" lang="ko-KR" altLang="en-US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하나</a:t>
            </a:r>
            <a:endParaRPr kumimoji="0" lang="ko-KR" altLang="en-US" sz="13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7603" y="2528900"/>
            <a:ext cx="68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400" b="0" dirty="0" smtClean="0">
                <a:latin typeface="HY헤드라인M" pitchFamily="18" charset="-127"/>
                <a:ea typeface="HY헤드라인M" pitchFamily="18" charset="-127"/>
              </a:rPr>
              <a:t>타이트한 미국 고용시장에서 아마존이 소매업 취업자 잠식</a:t>
            </a:r>
            <a:endParaRPr lang="ko-KR" altLang="en-US" sz="1400" b="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Text Box 63"/>
          <p:cNvSpPr txBox="1">
            <a:spLocks noChangeArrowheads="1"/>
          </p:cNvSpPr>
          <p:nvPr/>
        </p:nvSpPr>
        <p:spPr bwMode="auto">
          <a:xfrm>
            <a:off x="1043608" y="6328018"/>
            <a:ext cx="6624736" cy="23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b="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리테일</a:t>
            </a: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세일즈에서</a:t>
            </a: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자동차 판매업자를 제외한 실질 소매업 고용자 수 </a:t>
            </a:r>
            <a:r>
              <a:rPr lang="en-US" altLang="ko-KR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자료 </a:t>
            </a:r>
            <a:r>
              <a:rPr lang="en-US" altLang="ko-KR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Thomson Reuters, </a:t>
            </a:r>
            <a:r>
              <a:rPr lang="ko-KR" altLang="en-US" b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신영증권 </a:t>
            </a:r>
            <a:r>
              <a:rPr lang="ko-KR" altLang="en-US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리서치센터</a:t>
            </a:r>
            <a:endParaRPr lang="ko-KR" altLang="en-US" b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2322" y="1427488"/>
            <a:ext cx="7186062" cy="138499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l"/>
            <a:r>
              <a:rPr lang="ko-KR" altLang="en-US" sz="44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영국</a:t>
            </a:r>
            <a:r>
              <a:rPr lang="en-US" altLang="ko-KR" sz="44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en-US" altLang="ko-KR" sz="44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4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 후 </a:t>
            </a:r>
            <a:r>
              <a:rPr lang="en-US" altLang="ko-KR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50</a:t>
            </a:r>
            <a:r>
              <a:rPr lang="ko-KR" altLang="en-US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년간 일자리 감소</a:t>
            </a:r>
            <a:endParaRPr lang="ko-KR" altLang="en-US" sz="40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구조적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5) 4</a:t>
            </a:r>
            <a:r>
              <a:rPr kumimoji="0" lang="ko-KR" altLang="en-US" sz="2400" b="0" dirty="0" err="1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차산업혁명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노동의 종말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624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827584" y="1052736"/>
            <a:ext cx="3591966" cy="33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latinLnBrk="0" hangingPunct="0">
              <a:lnSpc>
                <a:spcPct val="120000"/>
              </a:lnSpc>
              <a:tabLst>
                <a:tab pos="1619250" algn="l"/>
              </a:tabLst>
            </a:pPr>
            <a:r>
              <a:rPr kumimoji="1" lang="ko-KR" altLang="en-US" sz="2000" b="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임금과 실업률의 상관관계 상실</a:t>
            </a:r>
            <a:endParaRPr kumimoji="1" lang="ko-KR" altLang="en-US" sz="2000" b="0" dirty="0">
              <a:solidFill>
                <a:schemeClr val="tx2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5556" y="6481934"/>
            <a:ext cx="1378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0" dirty="0" smtClean="0"/>
              <a:t>자료</a:t>
            </a:r>
            <a:r>
              <a:rPr lang="en-US" altLang="ko-KR" b="0" dirty="0"/>
              <a:t>: NBER, US BLS</a:t>
            </a:r>
            <a:endParaRPr lang="ko-KR" altLang="en-US" b="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1556792"/>
            <a:ext cx="7776864" cy="492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위쪽/아래쪽 화살표 2"/>
          <p:cNvSpPr/>
          <p:nvPr/>
        </p:nvSpPr>
        <p:spPr>
          <a:xfrm>
            <a:off x="7308304" y="4293096"/>
            <a:ext cx="252028" cy="792088"/>
          </a:xfrm>
          <a:prstGeom prst="up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구조적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5) 4</a:t>
            </a:r>
            <a:r>
              <a:rPr kumimoji="0" lang="ko-KR" altLang="en-US" sz="2400" b="0" dirty="0" err="1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차산업혁명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노동의 종말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891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796934"/>
              </p:ext>
            </p:extLst>
          </p:nvPr>
        </p:nvGraphicFramePr>
        <p:xfrm>
          <a:off x="503548" y="1662912"/>
          <a:ext cx="8064896" cy="461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2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6792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solidFill>
                            <a:srgbClr val="7030A0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부가가치</a:t>
                      </a:r>
                      <a:r>
                        <a:rPr lang="en-US" altLang="ko-KR" sz="2400" baseline="0" dirty="0" smtClean="0">
                          <a:solidFill>
                            <a:srgbClr val="7030A0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 </a:t>
                      </a:r>
                      <a:r>
                        <a:rPr lang="ko-KR" altLang="en-US" sz="2400" baseline="0" dirty="0" smtClean="0">
                          <a:solidFill>
                            <a:srgbClr val="7030A0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활동</a:t>
                      </a:r>
                      <a:endParaRPr lang="ko-KR" altLang="en-US" sz="2400" dirty="0">
                        <a:solidFill>
                          <a:srgbClr val="7030A0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alpha val="18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>
                          <a:solidFill>
                            <a:srgbClr val="7030A0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증감율</a:t>
                      </a:r>
                      <a:r>
                        <a:rPr lang="en-US" altLang="ko-KR" sz="1800" dirty="0" smtClean="0">
                          <a:solidFill>
                            <a:srgbClr val="7030A0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(2002 VS. 2010)</a:t>
                      </a:r>
                      <a:endParaRPr lang="ko-KR" altLang="en-US" sz="1800" dirty="0">
                        <a:solidFill>
                          <a:srgbClr val="7030A0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alpha val="1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792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7030A0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일자리</a:t>
                      </a:r>
                      <a:endParaRPr lang="ko-KR" altLang="en-US" sz="1800" dirty="0">
                        <a:solidFill>
                          <a:srgbClr val="7030A0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alpha val="1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7030A0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임금</a:t>
                      </a:r>
                      <a:endParaRPr lang="ko-KR" altLang="en-US" sz="1800" dirty="0">
                        <a:solidFill>
                          <a:srgbClr val="7030A0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alpha val="1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79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생산 활동</a:t>
                      </a:r>
                      <a:r>
                        <a:rPr lang="en-US" altLang="ko-KR" sz="20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/>
                      </a:r>
                      <a:br>
                        <a:rPr lang="en-US" altLang="ko-KR" sz="20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</a:br>
                      <a:endParaRPr lang="en-US" altLang="ko-KR" sz="2000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이전</a:t>
                      </a:r>
                      <a:endParaRPr lang="ko-KR" altLang="en-US" sz="20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시장 분석</a:t>
                      </a:r>
                      <a:endParaRPr lang="ko-KR" altLang="en-US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+26%</a:t>
                      </a:r>
                      <a:endParaRPr lang="ko-KR" altLang="en-US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+14.2%</a:t>
                      </a:r>
                      <a:endParaRPr lang="ko-KR" altLang="en-US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79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R&amp;D</a:t>
                      </a:r>
                      <a:endParaRPr lang="ko-KR" altLang="en-US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+13%</a:t>
                      </a:r>
                      <a:endParaRPr lang="ko-KR" altLang="en-US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+10.5%</a:t>
                      </a:r>
                      <a:endParaRPr lang="ko-KR" altLang="en-US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218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디자인</a:t>
                      </a:r>
                      <a:r>
                        <a:rPr lang="en-US" altLang="ko-KR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/>
                      </a:r>
                      <a:br>
                        <a:rPr lang="en-US" altLang="ko-KR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</a:br>
                      <a:r>
                        <a:rPr lang="ko-KR" altLang="en-US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기술서비스</a:t>
                      </a:r>
                      <a:endParaRPr lang="ko-KR" altLang="en-US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+23%</a:t>
                      </a:r>
                      <a:endParaRPr lang="ko-KR" altLang="en-US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+13.6%</a:t>
                      </a:r>
                      <a:endParaRPr lang="ko-KR" altLang="en-US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7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생산활동</a:t>
                      </a:r>
                      <a:endParaRPr lang="ko-KR" altLang="en-US" sz="20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생산</a:t>
                      </a:r>
                      <a:endParaRPr lang="ko-KR" altLang="en-US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solidFill>
                            <a:srgbClr val="FF0000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-25%</a:t>
                      </a:r>
                      <a:endParaRPr lang="ko-KR" altLang="en-US" dirty="0" smtClean="0">
                        <a:solidFill>
                          <a:srgbClr val="FF0000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+7.5%</a:t>
                      </a:r>
                      <a:endParaRPr lang="ko-KR" altLang="en-US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79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생산활동</a:t>
                      </a:r>
                      <a:endParaRPr lang="en-US" altLang="ko-KR" sz="2000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/>
                      <a:endParaRPr lang="en-US" altLang="ko-KR" sz="2000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이후</a:t>
                      </a:r>
                      <a:endParaRPr lang="ko-KR" altLang="en-US" sz="20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도매</a:t>
                      </a:r>
                      <a:endParaRPr lang="ko-KR" altLang="en-US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solidFill>
                            <a:srgbClr val="FF0000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-7%</a:t>
                      </a:r>
                      <a:endParaRPr lang="ko-KR" altLang="en-US" dirty="0" smtClean="0">
                        <a:solidFill>
                          <a:srgbClr val="FF0000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+3.4%</a:t>
                      </a:r>
                      <a:endParaRPr lang="ko-KR" altLang="en-US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679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소매</a:t>
                      </a:r>
                      <a:endParaRPr lang="ko-KR" altLang="en-US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solidFill>
                            <a:srgbClr val="FF0000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-4%</a:t>
                      </a:r>
                      <a:endParaRPr lang="ko-KR" altLang="en-US" dirty="0" smtClean="0">
                        <a:solidFill>
                          <a:srgbClr val="FF0000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solidFill>
                            <a:srgbClr val="FF0000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-6.6%</a:t>
                      </a:r>
                      <a:endParaRPr lang="ko-KR" altLang="en-US" dirty="0" smtClean="0">
                        <a:solidFill>
                          <a:srgbClr val="FF0000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679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A/S</a:t>
                      </a:r>
                      <a:endParaRPr lang="ko-KR" altLang="en-US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solidFill>
                            <a:srgbClr val="FF0000"/>
                          </a:solidFill>
                          <a:latin typeface="나눔고딕 ExtraBold" pitchFamily="50" charset="-127"/>
                          <a:ea typeface="나눔고딕 ExtraBold" pitchFamily="50" charset="-127"/>
                        </a:rPr>
                        <a:t>-5%</a:t>
                      </a:r>
                      <a:endParaRPr lang="ko-KR" altLang="en-US" dirty="0" smtClean="0">
                        <a:solidFill>
                          <a:srgbClr val="FF0000"/>
                        </a:solidFill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나눔고딕 ExtraBold" pitchFamily="50" charset="-127"/>
                          <a:ea typeface="나눔고딕 ExtraBold" pitchFamily="50" charset="-127"/>
                        </a:rPr>
                        <a:t>+6.4%</a:t>
                      </a:r>
                      <a:endParaRPr lang="ko-KR" altLang="en-US" dirty="0" smtClean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 Box 63"/>
          <p:cNvSpPr txBox="1">
            <a:spLocks noChangeArrowheads="1"/>
          </p:cNvSpPr>
          <p:nvPr/>
        </p:nvSpPr>
        <p:spPr bwMode="auto">
          <a:xfrm>
            <a:off x="503549" y="6381328"/>
            <a:ext cx="8532948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 </a:t>
            </a:r>
            <a:r>
              <a:rPr lang="en-US" altLang="ko-KR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Katie S. </a:t>
            </a:r>
            <a:r>
              <a:rPr lang="en-US" altLang="ko-KR" b="0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Whitefoot</a:t>
            </a:r>
            <a:r>
              <a:rPr lang="en-US" altLang="ko-KR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and Walter D. Valdivia, “Innovation and manufacturing labor: a </a:t>
            </a:r>
            <a:r>
              <a:rPr lang="en-US" altLang="ko-KR" b="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valuechain</a:t>
            </a:r>
            <a:r>
              <a:rPr lang="en-US" altLang="ko-KR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perspective</a:t>
            </a:r>
            <a:r>
              <a:rPr lang="en-US" altLang="ko-KR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 Executive Summary, </a:t>
            </a:r>
            <a:r>
              <a:rPr lang="en-US" altLang="ko-KR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Brookings </a:t>
            </a:r>
            <a:r>
              <a:rPr lang="en-US" altLang="ko-KR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Institution, March </a:t>
            </a:r>
            <a:r>
              <a:rPr lang="en-US" altLang="ko-KR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2015</a:t>
            </a:r>
            <a:endParaRPr lang="ko-KR" altLang="en-US" b="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557" y="980728"/>
            <a:ext cx="8213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2000" b="0" dirty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미국 제조업의 </a:t>
            </a:r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가치사슬활동 별 </a:t>
            </a:r>
            <a:r>
              <a:rPr lang="ko-KR" altLang="en-US" sz="2000" b="0" dirty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일자리 및 임금 변화</a:t>
            </a:r>
            <a:r>
              <a:rPr lang="en-US" altLang="ko-KR" sz="2000" b="0" dirty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( 2002 </a:t>
            </a:r>
            <a:r>
              <a:rPr lang="ko-KR" altLang="en-US" sz="2000" b="0" dirty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년 </a:t>
            </a:r>
            <a:r>
              <a:rPr lang="en-US" altLang="ko-KR" sz="2000" b="0" dirty="0" err="1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vs</a:t>
            </a:r>
            <a:r>
              <a:rPr lang="en-US" altLang="ko-KR" sz="2000" b="0" dirty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 2010 </a:t>
            </a:r>
            <a:r>
              <a:rPr lang="ko-KR" altLang="en-US" sz="2000" b="0" dirty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년</a:t>
            </a:r>
            <a:r>
              <a:rPr lang="en-US" altLang="ko-KR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600" b="0" dirty="0">
              <a:solidFill>
                <a:srgbClr val="0D2D4F">
                  <a:lumMod val="90000"/>
                  <a:lumOff val="1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구조적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5) 4</a:t>
            </a:r>
            <a:r>
              <a:rPr kumimoji="0" lang="ko-KR" altLang="en-US" sz="2400" b="0" dirty="0" err="1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차산업혁명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노동의 가치 변화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195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79229" y="930632"/>
            <a:ext cx="594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생산비용 감소로 기업의 수익 </a:t>
            </a:r>
            <a:r>
              <a:rPr lang="ko-KR" altLang="en-US" sz="2000" b="0" dirty="0" err="1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창출력</a:t>
            </a:r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 크게 증가</a:t>
            </a:r>
            <a:endParaRPr lang="ko-KR" altLang="en-US" sz="1600" b="0" dirty="0">
              <a:solidFill>
                <a:srgbClr val="0D2D4F">
                  <a:lumMod val="90000"/>
                  <a:lumOff val="1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Rectangle 21"/>
          <p:cNvSpPr>
            <a:spLocks noChangeArrowheads="1"/>
          </p:cNvSpPr>
          <p:nvPr/>
        </p:nvSpPr>
        <p:spPr bwMode="auto">
          <a:xfrm>
            <a:off x="773725" y="1412776"/>
            <a:ext cx="7884877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5707" rIns="0" bIns="45707"/>
          <a:lstStyle>
            <a:lvl1pPr marL="285750" indent="-285750"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377825" indent="-889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950913" indent="-188913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33500" indent="-192088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1714500" indent="-1905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171700" indent="-1905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628900" indent="-1905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086100" indent="-1905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543300" indent="-1905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fontAlgn="ctr" latinLnBrk="0" hangingPunct="0">
              <a:lnSpc>
                <a:spcPct val="110000"/>
              </a:lnSpc>
              <a:spcBef>
                <a:spcPct val="0"/>
              </a:spcBef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kumimoji="0" lang="ko-KR" altLang="en-US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손익분기점에 도달하는 매출액</a:t>
            </a:r>
            <a:r>
              <a:rPr kumimoji="0" lang="en-US" altLang="ko-KR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(BEP Q)</a:t>
            </a:r>
            <a:r>
              <a:rPr kumimoji="0" lang="ko-KR" altLang="en-US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이 구조적 하락 추세 진입</a:t>
            </a:r>
            <a:r>
              <a:rPr kumimoji="0" lang="en-US" altLang="ko-KR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?</a:t>
            </a:r>
            <a:r>
              <a:rPr kumimoji="0" lang="ko-KR" altLang="en-US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kumimoji="0" lang="en-US" altLang="ko-KR" sz="1300" dirty="0" smtClean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  <a:p>
            <a:pPr algn="l" eaLnBrk="0" fontAlgn="ctr" latinLnBrk="0" hangingPunct="0">
              <a:lnSpc>
                <a:spcPct val="110000"/>
              </a:lnSpc>
              <a:spcBef>
                <a:spcPct val="0"/>
              </a:spcBef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kumimoji="0" lang="ko-KR" altLang="en-US" sz="13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매출증가율 보다 영업이익 증가율이 빠르게 상승</a:t>
            </a:r>
            <a:endParaRPr kumimoji="0" lang="ko-KR" altLang="en-US" sz="13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Text Box 63"/>
          <p:cNvSpPr txBox="1">
            <a:spLocks noChangeArrowheads="1"/>
          </p:cNvSpPr>
          <p:nvPr/>
        </p:nvSpPr>
        <p:spPr bwMode="auto">
          <a:xfrm>
            <a:off x="863588" y="6273316"/>
            <a:ext cx="3168352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sz="800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sz="800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800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상장기업 제조업 기준</a:t>
            </a:r>
            <a:r>
              <a:rPr lang="en-US" altLang="ko-KR" sz="800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800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800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sz="800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 </a:t>
            </a:r>
            <a:r>
              <a:rPr lang="en-US" altLang="ko-KR" sz="800" b="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Quantiwise</a:t>
            </a:r>
            <a:r>
              <a:rPr lang="en-US" altLang="ko-KR" sz="800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800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하나금융투자</a:t>
            </a:r>
            <a:endParaRPr lang="ko-KR" altLang="en-US" sz="800" b="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57" y="2025104"/>
            <a:ext cx="7888287" cy="414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24228" y="2996952"/>
            <a:ext cx="1260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14</a:t>
            </a:r>
            <a:r>
              <a:rPr lang="ko-KR" altLang="en-US" sz="1200" dirty="0" smtClean="0"/>
              <a:t>년 대비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en-US" altLang="ko-KR" sz="1200" dirty="0" smtClean="0">
                <a:solidFill>
                  <a:srgbClr val="C00000"/>
                </a:solidFill>
              </a:rPr>
              <a:t>34%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축소</a:t>
            </a:r>
            <a:endParaRPr lang="ko-KR" altLang="en-US" sz="1200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구조적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5) 4</a:t>
            </a:r>
            <a:r>
              <a:rPr kumimoji="0" lang="ko-KR" altLang="en-US" sz="2400" b="0" dirty="0" err="1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차산업혁명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스마트 </a:t>
            </a:r>
            <a:r>
              <a:rPr kumimoji="0" lang="ko-KR" altLang="en-US" sz="2400" b="0" dirty="0" err="1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팩토리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283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71604" y="1304764"/>
            <a:ext cx="7488828" cy="5364596"/>
            <a:chOff x="791584" y="908721"/>
            <a:chExt cx="7740856" cy="5602919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589" y="908721"/>
              <a:ext cx="3636404" cy="2743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797" y="933773"/>
              <a:ext cx="3475869" cy="26934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584" y="3612917"/>
              <a:ext cx="3708413" cy="28987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036" y="3645024"/>
              <a:ext cx="3636404" cy="2781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971604" y="832646"/>
            <a:ext cx="594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카카오 서비스</a:t>
            </a:r>
            <a:r>
              <a:rPr lang="en-US" altLang="ko-KR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상시 접속상태 </a:t>
            </a:r>
            <a:endParaRPr lang="ko-KR" altLang="en-US" sz="1600" b="0" dirty="0">
              <a:solidFill>
                <a:srgbClr val="0D2D4F">
                  <a:lumMod val="90000"/>
                  <a:lumOff val="1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구조적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5) 4</a:t>
            </a:r>
            <a:r>
              <a:rPr kumimoji="0" lang="ko-KR" altLang="en-US" sz="2400" b="0" dirty="0" err="1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차산업혁명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kumimoji="0" lang="ko-KR" altLang="en-US" sz="2400" b="0" dirty="0" err="1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수퍼스타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 경제 구조</a:t>
            </a:r>
            <a:endParaRPr lang="ko-KR" altLang="en-US" sz="240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692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495436"/>
            <a:ext cx="9289032" cy="8172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8" name="Rectangle 34"/>
          <p:cNvSpPr>
            <a:spLocks noChangeArrowheads="1"/>
          </p:cNvSpPr>
          <p:nvPr/>
        </p:nvSpPr>
        <p:spPr bwMode="auto">
          <a:xfrm>
            <a:off x="1511660" y="2564904"/>
            <a:ext cx="62238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anchor="ctr">
            <a:spAutoFit/>
          </a:bodyPr>
          <a:lstStyle/>
          <a:p>
            <a:pPr algn="l" latinLnBrk="0" hangingPunct="0">
              <a:tabLst>
                <a:tab pos="1619250" algn="l"/>
              </a:tabLst>
            </a:pPr>
            <a:r>
              <a:rPr lang="ko-KR" altLang="en-US" sz="9600" b="0" smtClea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rPr>
              <a:t>혁신의 방향</a:t>
            </a:r>
            <a:endParaRPr lang="ko-KR" altLang="ko-KR" sz="9600" b="0" dirty="0" smtClean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878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552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8" grpId="1"/>
      <p:bldP spid="55298" grpId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70" y="1490941"/>
            <a:ext cx="7088348" cy="4502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24" y="1324286"/>
            <a:ext cx="7325838" cy="483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506619" y="1308473"/>
            <a:ext cx="8191049" cy="5383294"/>
            <a:chOff x="557415" y="1304764"/>
            <a:chExt cx="8191049" cy="5383294"/>
          </a:xfrm>
        </p:grpSpPr>
        <p:sp>
          <p:nvSpPr>
            <p:cNvPr id="3" name="직사각형 2"/>
            <p:cNvSpPr/>
            <p:nvPr/>
          </p:nvSpPr>
          <p:spPr>
            <a:xfrm>
              <a:off x="557415" y="1304764"/>
              <a:ext cx="8191049" cy="53832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655676" y="2634419"/>
              <a:ext cx="2340260" cy="2520280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29699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415" y="1392245"/>
              <a:ext cx="8191049" cy="48810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 Box 63"/>
            <p:cNvSpPr txBox="1">
              <a:spLocks noChangeArrowheads="1"/>
            </p:cNvSpPr>
            <p:nvPr/>
          </p:nvSpPr>
          <p:spPr bwMode="auto">
            <a:xfrm>
              <a:off x="645893" y="6475507"/>
              <a:ext cx="6302375" cy="212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35991" rIns="0" bIns="35991" anchor="t" anchorCtr="0"/>
            <a:lstStyle>
              <a:lvl1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368425"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fontAlgn="ctr" latinLnBrk="0">
                <a:lnSpc>
                  <a:spcPct val="115000"/>
                </a:lnSpc>
                <a:buSzPct val="130000"/>
              </a:pPr>
              <a:r>
                <a:rPr lang="ko-KR" altLang="en-US" b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자료</a:t>
              </a:r>
              <a:r>
                <a:rPr lang="en-US" altLang="ko-KR" b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en-US" altLang="ko-KR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Robert Schiller </a:t>
              </a:r>
              <a:r>
                <a:rPr lang="ko-KR" altLang="en-US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홈페이지</a:t>
              </a:r>
              <a:r>
                <a:rPr lang="en-US" altLang="ko-KR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b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혜안리서치</a:t>
              </a:r>
              <a:endParaRPr lang="ko-KR" altLang="en-US" b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052650" y="2222993"/>
              <a:ext cx="14383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>
                  <a:solidFill>
                    <a:srgbClr val="000000"/>
                  </a:solidFill>
                </a:rPr>
                <a:t>위대한 발명의 시대</a:t>
              </a:r>
              <a:endParaRPr lang="ko-KR" alt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9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▣ </a:t>
            </a:r>
            <a:r>
              <a:rPr lang="ko-KR" altLang="en-US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중기 전환기 진입</a:t>
            </a:r>
            <a:endParaRPr lang="ko-KR" altLang="en-US" sz="2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754311" y="872716"/>
            <a:ext cx="7382085" cy="321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latinLnBrk="0" hangingPunct="0">
              <a:lnSpc>
                <a:spcPct val="120000"/>
              </a:lnSpc>
              <a:tabLst>
                <a:tab pos="247650" algn="l"/>
              </a:tabLst>
            </a:pPr>
            <a:r>
              <a:rPr lang="ko-KR" altLang="en-US" sz="2000" dirty="0" err="1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아이폰</a:t>
            </a:r>
            <a:r>
              <a:rPr lang="en-US" altLang="ko-KR" sz="200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en-US" altLang="ko-KR" sz="20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HW</a:t>
            </a:r>
            <a:r>
              <a:rPr lang="en-US" altLang="ko-KR" sz="200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)</a:t>
            </a:r>
            <a:r>
              <a:rPr lang="ko-KR" altLang="en-US" sz="200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 이후는</a:t>
            </a:r>
            <a:r>
              <a:rPr lang="en-US" altLang="ko-KR" sz="200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? </a:t>
            </a:r>
            <a:r>
              <a:rPr lang="en-US" altLang="ko-KR" sz="200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 </a:t>
            </a:r>
            <a:r>
              <a:rPr lang="ko-KR" altLang="en-US" sz="200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당분간 </a:t>
            </a:r>
            <a:r>
              <a:rPr lang="en-US" altLang="ko-KR" sz="20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SW/</a:t>
            </a:r>
            <a:r>
              <a:rPr lang="ko-KR" altLang="en-US" sz="20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응용기술</a:t>
            </a:r>
            <a:r>
              <a:rPr lang="en-US" altLang="ko-KR" sz="20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/</a:t>
            </a:r>
            <a:r>
              <a:rPr lang="ko-KR" altLang="en-US" sz="200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서비스</a:t>
            </a:r>
            <a:r>
              <a:rPr lang="ko-KR" altLang="en-US" sz="200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의 전환기 </a:t>
            </a:r>
            <a:r>
              <a:rPr lang="en-US" altLang="ko-KR" sz="2000" dirty="0" smtClean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145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63206" y="1016732"/>
            <a:ext cx="441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H/W</a:t>
            </a:r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에서 </a:t>
            </a:r>
            <a:r>
              <a:rPr lang="en-US" altLang="ko-KR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S/W</a:t>
            </a:r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와 응용으로 전환</a:t>
            </a:r>
            <a:endParaRPr lang="ko-KR" altLang="en-US" sz="2000" b="0" dirty="0">
              <a:solidFill>
                <a:srgbClr val="0D2D4F">
                  <a:lumMod val="90000"/>
                  <a:lumOff val="1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Text Box 63"/>
          <p:cNvSpPr txBox="1">
            <a:spLocks noChangeArrowheads="1"/>
          </p:cNvSpPr>
          <p:nvPr/>
        </p:nvSpPr>
        <p:spPr bwMode="auto">
          <a:xfrm>
            <a:off x="609374" y="6448633"/>
            <a:ext cx="3168352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b="0" dirty="0"/>
              <a:t>Cisco, </a:t>
            </a:r>
            <a:r>
              <a:rPr lang="ko-KR" altLang="en-US" b="0" dirty="0" err="1" smtClean="0"/>
              <a:t>메리츠종금증권</a:t>
            </a:r>
            <a:r>
              <a:rPr lang="ko-KR" altLang="en-US" b="0" dirty="0" smtClean="0"/>
              <a:t> 리서치센터</a:t>
            </a:r>
            <a:r>
              <a:rPr lang="ko-KR" altLang="en-US" b="0" dirty="0"/>
              <a:t>	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▣ </a:t>
            </a:r>
            <a:r>
              <a:rPr lang="ko-KR" altLang="en-US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중기 전환기 진입</a:t>
            </a:r>
            <a:endParaRPr lang="ko-KR" altLang="en-US" sz="2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52" y="927114"/>
            <a:ext cx="3672408" cy="2717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3662634"/>
            <a:ext cx="3816424" cy="278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31081"/>
            <a:ext cx="4197557" cy="2917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39"/>
          <p:cNvSpPr>
            <a:spLocks noChangeArrowheads="1"/>
          </p:cNvSpPr>
          <p:nvPr/>
        </p:nvSpPr>
        <p:spPr bwMode="auto">
          <a:xfrm>
            <a:off x="395536" y="3104964"/>
            <a:ext cx="4000500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5D0C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HY태고딕" panose="02030600000101010101" pitchFamily="18" charset="-127"/>
              </a:defRPr>
            </a:lvl9pPr>
          </a:lstStyle>
          <a:p>
            <a:pPr algn="l">
              <a:spcAft>
                <a:spcPts val="0"/>
              </a:spcAft>
              <a:defRPr/>
            </a:pPr>
            <a:r>
              <a:rPr kumimoji="0" lang="ko-KR" altLang="en-US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글로벌 </a:t>
            </a:r>
            <a:r>
              <a:rPr kumimoji="0" lang="ko-KR" altLang="en-US" sz="1400" spc="-50" dirty="0" err="1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모바일</a:t>
            </a:r>
            <a:r>
              <a:rPr kumimoji="0" lang="ko-KR" altLang="en-US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 장비  사용</a:t>
            </a:r>
            <a:r>
              <a:rPr kumimoji="0" lang="en-US" altLang="ko-KR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: M2M </a:t>
            </a:r>
            <a:r>
              <a:rPr kumimoji="0" lang="ko-KR" altLang="en-US" sz="1400" spc="-50" dirty="0" smtClean="0">
                <a:solidFill>
                  <a:srgbClr val="000000"/>
                </a:solidFill>
                <a:latin typeface="나눔고딕 ExtraBold" pitchFamily="50" charset="-127"/>
                <a:ea typeface="나눔고딕 ExtraBold" pitchFamily="50" charset="-127"/>
              </a:rPr>
              <a:t>중심으로 발전</a:t>
            </a:r>
            <a:endParaRPr kumimoji="0" lang="ko-KR" altLang="en-US" sz="1400" spc="-50" dirty="0">
              <a:solidFill>
                <a:srgbClr val="0000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Rectangle 21"/>
          <p:cNvSpPr>
            <a:spLocks noChangeArrowheads="1"/>
          </p:cNvSpPr>
          <p:nvPr/>
        </p:nvSpPr>
        <p:spPr bwMode="auto">
          <a:xfrm>
            <a:off x="503548" y="1557026"/>
            <a:ext cx="4464495" cy="1331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/>
          <a:p>
            <a:pPr marL="180000" indent="-180000" algn="l" fontAlgn="ctr" latinLnBrk="0">
              <a:lnSpc>
                <a:spcPct val="110000"/>
              </a:lnSpc>
              <a:spcAft>
                <a:spcPct val="30000"/>
              </a:spcAft>
              <a:buSzPct val="130000"/>
              <a:buFontTx/>
              <a:buChar char="•"/>
            </a:pPr>
            <a:r>
              <a:rPr lang="ko-KR" altLang="en-US" sz="1200" b="0" dirty="0">
                <a:solidFill>
                  <a:srgbClr val="000000"/>
                </a:solidFill>
              </a:rPr>
              <a:t>플랫폼 </a:t>
            </a:r>
            <a:r>
              <a:rPr lang="en-US" altLang="ko-KR" sz="1200" b="0" dirty="0" smtClean="0">
                <a:solidFill>
                  <a:srgbClr val="000000"/>
                </a:solidFill>
                <a:sym typeface="Wingdings" pitchFamily="2" charset="2"/>
              </a:rPr>
              <a:t> 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‘</a:t>
            </a:r>
            <a:r>
              <a:rPr lang="ko-KR" altLang="en-US" sz="1200" b="0" dirty="0" err="1">
                <a:solidFill>
                  <a:srgbClr val="000000"/>
                </a:solidFill>
              </a:rPr>
              <a:t>클라우드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’ 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‘</a:t>
            </a:r>
            <a:r>
              <a:rPr lang="ko-KR" altLang="en-US" sz="1200" b="0" dirty="0" err="1" smtClean="0">
                <a:solidFill>
                  <a:srgbClr val="000000"/>
                </a:solidFill>
              </a:rPr>
              <a:t>빅데이터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’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로 시장의 관심 전이</a:t>
            </a:r>
            <a:endParaRPr lang="en-US" altLang="ko-KR" sz="1200" b="0" dirty="0" smtClean="0">
              <a:solidFill>
                <a:srgbClr val="000000"/>
              </a:solidFill>
            </a:endParaRPr>
          </a:p>
          <a:p>
            <a:pPr marL="180000" indent="-180000" algn="l" fontAlgn="ctr" latinLnBrk="0">
              <a:lnSpc>
                <a:spcPct val="110000"/>
              </a:lnSpc>
              <a:spcAft>
                <a:spcPct val="30000"/>
              </a:spcAft>
              <a:buSzPct val="130000"/>
              <a:buFontTx/>
              <a:buChar char="•"/>
            </a:pPr>
            <a:r>
              <a:rPr lang="en-US" altLang="ko-KR" sz="1200" b="0" dirty="0">
                <a:solidFill>
                  <a:srgbClr val="000000"/>
                </a:solidFill>
              </a:rPr>
              <a:t>CISCO </a:t>
            </a:r>
            <a:r>
              <a:rPr lang="ko-KR" altLang="en-US" sz="1200" b="0" dirty="0">
                <a:solidFill>
                  <a:srgbClr val="000000"/>
                </a:solidFill>
              </a:rPr>
              <a:t>의 전망에 따르면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,</a:t>
            </a:r>
            <a:br>
              <a:rPr lang="en-US" altLang="ko-KR" sz="1200" b="0" dirty="0" smtClean="0">
                <a:solidFill>
                  <a:srgbClr val="000000"/>
                </a:solidFill>
              </a:rPr>
            </a:br>
            <a:r>
              <a:rPr lang="en-US" altLang="ko-KR" sz="1200" b="0" dirty="0" smtClean="0">
                <a:solidFill>
                  <a:srgbClr val="000000"/>
                </a:solidFill>
              </a:rPr>
              <a:t>1</a:t>
            </a:r>
            <a:r>
              <a:rPr lang="en-US" altLang="ko-KR" sz="1200" b="0" dirty="0">
                <a:solidFill>
                  <a:srgbClr val="000000"/>
                </a:solidFill>
              </a:rPr>
              <a:t>) </a:t>
            </a:r>
            <a:r>
              <a:rPr lang="ko-KR" altLang="en-US" sz="1200" b="0" dirty="0" err="1" smtClean="0">
                <a:solidFill>
                  <a:srgbClr val="000000"/>
                </a:solidFill>
              </a:rPr>
              <a:t>프라이빗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 </a:t>
            </a:r>
            <a:r>
              <a:rPr lang="ko-KR" altLang="en-US" sz="1200" b="0" dirty="0" err="1" smtClean="0">
                <a:solidFill>
                  <a:srgbClr val="000000"/>
                </a:solidFill>
              </a:rPr>
              <a:t>클라우드와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 </a:t>
            </a:r>
            <a:r>
              <a:rPr lang="ko-KR" altLang="en-US" sz="1200" b="0" dirty="0" err="1">
                <a:solidFill>
                  <a:srgbClr val="000000"/>
                </a:solidFill>
              </a:rPr>
              <a:t>퍼블릭</a:t>
            </a:r>
            <a:r>
              <a:rPr lang="ko-KR" altLang="en-US" sz="1200" b="0" dirty="0">
                <a:solidFill>
                  <a:srgbClr val="000000"/>
                </a:solidFill>
              </a:rPr>
              <a:t> </a:t>
            </a:r>
            <a:r>
              <a:rPr lang="ko-KR" altLang="en-US" sz="1200" b="0" dirty="0" err="1">
                <a:solidFill>
                  <a:srgbClr val="000000"/>
                </a:solidFill>
              </a:rPr>
              <a:t>클라우드와의</a:t>
            </a:r>
            <a:r>
              <a:rPr lang="ko-KR" altLang="en-US" sz="1200" b="0" dirty="0">
                <a:solidFill>
                  <a:srgbClr val="000000"/>
                </a:solidFill>
              </a:rPr>
              <a:t> 결합</a:t>
            </a:r>
            <a:r>
              <a:rPr lang="en-US" altLang="ko-KR" sz="1200" b="0" dirty="0">
                <a:solidFill>
                  <a:srgbClr val="000000"/>
                </a:solidFill>
              </a:rPr>
              <a:t>, 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/>
            </a:r>
            <a:br>
              <a:rPr lang="en-US" altLang="ko-KR" sz="1200" b="0" dirty="0" smtClean="0">
                <a:solidFill>
                  <a:srgbClr val="000000"/>
                </a:solidFill>
              </a:rPr>
            </a:br>
            <a:r>
              <a:rPr lang="en-US" altLang="ko-KR" sz="1200" b="0" dirty="0" smtClean="0">
                <a:solidFill>
                  <a:srgbClr val="000000"/>
                </a:solidFill>
              </a:rPr>
              <a:t>2</a:t>
            </a:r>
            <a:r>
              <a:rPr lang="en-US" altLang="ko-KR" sz="1200" b="0" dirty="0">
                <a:solidFill>
                  <a:srgbClr val="000000"/>
                </a:solidFill>
              </a:rPr>
              <a:t>) 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데이터는 </a:t>
            </a:r>
            <a:r>
              <a:rPr lang="ko-KR" altLang="en-US" sz="1200" b="0" dirty="0">
                <a:solidFill>
                  <a:srgbClr val="000000"/>
                </a:solidFill>
              </a:rPr>
              <a:t>기존 </a:t>
            </a:r>
            <a:r>
              <a:rPr lang="ko-KR" altLang="en-US" sz="1200" b="0" dirty="0" err="1" smtClean="0">
                <a:solidFill>
                  <a:srgbClr val="000000"/>
                </a:solidFill>
              </a:rPr>
              <a:t>스마트폰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 중심에서 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(</a:t>
            </a:r>
            <a:r>
              <a:rPr lang="ko-KR" altLang="en-US" sz="1200" b="0" dirty="0" err="1">
                <a:solidFill>
                  <a:srgbClr val="000000"/>
                </a:solidFill>
              </a:rPr>
              <a:t>모바일</a:t>
            </a:r>
            <a:r>
              <a:rPr lang="ko-KR" altLang="en-US" sz="1200" b="0" dirty="0">
                <a:solidFill>
                  <a:srgbClr val="000000"/>
                </a:solidFill>
              </a:rPr>
              <a:t> 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기기 간 데이터 전환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)</a:t>
            </a:r>
            <a:br>
              <a:rPr lang="en-US" altLang="ko-KR" sz="1200" b="0" dirty="0" smtClean="0">
                <a:solidFill>
                  <a:srgbClr val="000000"/>
                </a:solidFill>
              </a:rPr>
            </a:br>
            <a:r>
              <a:rPr lang="en-US" altLang="ko-KR" sz="1200" b="0" dirty="0" smtClean="0">
                <a:solidFill>
                  <a:srgbClr val="000000"/>
                </a:solidFill>
              </a:rPr>
              <a:t>    : 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운송장치 간의 </a:t>
            </a:r>
            <a:r>
              <a:rPr lang="en-US" altLang="ko-KR" sz="1200" b="0" dirty="0">
                <a:solidFill>
                  <a:srgbClr val="000000"/>
                </a:solidFill>
              </a:rPr>
              <a:t>GPS, </a:t>
            </a:r>
            <a:r>
              <a:rPr lang="ko-KR" altLang="en-US" sz="1200" b="0" dirty="0">
                <a:solidFill>
                  <a:srgbClr val="000000"/>
                </a:solidFill>
              </a:rPr>
              <a:t>의료정보 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교환 등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..(M2M)</a:t>
            </a:r>
          </a:p>
          <a:p>
            <a:pPr algn="l" fontAlgn="ctr" latinLnBrk="0">
              <a:lnSpc>
                <a:spcPct val="110000"/>
              </a:lnSpc>
              <a:spcAft>
                <a:spcPct val="30000"/>
              </a:spcAft>
              <a:buSzPct val="130000"/>
            </a:pPr>
            <a:r>
              <a:rPr lang="en-US" altLang="ko-KR" sz="1200" b="0" dirty="0">
                <a:solidFill>
                  <a:srgbClr val="000000"/>
                </a:solidFill>
              </a:rPr>
              <a:t> 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    </a:t>
            </a:r>
            <a:r>
              <a:rPr lang="en-US" altLang="ko-KR" sz="1200" b="0" dirty="0" smtClean="0">
                <a:solidFill>
                  <a:srgbClr val="000000"/>
                </a:solidFill>
                <a:sym typeface="Wingdings" pitchFamily="2" charset="2"/>
              </a:rPr>
              <a:t> 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데이터 사용량 </a:t>
            </a:r>
            <a:r>
              <a:rPr lang="ko-KR" altLang="en-US" sz="1200" b="0" dirty="0">
                <a:solidFill>
                  <a:srgbClr val="000000"/>
                </a:solidFill>
              </a:rPr>
              <a:t>향후 크게 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증가 예상</a:t>
            </a:r>
            <a:endParaRPr lang="ko-KR" altLang="en-US" sz="12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70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76772"/>
            <a:ext cx="7524836" cy="4824536"/>
          </a:xfrm>
          <a:prstGeom prst="rect">
            <a:avLst/>
          </a:prstGeom>
          <a:noFill/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76064" y="6381328"/>
            <a:ext cx="5092080" cy="23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defPPr>
              <a:defRPr lang="ko-KR"/>
            </a:defPPr>
            <a:lvl1pPr algn="l" fontAlgn="ctr" latinLnBrk="0">
              <a:lnSpc>
                <a:spcPct val="115000"/>
              </a:lnSpc>
              <a:buSzPct val="130000"/>
              <a:defRPr sz="700" b="0">
                <a:latin typeface="KoPub돋움체_Pro Light" pitchFamily="18" charset="-127"/>
                <a:ea typeface="KoPub돋움체_Pro Light" pitchFamily="18" charset="-127"/>
              </a:defRPr>
            </a:lvl1pPr>
            <a:lvl2pPr algn="l">
              <a:defRPr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NYC Taxi and Limousine 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Commission</a:t>
            </a: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323850" y="147045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▣ </a:t>
            </a:r>
            <a:r>
              <a:rPr lang="ko-KR" altLang="en-US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중기 전환기 진입 </a:t>
            </a:r>
            <a:endParaRPr lang="ko-KR" altLang="en-US" sz="2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234" y="904654"/>
            <a:ext cx="441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공유경제 발 기득권 갈등의 시작</a:t>
            </a:r>
            <a:endParaRPr lang="ko-KR" altLang="en-US" sz="2000" b="0" dirty="0">
              <a:solidFill>
                <a:srgbClr val="0D2D4F">
                  <a:lumMod val="90000"/>
                  <a:lumOff val="1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812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165" y="1412775"/>
            <a:ext cx="6264453" cy="475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 Box 63"/>
          <p:cNvSpPr txBox="1">
            <a:spLocks noChangeArrowheads="1"/>
          </p:cNvSpPr>
          <p:nvPr/>
        </p:nvSpPr>
        <p:spPr bwMode="auto">
          <a:xfrm>
            <a:off x="5256076" y="1190825"/>
            <a:ext cx="3168352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 fontAlgn="ctr" latinLnBrk="0">
              <a:lnSpc>
                <a:spcPct val="115000"/>
              </a:lnSpc>
              <a:buSzPct val="130000"/>
            </a:pPr>
            <a:r>
              <a:rPr lang="en-US" altLang="ko-KR" sz="12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단위</a:t>
            </a:r>
            <a:r>
              <a:rPr lang="en-US" altLang="ko-KR" sz="12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dirty="0" err="1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십억원</a:t>
            </a:r>
            <a:r>
              <a:rPr lang="en-US" altLang="ko-KR" sz="12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%)</a:t>
            </a:r>
            <a:endParaRPr lang="ko-KR" altLang="en-US" sz="12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323850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I. </a:t>
            </a:r>
            <a:r>
              <a:rPr kumimoji="0" lang="en-US" altLang="ko-KR" sz="2800" b="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Online </a:t>
            </a:r>
            <a:endParaRPr kumimoji="0" lang="ko-KR" altLang="en-US" sz="2400" b="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55576" y="1088740"/>
            <a:ext cx="7704856" cy="5364596"/>
            <a:chOff x="755576" y="1088740"/>
            <a:chExt cx="7704856" cy="5364596"/>
          </a:xfrm>
        </p:grpSpPr>
        <p:sp>
          <p:nvSpPr>
            <p:cNvPr id="16" name="Rectangle 20"/>
            <p:cNvSpPr>
              <a:spLocks noChangeArrowheads="1"/>
            </p:cNvSpPr>
            <p:nvPr/>
          </p:nvSpPr>
          <p:spPr bwMode="auto">
            <a:xfrm>
              <a:off x="755576" y="1088740"/>
              <a:ext cx="2736304" cy="3181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A5002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l" latinLnBrk="0" hangingPunct="0">
                <a:lnSpc>
                  <a:spcPct val="120000"/>
                </a:lnSpc>
                <a:tabLst>
                  <a:tab pos="247650" algn="l"/>
                </a:tabLst>
              </a:pPr>
              <a:r>
                <a:rPr lang="ko-KR" altLang="en-US" sz="1500" b="0" dirty="0" err="1" smtClean="0">
                  <a:solidFill>
                    <a:srgbClr val="1B5FA8"/>
                  </a:solidFill>
                  <a:latin typeface="나눔고딕 ExtraBold" pitchFamily="50" charset="-127"/>
                  <a:ea typeface="나눔고딕 ExtraBold" pitchFamily="50" charset="-127"/>
                </a:rPr>
                <a:t>이마트</a:t>
              </a:r>
              <a:r>
                <a:rPr lang="ko-KR" altLang="en-US" sz="1500" b="0" dirty="0" smtClean="0">
                  <a:solidFill>
                    <a:srgbClr val="1B5FA8"/>
                  </a:solidFill>
                  <a:latin typeface="나눔고딕 ExtraBold" pitchFamily="50" charset="-127"/>
                  <a:ea typeface="나눔고딕 ExtraBold" pitchFamily="50" charset="-127"/>
                </a:rPr>
                <a:t> 영업실적 추이 및 전망</a:t>
              </a:r>
              <a:endParaRPr lang="ko-KR" altLang="en-US" sz="1500" b="0" dirty="0">
                <a:solidFill>
                  <a:srgbClr val="1B5FA8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grpSp>
          <p:nvGrpSpPr>
            <p:cNvPr id="6" name="그룹 5"/>
            <p:cNvGrpSpPr/>
            <p:nvPr/>
          </p:nvGrpSpPr>
          <p:grpSpPr>
            <a:xfrm>
              <a:off x="755576" y="1412775"/>
              <a:ext cx="7704856" cy="5040561"/>
              <a:chOff x="755576" y="1412775"/>
              <a:chExt cx="7704856" cy="5040561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5576" y="1412775"/>
                <a:ext cx="7704856" cy="50405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" name="직사각형 3"/>
              <p:cNvSpPr/>
              <p:nvPr/>
            </p:nvSpPr>
            <p:spPr>
              <a:xfrm>
                <a:off x="755577" y="1988840"/>
                <a:ext cx="7668852" cy="252028"/>
              </a:xfrm>
              <a:prstGeom prst="rect">
                <a:avLst/>
              </a:prstGeom>
              <a:solidFill>
                <a:srgbClr val="FF0000">
                  <a:alpha val="2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755576" y="2456892"/>
                <a:ext cx="7668853" cy="252028"/>
              </a:xfrm>
              <a:prstGeom prst="rect">
                <a:avLst/>
              </a:prstGeom>
              <a:solidFill>
                <a:srgbClr val="FFFF00">
                  <a:alpha val="2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3" name="그룹 2"/>
          <p:cNvGrpSpPr/>
          <p:nvPr/>
        </p:nvGrpSpPr>
        <p:grpSpPr>
          <a:xfrm>
            <a:off x="215516" y="1080625"/>
            <a:ext cx="8748972" cy="5402599"/>
            <a:chOff x="179512" y="942725"/>
            <a:chExt cx="8748972" cy="5402599"/>
          </a:xfrm>
        </p:grpSpPr>
        <p:sp>
          <p:nvSpPr>
            <p:cNvPr id="2" name="직사각형 1"/>
            <p:cNvSpPr/>
            <p:nvPr/>
          </p:nvSpPr>
          <p:spPr>
            <a:xfrm>
              <a:off x="179512" y="942725"/>
              <a:ext cx="8748972" cy="54025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2517775" y="942725"/>
              <a:ext cx="6303963" cy="1331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36000" rIns="0" bIns="0"/>
            <a:lstStyle/>
            <a:p>
              <a:pPr marL="180000" indent="-180000" algn="l" fontAlgn="ctr" latinLnBrk="0">
                <a:lnSpc>
                  <a:spcPct val="110000"/>
                </a:lnSpc>
                <a:spcAft>
                  <a:spcPct val="30000"/>
                </a:spcAft>
                <a:buSzPct val="130000"/>
                <a:buFontTx/>
                <a:buChar char="•"/>
              </a:pPr>
              <a:r>
                <a:rPr lang="en-US" altLang="ko-KR" sz="1200" b="0" dirty="0" smtClean="0">
                  <a:solidFill>
                    <a:srgbClr val="000000"/>
                  </a:solidFill>
                </a:rPr>
                <a:t>1</a:t>
              </a:r>
              <a:r>
                <a:rPr lang="ko-KR" altLang="en-US" sz="1200" b="0" dirty="0" smtClean="0">
                  <a:solidFill>
                    <a:srgbClr val="000000"/>
                  </a:solidFill>
                </a:rPr>
                <a:t>인 가구 증가</a:t>
              </a:r>
              <a:r>
                <a:rPr lang="en-US" altLang="ko-KR" sz="1200" b="0" dirty="0" smtClean="0">
                  <a:solidFill>
                    <a:srgbClr val="000000"/>
                  </a:solidFill>
                </a:rPr>
                <a:t>, </a:t>
              </a:r>
              <a:r>
                <a:rPr lang="ko-KR" altLang="en-US" sz="1200" b="0" dirty="0" err="1" smtClean="0">
                  <a:solidFill>
                    <a:srgbClr val="000000"/>
                  </a:solidFill>
                </a:rPr>
                <a:t>모바일</a:t>
              </a:r>
              <a:r>
                <a:rPr lang="ko-KR" altLang="en-US" sz="1200" b="0" dirty="0" smtClean="0">
                  <a:solidFill>
                    <a:srgbClr val="000000"/>
                  </a:solidFill>
                </a:rPr>
                <a:t> 발달</a:t>
              </a:r>
              <a:r>
                <a:rPr lang="en-US" altLang="ko-KR" sz="1200" b="0" dirty="0" smtClean="0">
                  <a:solidFill>
                    <a:srgbClr val="000000"/>
                  </a:solidFill>
                </a:rPr>
                <a:t>, </a:t>
              </a:r>
              <a:r>
                <a:rPr lang="ko-KR" altLang="en-US" sz="1200" b="0" dirty="0" smtClean="0">
                  <a:solidFill>
                    <a:srgbClr val="000000"/>
                  </a:solidFill>
                </a:rPr>
                <a:t>택배시장 발달로 온라인 식품 구매 지속 증가</a:t>
              </a:r>
              <a:endParaRPr lang="en-US" altLang="ko-KR" sz="1200" b="0" dirty="0" smtClean="0">
                <a:solidFill>
                  <a:srgbClr val="000000"/>
                </a:solidFill>
              </a:endParaRPr>
            </a:p>
            <a:p>
              <a:pPr marL="180000" indent="-180000" algn="l" fontAlgn="ctr" latinLnBrk="0">
                <a:lnSpc>
                  <a:spcPct val="110000"/>
                </a:lnSpc>
                <a:spcAft>
                  <a:spcPct val="30000"/>
                </a:spcAft>
                <a:buSzPct val="130000"/>
                <a:buFontTx/>
                <a:buChar char="•"/>
              </a:pPr>
              <a:r>
                <a:rPr lang="ko-KR" altLang="en-US" sz="1200" dirty="0" err="1">
                  <a:solidFill>
                    <a:srgbClr val="1B5FA8"/>
                  </a:solidFill>
                </a:rPr>
                <a:t>음식료품</a:t>
              </a:r>
              <a:r>
                <a:rPr lang="ko-KR" altLang="en-US" sz="1200" dirty="0">
                  <a:solidFill>
                    <a:srgbClr val="1B5FA8"/>
                  </a:solidFill>
                </a:rPr>
                <a:t> 온라인 </a:t>
              </a:r>
              <a:r>
                <a:rPr lang="ko-KR" altLang="en-US" sz="1200" dirty="0" err="1">
                  <a:solidFill>
                    <a:srgbClr val="1B5FA8"/>
                  </a:solidFill>
                </a:rPr>
                <a:t>침투율은</a:t>
              </a:r>
              <a:r>
                <a:rPr lang="ko-KR" altLang="en-US" sz="1200" dirty="0">
                  <a:solidFill>
                    <a:srgbClr val="1B5FA8"/>
                  </a:solidFill>
                </a:rPr>
                <a:t> </a:t>
              </a:r>
              <a:r>
                <a:rPr lang="ko-KR" altLang="en-US" sz="1200" dirty="0" smtClean="0">
                  <a:solidFill>
                    <a:srgbClr val="1B5FA8"/>
                  </a:solidFill>
                </a:rPr>
                <a:t>가구</a:t>
              </a:r>
              <a:r>
                <a:rPr lang="en-US" altLang="ko-KR" sz="1200" dirty="0">
                  <a:solidFill>
                    <a:srgbClr val="1B5FA8"/>
                  </a:solidFill>
                </a:rPr>
                <a:t>, </a:t>
              </a:r>
              <a:r>
                <a:rPr lang="ko-KR" altLang="en-US" sz="1200" dirty="0" smtClean="0">
                  <a:solidFill>
                    <a:srgbClr val="1B5FA8"/>
                  </a:solidFill>
                </a:rPr>
                <a:t>가전제품</a:t>
              </a:r>
              <a:r>
                <a:rPr lang="en-US" altLang="ko-KR" sz="1200" dirty="0" smtClean="0">
                  <a:solidFill>
                    <a:srgbClr val="1B5FA8"/>
                  </a:solidFill>
                </a:rPr>
                <a:t>,</a:t>
              </a:r>
              <a:r>
                <a:rPr lang="ko-KR" altLang="en-US" sz="1200" dirty="0" smtClean="0">
                  <a:solidFill>
                    <a:srgbClr val="1B5FA8"/>
                  </a:solidFill>
                </a:rPr>
                <a:t> </a:t>
              </a:r>
              <a:r>
                <a:rPr lang="ko-KR" altLang="en-US" sz="1200" dirty="0">
                  <a:solidFill>
                    <a:srgbClr val="1B5FA8"/>
                  </a:solidFill>
                </a:rPr>
                <a:t>서적</a:t>
              </a:r>
              <a:r>
                <a:rPr lang="en-US" altLang="ko-KR" sz="1200" dirty="0">
                  <a:solidFill>
                    <a:srgbClr val="1B5FA8"/>
                  </a:solidFill>
                </a:rPr>
                <a:t>/</a:t>
              </a:r>
              <a:r>
                <a:rPr lang="ko-KR" altLang="en-US" sz="1200" dirty="0">
                  <a:solidFill>
                    <a:srgbClr val="1B5FA8"/>
                  </a:solidFill>
                </a:rPr>
                <a:t>문구</a:t>
              </a:r>
              <a:r>
                <a:rPr lang="en-US" altLang="ko-KR" sz="1200" dirty="0">
                  <a:solidFill>
                    <a:srgbClr val="1B5FA8"/>
                  </a:solidFill>
                </a:rPr>
                <a:t>, </a:t>
              </a:r>
              <a:r>
                <a:rPr lang="ko-KR" altLang="en-US" sz="1200" dirty="0">
                  <a:solidFill>
                    <a:srgbClr val="1B5FA8"/>
                  </a:solidFill>
                </a:rPr>
                <a:t>화장품보다 </a:t>
              </a:r>
              <a:r>
                <a:rPr lang="ko-KR" altLang="en-US" sz="1200" dirty="0" smtClean="0">
                  <a:solidFill>
                    <a:srgbClr val="1B5FA8"/>
                  </a:solidFill>
                </a:rPr>
                <a:t>낮음</a:t>
              </a:r>
              <a:endParaRPr lang="en-US" altLang="ko-KR" sz="1200" dirty="0">
                <a:solidFill>
                  <a:srgbClr val="1B5FA8"/>
                </a:solidFill>
              </a:endParaRPr>
            </a:p>
            <a:p>
              <a:pPr marL="180000" indent="-180000" algn="l" fontAlgn="ctr" latinLnBrk="0">
                <a:lnSpc>
                  <a:spcPct val="110000"/>
                </a:lnSpc>
                <a:spcAft>
                  <a:spcPct val="30000"/>
                </a:spcAft>
                <a:buSzPct val="130000"/>
                <a:buFontTx/>
                <a:buChar char="•"/>
              </a:pPr>
              <a:r>
                <a:rPr lang="ko-KR" altLang="en-US" sz="1200" b="0" dirty="0" err="1" smtClean="0">
                  <a:solidFill>
                    <a:srgbClr val="000000"/>
                  </a:solidFill>
                </a:rPr>
                <a:t>음식료품</a:t>
              </a:r>
              <a:r>
                <a:rPr lang="ko-KR" altLang="en-US" sz="1200" b="0" dirty="0" smtClean="0">
                  <a:solidFill>
                    <a:srgbClr val="000000"/>
                  </a:solidFill>
                </a:rPr>
                <a:t> 소매시장 내에서 상대적으로 온라인 비중 낮아 향후 온라인 </a:t>
              </a:r>
              <a:r>
                <a:rPr lang="ko-KR" altLang="en-US" sz="1200" b="0" dirty="0" err="1" smtClean="0">
                  <a:solidFill>
                    <a:srgbClr val="000000"/>
                  </a:solidFill>
                </a:rPr>
                <a:t>침투율</a:t>
              </a:r>
              <a:r>
                <a:rPr lang="ko-KR" altLang="en-US" sz="1200" b="0" dirty="0" smtClean="0">
                  <a:solidFill>
                    <a:srgbClr val="000000"/>
                  </a:solidFill>
                </a:rPr>
                <a:t> 상승 예상</a:t>
              </a:r>
              <a:endParaRPr lang="en-US" altLang="ko-KR" sz="1200" b="0" dirty="0" smtClean="0">
                <a:solidFill>
                  <a:srgbClr val="000000"/>
                </a:solidFill>
              </a:endParaRPr>
            </a:p>
            <a:p>
              <a:pPr marL="180000" indent="-180000" algn="l" fontAlgn="ctr" latinLnBrk="0">
                <a:lnSpc>
                  <a:spcPct val="110000"/>
                </a:lnSpc>
                <a:spcAft>
                  <a:spcPct val="30000"/>
                </a:spcAft>
                <a:buSzPct val="130000"/>
                <a:buFontTx/>
                <a:buChar char="•"/>
              </a:pPr>
              <a:r>
                <a:rPr lang="ko-KR" altLang="en-US" sz="1200" b="0" dirty="0" smtClean="0">
                  <a:solidFill>
                    <a:srgbClr val="000000"/>
                  </a:solidFill>
                </a:rPr>
                <a:t>오프라인 유통기업</a:t>
              </a:r>
              <a:r>
                <a:rPr lang="en-US" altLang="ko-KR" sz="1200" b="0" dirty="0" smtClean="0">
                  <a:solidFill>
                    <a:srgbClr val="000000"/>
                  </a:solidFill>
                </a:rPr>
                <a:t>,</a:t>
              </a:r>
              <a:r>
                <a:rPr lang="ko-KR" altLang="en-US" sz="1200" b="0" dirty="0" smtClean="0">
                  <a:solidFill>
                    <a:srgbClr val="000000"/>
                  </a:solidFill>
                </a:rPr>
                <a:t> 온라인 신선식품에 진출</a:t>
              </a:r>
              <a:r>
                <a:rPr lang="en-US" altLang="ko-KR" sz="1200" b="0" dirty="0" smtClean="0">
                  <a:solidFill>
                    <a:srgbClr val="000000"/>
                  </a:solidFill>
                </a:rPr>
                <a:t>,</a:t>
              </a:r>
              <a:r>
                <a:rPr lang="ko-KR" altLang="en-US" sz="1200" b="0" dirty="0" smtClean="0">
                  <a:solidFill>
                    <a:srgbClr val="000000"/>
                  </a:solidFill>
                </a:rPr>
                <a:t> </a:t>
              </a:r>
              <a:r>
                <a:rPr lang="ko-KR" altLang="en-US" sz="1200" b="0" dirty="0" err="1" smtClean="0">
                  <a:solidFill>
                    <a:srgbClr val="000000"/>
                  </a:solidFill>
                </a:rPr>
                <a:t>음식료품</a:t>
              </a:r>
              <a:r>
                <a:rPr lang="ko-KR" altLang="en-US" sz="1200" b="0" dirty="0" smtClean="0">
                  <a:solidFill>
                    <a:srgbClr val="000000"/>
                  </a:solidFill>
                </a:rPr>
                <a:t> 온라인 시장 확대에 기여</a:t>
              </a:r>
              <a:endParaRPr lang="ko-KR" altLang="en-US" sz="1200" b="0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 20"/>
            <p:cNvSpPr>
              <a:spLocks noChangeArrowheads="1"/>
            </p:cNvSpPr>
            <p:nvPr/>
          </p:nvSpPr>
          <p:spPr bwMode="auto">
            <a:xfrm>
              <a:off x="322263" y="942725"/>
              <a:ext cx="2035968" cy="1284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A5002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l" latinLnBrk="0" hangingPunct="0">
                <a:lnSpc>
                  <a:spcPct val="120000"/>
                </a:lnSpc>
                <a:tabLst>
                  <a:tab pos="247650" algn="l"/>
                </a:tabLst>
              </a:pPr>
              <a:r>
                <a:rPr lang="ko-KR" altLang="en-US" sz="1500" b="0" dirty="0" smtClean="0">
                  <a:solidFill>
                    <a:srgbClr val="1B5FA8"/>
                  </a:solidFill>
                  <a:latin typeface="나눔고딕 ExtraBold" pitchFamily="50" charset="-127"/>
                  <a:ea typeface="나눔고딕 ExtraBold" pitchFamily="50" charset="-127"/>
                </a:rPr>
                <a:t>온라인 비중 낮은 </a:t>
              </a:r>
              <a:r>
                <a:rPr lang="ko-KR" altLang="en-US" sz="1500" b="0" dirty="0" err="1" smtClean="0">
                  <a:solidFill>
                    <a:srgbClr val="1B5FA8"/>
                  </a:solidFill>
                  <a:latin typeface="나눔고딕 ExtraBold" pitchFamily="50" charset="-127"/>
                  <a:ea typeface="나눔고딕 ExtraBold" pitchFamily="50" charset="-127"/>
                </a:rPr>
                <a:t>음식료품</a:t>
              </a:r>
              <a:endParaRPr lang="en-US" altLang="ko-KR" sz="1500" b="0" dirty="0" smtClean="0">
                <a:solidFill>
                  <a:srgbClr val="1B5FA8"/>
                </a:solidFill>
                <a:latin typeface="나눔고딕 ExtraBold" pitchFamily="50" charset="-127"/>
                <a:ea typeface="나눔고딕 ExtraBold" pitchFamily="50" charset="-127"/>
              </a:endParaRPr>
            </a:p>
            <a:p>
              <a:pPr algn="l" latinLnBrk="0" hangingPunct="0">
                <a:lnSpc>
                  <a:spcPct val="120000"/>
                </a:lnSpc>
                <a:tabLst>
                  <a:tab pos="247650" algn="l"/>
                </a:tabLst>
              </a:pPr>
              <a:r>
                <a:rPr lang="en-US" altLang="ko-KR" sz="1500" b="0" dirty="0" smtClean="0">
                  <a:solidFill>
                    <a:srgbClr val="1B5FA8"/>
                  </a:solidFill>
                  <a:latin typeface="나눔고딕 ExtraBold" pitchFamily="50" charset="-127"/>
                  <a:ea typeface="나눔고딕 ExtraBold" pitchFamily="50" charset="-127"/>
                  <a:sym typeface="Wingdings" panose="05000000000000000000" pitchFamily="2" charset="2"/>
                </a:rPr>
                <a:t></a:t>
              </a:r>
              <a:r>
                <a:rPr lang="en-US" altLang="ko-KR" sz="1500" b="0" dirty="0" smtClean="0">
                  <a:solidFill>
                    <a:srgbClr val="1B5FA8"/>
                  </a:solidFill>
                  <a:latin typeface="나눔고딕 ExtraBold" pitchFamily="50" charset="-127"/>
                  <a:ea typeface="나눔고딕 ExtraBold" pitchFamily="50" charset="-127"/>
                </a:rPr>
                <a:t> </a:t>
              </a:r>
              <a:r>
                <a:rPr lang="ko-KR" altLang="en-US" sz="1500" b="0" dirty="0" smtClean="0">
                  <a:solidFill>
                    <a:srgbClr val="1B5FA8"/>
                  </a:solidFill>
                  <a:latin typeface="나눔고딕 ExtraBold" pitchFamily="50" charset="-127"/>
                  <a:ea typeface="나눔고딕 ExtraBold" pitchFamily="50" charset="-127"/>
                </a:rPr>
                <a:t>향후 </a:t>
              </a:r>
              <a:r>
                <a:rPr lang="ko-KR" altLang="en-US" sz="1500" b="0" dirty="0" err="1" smtClean="0">
                  <a:solidFill>
                    <a:srgbClr val="1B5FA8"/>
                  </a:solidFill>
                  <a:latin typeface="나눔고딕 ExtraBold" pitchFamily="50" charset="-127"/>
                  <a:ea typeface="나눔고딕 ExtraBold" pitchFamily="50" charset="-127"/>
                </a:rPr>
                <a:t>침투율</a:t>
              </a:r>
              <a:r>
                <a:rPr lang="ko-KR" altLang="en-US" sz="1500" b="0" dirty="0" smtClean="0">
                  <a:solidFill>
                    <a:srgbClr val="1B5FA8"/>
                  </a:solidFill>
                  <a:latin typeface="나눔고딕 ExtraBold" pitchFamily="50" charset="-127"/>
                  <a:ea typeface="나눔고딕 ExtraBold" pitchFamily="50" charset="-127"/>
                </a:rPr>
                <a:t> 상승 기대</a:t>
              </a:r>
              <a:endParaRPr lang="ko-KR" altLang="en-US" sz="1500" b="0" dirty="0">
                <a:solidFill>
                  <a:srgbClr val="1B5FA8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331845" y="2274464"/>
              <a:ext cx="4070350" cy="287338"/>
            </a:xfrm>
            <a:prstGeom prst="roundRect">
              <a:avLst>
                <a:gd name="adj" fmla="val 16667"/>
              </a:avLst>
            </a:pr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 algn="ctr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53985" tIns="28792" rIns="53985" bIns="35991" anchor="ctr"/>
            <a:lstStyle>
              <a:lvl1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368425"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latinLnBrk="0" hangingPunct="0"/>
              <a:r>
                <a:rPr lang="ko-KR" altLang="en-US" sz="120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주요 카테고리 별 온라인 </a:t>
              </a:r>
              <a:r>
                <a:rPr lang="ko-KR" altLang="en-US" sz="1200" dirty="0" err="1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침투율</a:t>
              </a:r>
              <a:endParaRPr lang="ko-KR" altLang="en-US" sz="12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331845" y="6054884"/>
              <a:ext cx="4070350" cy="287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35991" rIns="0" bIns="35991" anchor="t" anchorCtr="0"/>
            <a:lstStyle>
              <a:defPPr>
                <a:defRPr lang="ko-KR"/>
              </a:defPPr>
              <a:lvl1pPr algn="l" fontAlgn="ctr" latinLnBrk="0">
                <a:lnSpc>
                  <a:spcPct val="115000"/>
                </a:lnSpc>
                <a:buSzPct val="130000"/>
                <a:defRPr sz="700" b="0">
                  <a:latin typeface="KoPub돋움체_Pro Light" pitchFamily="18" charset="-127"/>
                  <a:ea typeface="KoPub돋움체_Pro Light" pitchFamily="18" charset="-127"/>
                </a:defRPr>
              </a:lvl1pPr>
              <a:lvl2pPr algn="l">
                <a:defRPr>
                  <a:latin typeface="맑은 고딕" pitchFamily="50" charset="-127"/>
                  <a:ea typeface="맑은 고딕" pitchFamily="50" charset="-127"/>
                </a:defRPr>
              </a:lvl2pPr>
              <a:lvl3pPr algn="l">
                <a:defRPr>
                  <a:latin typeface="맑은 고딕" pitchFamily="50" charset="-127"/>
                  <a:ea typeface="맑은 고딕" pitchFamily="50" charset="-127"/>
                </a:defRPr>
              </a:lvl3pPr>
              <a:lvl4pPr marL="1368425" algn="l">
                <a:defRPr>
                  <a:latin typeface="맑은 고딕" pitchFamily="50" charset="-127"/>
                  <a:ea typeface="맑은 고딕" pitchFamily="50" charset="-127"/>
                </a:defRPr>
              </a:lvl4pPr>
              <a:lvl5pPr algn="l">
                <a:defRPr>
                  <a:latin typeface="맑은 고딕" pitchFamily="50" charset="-127"/>
                  <a:ea typeface="맑은 고딕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lang="ko-KR" altLang="en-US" sz="9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자료</a:t>
              </a:r>
              <a:r>
                <a:rPr lang="en-US" altLang="ko-KR" sz="9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90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통계청</a:t>
              </a:r>
              <a:endParaRPr lang="ko-KR" altLang="en-US" sz="9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5" name="AutoShape 6"/>
            <p:cNvSpPr>
              <a:spLocks noChangeArrowheads="1"/>
            </p:cNvSpPr>
            <p:nvPr/>
          </p:nvSpPr>
          <p:spPr bwMode="auto">
            <a:xfrm>
              <a:off x="4751388" y="2274464"/>
              <a:ext cx="4070350" cy="287338"/>
            </a:xfrm>
            <a:prstGeom prst="roundRect">
              <a:avLst>
                <a:gd name="adj" fmla="val 16667"/>
              </a:avLst>
            </a:pr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 algn="ctr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53985" tIns="28792" rIns="53985" bIns="35991" anchor="ctr"/>
            <a:lstStyle>
              <a:lvl1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368425"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latinLnBrk="0" hangingPunct="0"/>
              <a:r>
                <a:rPr lang="ko-KR" altLang="en-US" sz="120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온라인 식료품 시장 규모 및 증가율</a:t>
              </a:r>
              <a:endParaRPr lang="ko-KR" altLang="en-US" sz="12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6" name="Text Box 8"/>
            <p:cNvSpPr txBox="1">
              <a:spLocks noChangeArrowheads="1"/>
            </p:cNvSpPr>
            <p:nvPr/>
          </p:nvSpPr>
          <p:spPr bwMode="auto">
            <a:xfrm>
              <a:off x="4751388" y="6057987"/>
              <a:ext cx="4070350" cy="287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35991" rIns="0" bIns="35991" anchor="t" anchorCtr="0"/>
            <a:lstStyle>
              <a:defPPr>
                <a:defRPr lang="ko-KR"/>
              </a:defPPr>
              <a:lvl1pPr algn="l" fontAlgn="ctr" latinLnBrk="0">
                <a:lnSpc>
                  <a:spcPct val="115000"/>
                </a:lnSpc>
                <a:buSzPct val="130000"/>
                <a:defRPr sz="700" b="0">
                  <a:latin typeface="KoPub돋움체_Pro Light" pitchFamily="18" charset="-127"/>
                  <a:ea typeface="KoPub돋움체_Pro Light" pitchFamily="18" charset="-127"/>
                </a:defRPr>
              </a:lvl1pPr>
              <a:lvl2pPr algn="l">
                <a:defRPr>
                  <a:latin typeface="맑은 고딕" pitchFamily="50" charset="-127"/>
                  <a:ea typeface="맑은 고딕" pitchFamily="50" charset="-127"/>
                </a:defRPr>
              </a:lvl2pPr>
              <a:lvl3pPr algn="l">
                <a:defRPr>
                  <a:latin typeface="맑은 고딕" pitchFamily="50" charset="-127"/>
                  <a:ea typeface="맑은 고딕" pitchFamily="50" charset="-127"/>
                </a:defRPr>
              </a:lvl3pPr>
              <a:lvl4pPr marL="1368425" algn="l">
                <a:defRPr>
                  <a:latin typeface="맑은 고딕" pitchFamily="50" charset="-127"/>
                  <a:ea typeface="맑은 고딕" pitchFamily="50" charset="-127"/>
                </a:defRPr>
              </a:lvl4pPr>
              <a:lvl5pPr algn="l">
                <a:defRPr>
                  <a:latin typeface="맑은 고딕" pitchFamily="50" charset="-127"/>
                  <a:ea typeface="맑은 고딕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lang="ko-KR" altLang="en-US" sz="90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자료</a:t>
              </a:r>
              <a:r>
                <a:rPr lang="en-US" altLang="ko-KR" sz="9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90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통계청</a:t>
              </a:r>
              <a:endParaRPr lang="ko-KR" altLang="en-US" sz="9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262" y="2632162"/>
              <a:ext cx="4071937" cy="3425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6181" y="2598500"/>
              <a:ext cx="4078287" cy="3432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7611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22263" y="873125"/>
            <a:ext cx="1944687" cy="128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latinLnBrk="0" hangingPunct="0">
              <a:lnSpc>
                <a:spcPct val="120000"/>
              </a:lnSpc>
              <a:tabLst>
                <a:tab pos="247650" algn="l"/>
              </a:tabLst>
            </a:pPr>
            <a:r>
              <a:rPr lang="ko-KR" altLang="en-US" sz="1500" b="0" dirty="0" smtClean="0">
                <a:solidFill>
                  <a:srgbClr val="1B5FA8"/>
                </a:solidFill>
                <a:latin typeface="나눔고딕 ExtraBold" pitchFamily="50" charset="-127"/>
                <a:ea typeface="나눔고딕 ExtraBold" pitchFamily="50" charset="-127"/>
              </a:rPr>
              <a:t>중국 이외 </a:t>
            </a:r>
            <a:endParaRPr lang="en-US" altLang="ko-KR" sz="1500" b="0" dirty="0" smtClean="0">
              <a:solidFill>
                <a:srgbClr val="1B5FA8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l" latinLnBrk="0" hangingPunct="0">
              <a:lnSpc>
                <a:spcPct val="120000"/>
              </a:lnSpc>
              <a:tabLst>
                <a:tab pos="247650" algn="l"/>
              </a:tabLst>
            </a:pPr>
            <a:r>
              <a:rPr lang="ko-KR" altLang="en-US" sz="1500" b="0" dirty="0" smtClean="0">
                <a:solidFill>
                  <a:srgbClr val="1B5FA8"/>
                </a:solidFill>
                <a:latin typeface="나눔고딕 ExtraBold" pitchFamily="50" charset="-127"/>
                <a:ea typeface="나눔고딕 ExtraBold" pitchFamily="50" charset="-127"/>
              </a:rPr>
              <a:t>중동</a:t>
            </a:r>
            <a:r>
              <a:rPr lang="en-US" altLang="ko-KR" sz="1500" b="0" dirty="0" smtClean="0">
                <a:solidFill>
                  <a:srgbClr val="1B5FA8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lang="ko-KR" altLang="en-US" sz="1500" b="0" dirty="0" smtClean="0">
                <a:solidFill>
                  <a:srgbClr val="1B5FA8"/>
                </a:solidFill>
                <a:latin typeface="나눔고딕 ExtraBold" pitchFamily="50" charset="-127"/>
                <a:ea typeface="나눔고딕 ExtraBold" pitchFamily="50" charset="-127"/>
              </a:rPr>
              <a:t>동남아 지역 확대</a:t>
            </a:r>
            <a:endParaRPr lang="en-US" altLang="ko-KR" sz="1500" b="0" dirty="0">
              <a:solidFill>
                <a:srgbClr val="1B5FA8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2517775" y="873125"/>
            <a:ext cx="6303963" cy="1331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/>
          <a:p>
            <a:pPr marL="180000" indent="-180000" algn="l" fontAlgn="ctr" latinLnBrk="0">
              <a:lnSpc>
                <a:spcPct val="110000"/>
              </a:lnSpc>
              <a:spcAft>
                <a:spcPct val="30000"/>
              </a:spcAft>
              <a:buSzPct val="130000"/>
              <a:buFontTx/>
              <a:buChar char="•"/>
            </a:pPr>
            <a:r>
              <a:rPr lang="ko-KR" altLang="en-US" sz="1200" b="0" dirty="0" smtClean="0">
                <a:solidFill>
                  <a:srgbClr val="000000"/>
                </a:solidFill>
              </a:rPr>
              <a:t>중동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/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동남아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(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인도네시아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베트남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말레이시아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, UAE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 등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)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 개척</a:t>
            </a:r>
            <a:endParaRPr lang="en-US" altLang="ko-KR" sz="1200" b="0" dirty="0" smtClean="0">
              <a:solidFill>
                <a:srgbClr val="000000"/>
              </a:solidFill>
            </a:endParaRPr>
          </a:p>
          <a:p>
            <a:pPr marL="180000" indent="-180000" algn="l" fontAlgn="ctr" latinLnBrk="0">
              <a:lnSpc>
                <a:spcPct val="110000"/>
              </a:lnSpc>
              <a:spcAft>
                <a:spcPct val="30000"/>
              </a:spcAft>
              <a:buSzPct val="130000"/>
              <a:buFontTx/>
              <a:buChar char="•"/>
            </a:pPr>
            <a:r>
              <a:rPr lang="ko-KR" altLang="en-US" sz="1200" dirty="0">
                <a:solidFill>
                  <a:srgbClr val="1B5FA8"/>
                </a:solidFill>
                <a:sym typeface="Wingdings" panose="05000000000000000000" pitchFamily="2" charset="2"/>
              </a:rPr>
              <a:t>한류 </a:t>
            </a:r>
            <a:r>
              <a:rPr lang="ko-KR" altLang="en-US" sz="1200" dirty="0" smtClean="0">
                <a:solidFill>
                  <a:srgbClr val="1B5FA8"/>
                </a:solidFill>
                <a:sym typeface="Wingdings" panose="05000000000000000000" pitchFamily="2" charset="2"/>
              </a:rPr>
              <a:t>적극 </a:t>
            </a:r>
            <a:r>
              <a:rPr lang="ko-KR" altLang="en-US" sz="1200" dirty="0">
                <a:solidFill>
                  <a:srgbClr val="1B5FA8"/>
                </a:solidFill>
                <a:sym typeface="Wingdings" panose="05000000000000000000" pitchFamily="2" charset="2"/>
              </a:rPr>
              <a:t>활용</a:t>
            </a:r>
            <a:r>
              <a:rPr lang="en-US" altLang="ko-KR" sz="1200" dirty="0">
                <a:solidFill>
                  <a:srgbClr val="1B5FA8"/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200" dirty="0">
                <a:solidFill>
                  <a:srgbClr val="1B5FA8"/>
                </a:solidFill>
                <a:sym typeface="Wingdings" panose="05000000000000000000" pitchFamily="2" charset="2"/>
              </a:rPr>
              <a:t>분유</a:t>
            </a:r>
            <a:r>
              <a:rPr lang="en-US" altLang="ko-KR" sz="1200" dirty="0">
                <a:solidFill>
                  <a:srgbClr val="1B5FA8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200" dirty="0">
                <a:solidFill>
                  <a:srgbClr val="1B5FA8"/>
                </a:solidFill>
                <a:sym typeface="Wingdings" panose="05000000000000000000" pitchFamily="2" charset="2"/>
              </a:rPr>
              <a:t>라면</a:t>
            </a:r>
            <a:r>
              <a:rPr lang="en-US" altLang="ko-KR" sz="1200" dirty="0">
                <a:solidFill>
                  <a:srgbClr val="1B5FA8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200" dirty="0">
                <a:solidFill>
                  <a:srgbClr val="1B5FA8"/>
                </a:solidFill>
                <a:sym typeface="Wingdings" panose="05000000000000000000" pitchFamily="2" charset="2"/>
              </a:rPr>
              <a:t>과자</a:t>
            </a:r>
            <a:r>
              <a:rPr lang="en-US" altLang="ko-KR" sz="1200" dirty="0">
                <a:solidFill>
                  <a:srgbClr val="1B5FA8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200" dirty="0">
                <a:solidFill>
                  <a:srgbClr val="1B5FA8"/>
                </a:solidFill>
                <a:sym typeface="Wingdings" panose="05000000000000000000" pitchFamily="2" charset="2"/>
              </a:rPr>
              <a:t>맥주</a:t>
            </a:r>
            <a:r>
              <a:rPr lang="en-US" altLang="ko-KR" sz="1200" dirty="0">
                <a:solidFill>
                  <a:srgbClr val="1B5FA8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200" dirty="0">
                <a:solidFill>
                  <a:srgbClr val="1B5FA8"/>
                </a:solidFill>
                <a:sym typeface="Wingdings" panose="05000000000000000000" pitchFamily="2" charset="2"/>
              </a:rPr>
              <a:t>소주</a:t>
            </a:r>
            <a:r>
              <a:rPr lang="en-US" altLang="ko-KR" sz="1200" dirty="0">
                <a:solidFill>
                  <a:srgbClr val="1B5FA8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200" dirty="0">
                <a:solidFill>
                  <a:srgbClr val="1B5FA8"/>
                </a:solidFill>
                <a:sym typeface="Wingdings" panose="05000000000000000000" pitchFamily="2" charset="2"/>
              </a:rPr>
              <a:t>김치</a:t>
            </a:r>
            <a:r>
              <a:rPr lang="en-US" altLang="ko-KR" sz="1200" dirty="0">
                <a:solidFill>
                  <a:srgbClr val="1B5FA8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200" dirty="0">
                <a:solidFill>
                  <a:srgbClr val="1B5FA8"/>
                </a:solidFill>
                <a:sym typeface="Wingdings" panose="05000000000000000000" pitchFamily="2" charset="2"/>
              </a:rPr>
              <a:t>김</a:t>
            </a:r>
            <a:r>
              <a:rPr lang="en-US" altLang="ko-KR" sz="1200" dirty="0">
                <a:solidFill>
                  <a:srgbClr val="1B5FA8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200" dirty="0">
                <a:solidFill>
                  <a:srgbClr val="1B5FA8"/>
                </a:solidFill>
                <a:sym typeface="Wingdings" panose="05000000000000000000" pitchFamily="2" charset="2"/>
              </a:rPr>
              <a:t>가공식품</a:t>
            </a:r>
            <a:r>
              <a:rPr lang="en-US" altLang="ko-KR" sz="1200" dirty="0">
                <a:solidFill>
                  <a:srgbClr val="1B5FA8"/>
                </a:solidFill>
                <a:sym typeface="Wingdings" panose="05000000000000000000" pitchFamily="2" charset="2"/>
              </a:rPr>
              <a:t> </a:t>
            </a:r>
          </a:p>
          <a:p>
            <a:pPr marL="180000" indent="-180000" algn="l" fontAlgn="ctr" latinLnBrk="0">
              <a:lnSpc>
                <a:spcPct val="110000"/>
              </a:lnSpc>
              <a:spcAft>
                <a:spcPct val="30000"/>
              </a:spcAft>
              <a:buSzPct val="130000"/>
              <a:buFontTx/>
              <a:buChar char="•"/>
            </a:pPr>
            <a:r>
              <a:rPr lang="en-US" altLang="ko-KR" sz="1200" b="0" dirty="0" smtClean="0">
                <a:solidFill>
                  <a:srgbClr val="000000"/>
                </a:solidFill>
                <a:sym typeface="Wingdings" panose="05000000000000000000" pitchFamily="2" charset="2"/>
              </a:rPr>
              <a:t>CJ</a:t>
            </a:r>
            <a:r>
              <a:rPr lang="ko-KR" altLang="en-US" sz="1200" b="0" dirty="0" smtClean="0">
                <a:solidFill>
                  <a:srgbClr val="000000"/>
                </a:solidFill>
                <a:sym typeface="Wingdings" panose="05000000000000000000" pitchFamily="2" charset="2"/>
              </a:rPr>
              <a:t>제일제당</a:t>
            </a:r>
            <a:r>
              <a:rPr lang="en-US" altLang="ko-KR" sz="1200" b="0" dirty="0" smtClean="0">
                <a:solidFill>
                  <a:srgbClr val="000000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200" b="0" dirty="0" smtClean="0">
                <a:solidFill>
                  <a:srgbClr val="000000"/>
                </a:solidFill>
                <a:sym typeface="Wingdings" panose="05000000000000000000" pitchFamily="2" charset="2"/>
              </a:rPr>
              <a:t>대상</a:t>
            </a:r>
            <a:r>
              <a:rPr lang="en-US" altLang="ko-KR" sz="1200" b="0" dirty="0" smtClean="0">
                <a:solidFill>
                  <a:srgbClr val="000000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200" b="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삼양식품</a:t>
            </a:r>
            <a:r>
              <a:rPr lang="en-US" altLang="ko-KR" sz="1200" b="0" dirty="0" smtClean="0">
                <a:solidFill>
                  <a:srgbClr val="000000"/>
                </a:solidFill>
                <a:sym typeface="Wingdings" panose="05000000000000000000" pitchFamily="2" charset="2"/>
              </a:rPr>
              <a:t>, </a:t>
            </a:r>
            <a:r>
              <a:rPr lang="ko-KR" altLang="en-US" sz="1200" b="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농심은</a:t>
            </a:r>
            <a:r>
              <a:rPr lang="ko-KR" altLang="en-US" sz="1200" b="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ko-KR" altLang="en-US" sz="1200" b="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할랄</a:t>
            </a:r>
            <a:r>
              <a:rPr lang="ko-KR" altLang="en-US" sz="1200" b="0" dirty="0" smtClean="0">
                <a:solidFill>
                  <a:srgbClr val="000000"/>
                </a:solidFill>
                <a:sym typeface="Wingdings" panose="05000000000000000000" pitchFamily="2" charset="2"/>
              </a:rPr>
              <a:t> 인증</a:t>
            </a:r>
            <a:endParaRPr lang="en-US" altLang="ko-KR" sz="1200" b="0" dirty="0" smtClean="0">
              <a:solidFill>
                <a:srgbClr val="000000"/>
              </a:solidFill>
            </a:endParaRPr>
          </a:p>
          <a:p>
            <a:pPr marL="180000" indent="-180000" algn="l" fontAlgn="ctr" latinLnBrk="0">
              <a:lnSpc>
                <a:spcPct val="110000"/>
              </a:lnSpc>
              <a:spcAft>
                <a:spcPct val="30000"/>
              </a:spcAft>
              <a:buSzPct val="130000"/>
              <a:buFontTx/>
              <a:buChar char="•"/>
            </a:pPr>
            <a:r>
              <a:rPr lang="ko-KR" altLang="en-US" sz="1200" b="0" dirty="0" err="1" smtClean="0">
                <a:solidFill>
                  <a:srgbClr val="000000"/>
                </a:solidFill>
              </a:rPr>
              <a:t>할랄식품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 시장규모 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1,060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조원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, 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인구 </a:t>
            </a:r>
            <a:r>
              <a:rPr lang="en-US" altLang="ko-KR" sz="1200" b="0" dirty="0" smtClean="0">
                <a:solidFill>
                  <a:srgbClr val="000000"/>
                </a:solidFill>
              </a:rPr>
              <a:t>16</a:t>
            </a:r>
            <a:r>
              <a:rPr lang="ko-KR" altLang="en-US" sz="1200" b="0" dirty="0" smtClean="0">
                <a:solidFill>
                  <a:srgbClr val="000000"/>
                </a:solidFill>
              </a:rPr>
              <a:t>억 명 </a:t>
            </a:r>
            <a:r>
              <a:rPr lang="en-US" altLang="ko-KR" sz="1200" b="0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ko-KR" altLang="en-US" sz="1200" b="0" dirty="0" smtClean="0">
                <a:solidFill>
                  <a:srgbClr val="000000"/>
                </a:solidFill>
                <a:sym typeface="Wingdings" panose="05000000000000000000" pitchFamily="2" charset="2"/>
              </a:rPr>
              <a:t>중국 대체 가능 시장</a:t>
            </a:r>
          </a:p>
          <a:p>
            <a:pPr marL="180000" indent="-180000" algn="l" fontAlgn="ctr" latinLnBrk="0">
              <a:lnSpc>
                <a:spcPct val="110000"/>
              </a:lnSpc>
              <a:spcAft>
                <a:spcPct val="30000"/>
              </a:spcAft>
              <a:buSzPct val="130000"/>
              <a:buFontTx/>
              <a:buChar char="•"/>
            </a:pPr>
            <a:endParaRPr lang="ko-KR" altLang="en-US" sz="1200" b="0" dirty="0">
              <a:solidFill>
                <a:srgbClr val="000000"/>
              </a:solidFill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322263" y="5958601"/>
            <a:ext cx="407035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defPPr>
              <a:defRPr lang="ko-KR"/>
            </a:defPPr>
            <a:lvl1pPr algn="l" fontAlgn="ctr" latinLnBrk="0">
              <a:lnSpc>
                <a:spcPct val="115000"/>
              </a:lnSpc>
              <a:buSzPct val="130000"/>
              <a:defRPr sz="700" b="0">
                <a:latin typeface="KoPub돋움체_Pro Light" pitchFamily="18" charset="-127"/>
                <a:ea typeface="KoPub돋움체_Pro Light" pitchFamily="18" charset="-127"/>
              </a:defRPr>
            </a:lvl1pPr>
            <a:lvl2pPr algn="l">
              <a:defRPr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주</a:t>
            </a:r>
            <a:r>
              <a:rPr lang="en-US" altLang="ko-KR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: KMF</a:t>
            </a:r>
            <a:r>
              <a:rPr lang="ko-KR" altLang="en-US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는 한국이슬람교중앙회</a:t>
            </a:r>
            <a:r>
              <a:rPr lang="en-US" altLang="ko-KR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각국 </a:t>
            </a:r>
            <a:r>
              <a:rPr lang="ko-KR" altLang="en-US" sz="90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할랄인증기관은</a:t>
            </a:r>
            <a:r>
              <a:rPr lang="ko-KR" altLang="en-US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말레이시아 </a:t>
            </a:r>
            <a:r>
              <a:rPr lang="ko-KR" altLang="en-US" sz="90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자킴</a:t>
            </a:r>
            <a:r>
              <a:rPr lang="en-US" altLang="ko-KR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(JAKIM), </a:t>
            </a:r>
            <a:r>
              <a:rPr lang="ko-KR" altLang="en-US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인도네시아 </a:t>
            </a:r>
            <a:r>
              <a:rPr lang="ko-KR" altLang="en-US" sz="90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무이</a:t>
            </a:r>
            <a:r>
              <a:rPr lang="en-US" altLang="ko-KR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(MUI), </a:t>
            </a:r>
            <a:r>
              <a:rPr lang="ko-KR" altLang="en-US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싱가포르 </a:t>
            </a:r>
            <a:r>
              <a:rPr lang="ko-KR" altLang="en-US" sz="90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무이스</a:t>
            </a:r>
            <a:r>
              <a:rPr lang="en-US" altLang="ko-KR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(MUIS), </a:t>
            </a:r>
            <a:r>
              <a:rPr lang="ko-KR" altLang="en-US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중동 </a:t>
            </a:r>
            <a:r>
              <a:rPr lang="ko-KR" altLang="en-US" sz="90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에스마</a:t>
            </a:r>
            <a:r>
              <a:rPr lang="en-US" altLang="ko-KR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(ESMA)</a:t>
            </a:r>
          </a:p>
          <a:p>
            <a:r>
              <a:rPr lang="ko-KR" altLang="en-US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자료</a:t>
            </a:r>
            <a:r>
              <a:rPr lang="en-US" altLang="ko-KR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언론 보도</a:t>
            </a:r>
            <a:r>
              <a:rPr lang="en-US" altLang="ko-KR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미래에셋대우</a:t>
            </a:r>
            <a:r>
              <a:rPr lang="ko-KR" altLang="en-US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리서치센터</a:t>
            </a:r>
            <a:endParaRPr lang="ko-KR" altLang="en-US" sz="90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322263" y="2204864"/>
            <a:ext cx="4070350" cy="287338"/>
          </a:xfrm>
          <a:prstGeom prst="roundRect">
            <a:avLst>
              <a:gd name="adj" fmla="val 16667"/>
            </a:avLst>
          </a:prstGeom>
          <a:solidFill>
            <a:srgbClr val="E0E0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3985" tIns="28792" rIns="53985" bIns="35991" anchor="ctr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 hangingPunct="0"/>
            <a:r>
              <a:rPr lang="ko-KR" altLang="en-US" sz="12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식품업계 </a:t>
            </a:r>
            <a:r>
              <a:rPr lang="ko-KR" altLang="en-US" sz="120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할랄</a:t>
            </a:r>
            <a:r>
              <a:rPr lang="ko-KR" altLang="en-US" sz="12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인증 현황</a:t>
            </a:r>
            <a:endParaRPr lang="ko-KR" altLang="en-US" sz="120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323850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II. Global</a:t>
            </a:r>
            <a:endParaRPr kumimoji="0" lang="ko-KR" altLang="en-US" sz="2800" b="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4751388" y="2204864"/>
            <a:ext cx="4070350" cy="287338"/>
          </a:xfrm>
          <a:prstGeom prst="roundRect">
            <a:avLst>
              <a:gd name="adj" fmla="val 16667"/>
            </a:avLst>
          </a:prstGeom>
          <a:solidFill>
            <a:srgbClr val="E0E0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3985" tIns="28792" rIns="53985" bIns="35991" anchor="ctr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 hangingPunct="0"/>
            <a:r>
              <a:rPr lang="ko-KR" altLang="en-US" sz="12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주요 </a:t>
            </a:r>
            <a:r>
              <a:rPr lang="ko-KR" altLang="en-US" sz="120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음식료</a:t>
            </a:r>
            <a:r>
              <a:rPr lang="ko-KR" altLang="en-US" sz="12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업체의 해외 매출</a:t>
            </a:r>
            <a:r>
              <a:rPr lang="en-US" altLang="ko-KR" sz="12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현지생산</a:t>
            </a:r>
            <a:r>
              <a:rPr lang="en-US" altLang="ko-KR" sz="12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수출 포함</a:t>
            </a:r>
            <a:r>
              <a:rPr lang="en-US" altLang="ko-KR" sz="12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비중</a:t>
            </a:r>
            <a:endParaRPr lang="ko-KR" altLang="en-US" sz="120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4751388" y="5994605"/>
            <a:ext cx="407035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defPPr>
              <a:defRPr lang="ko-KR"/>
            </a:defPPr>
            <a:lvl1pPr algn="l" fontAlgn="ctr" latinLnBrk="0">
              <a:lnSpc>
                <a:spcPct val="115000"/>
              </a:lnSpc>
              <a:buSzPct val="130000"/>
              <a:defRPr sz="700" b="0">
                <a:latin typeface="KoPub돋움체_Pro Light" pitchFamily="18" charset="-127"/>
                <a:ea typeface="KoPub돋움체_Pro Light" pitchFamily="18" charset="-127"/>
              </a:defRPr>
            </a:lvl1pPr>
            <a:lvl2pPr algn="l">
              <a:defRPr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sz="9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자료</a:t>
            </a:r>
            <a:r>
              <a:rPr lang="en-US" altLang="ko-KR" sz="9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각 사</a:t>
            </a:r>
            <a:r>
              <a:rPr lang="en-US" altLang="ko-KR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90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미래에셋대우</a:t>
            </a:r>
            <a:r>
              <a:rPr lang="ko-KR" altLang="en-US" sz="90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9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리서치센터</a:t>
            </a: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0" y="2529805"/>
            <a:ext cx="4071937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6" y="2528900"/>
            <a:ext cx="4103687" cy="3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557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93" name="Rectangle 21"/>
          <p:cNvSpPr>
            <a:spLocks noChangeArrowheads="1"/>
          </p:cNvSpPr>
          <p:nvPr/>
        </p:nvSpPr>
        <p:spPr bwMode="auto">
          <a:xfrm>
            <a:off x="2122955" y="873127"/>
            <a:ext cx="6698784" cy="1331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86" rIns="0" bIns="0"/>
          <a:lstStyle/>
          <a:p>
            <a:pPr marL="179936" indent="-179936" algn="l" fontAlgn="ctr" latinLnBrk="0">
              <a:lnSpc>
                <a:spcPct val="110000"/>
              </a:lnSpc>
              <a:spcAft>
                <a:spcPct val="30000"/>
              </a:spcAft>
              <a:buSzPct val="130000"/>
              <a:buFontTx/>
              <a:buChar char="•"/>
            </a:pPr>
            <a:r>
              <a:rPr lang="ko-KR" altLang="en-US" sz="1200" dirty="0"/>
              <a:t>가치소비 심화에 따라 </a:t>
            </a:r>
            <a:r>
              <a:rPr lang="en-US" altLang="ko-KR" sz="1200" dirty="0"/>
              <a:t>1) </a:t>
            </a:r>
            <a:r>
              <a:rPr lang="ko-KR" altLang="en-US" sz="1200" dirty="0">
                <a:sym typeface="Wingdings" panose="05000000000000000000" pitchFamily="2" charset="2"/>
              </a:rPr>
              <a:t>소비 양극화 및 </a:t>
            </a:r>
            <a:r>
              <a:rPr lang="en-US" altLang="ko-KR" sz="1200" dirty="0">
                <a:sym typeface="Wingdings" panose="05000000000000000000" pitchFamily="2" charset="2"/>
              </a:rPr>
              <a:t>2) </a:t>
            </a:r>
            <a:r>
              <a:rPr lang="ko-KR" altLang="en-US" sz="1200" dirty="0">
                <a:sym typeface="Wingdings" panose="05000000000000000000" pitchFamily="2" charset="2"/>
              </a:rPr>
              <a:t>중가 시장 도태 </a:t>
            </a:r>
            <a:endParaRPr lang="en-US" altLang="ko-KR" sz="1200" dirty="0"/>
          </a:p>
          <a:p>
            <a:pPr marL="179936" indent="-179936" algn="l" fontAlgn="ctr" latinLnBrk="0">
              <a:lnSpc>
                <a:spcPct val="110000"/>
              </a:lnSpc>
              <a:spcAft>
                <a:spcPct val="30000"/>
              </a:spcAft>
              <a:buSzPct val="130000"/>
              <a:buFontTx/>
              <a:buChar char="•"/>
            </a:pPr>
            <a:r>
              <a:rPr lang="ko-KR" altLang="en-US" sz="1200" dirty="0"/>
              <a:t>가치가 높은 상품에는 </a:t>
            </a:r>
            <a:r>
              <a:rPr lang="ko-KR" altLang="en-US" sz="1200" dirty="0" err="1"/>
              <a:t>가심비</a:t>
            </a:r>
            <a:r>
              <a:rPr lang="en-US" altLang="ko-KR" sz="1200" dirty="0"/>
              <a:t>, </a:t>
            </a:r>
            <a:r>
              <a:rPr lang="ko-KR" altLang="en-US" sz="1200" dirty="0"/>
              <a:t>그 반대에는 </a:t>
            </a:r>
            <a:r>
              <a:rPr lang="ko-KR" altLang="en-US" sz="1200" dirty="0" err="1"/>
              <a:t>가성비</a:t>
            </a:r>
            <a:r>
              <a:rPr lang="ko-KR" altLang="en-US" sz="1200" dirty="0"/>
              <a:t> 복합 작용한 결과</a:t>
            </a:r>
            <a:r>
              <a:rPr lang="en-US" altLang="ko-KR" sz="1200" dirty="0"/>
              <a:t>,</a:t>
            </a:r>
            <a:r>
              <a:rPr lang="ko-KR" altLang="en-US" sz="1200" dirty="0"/>
              <a:t> 고가와 저가로의 소비 양극화 </a:t>
            </a:r>
            <a:endParaRPr lang="en-US" altLang="ko-KR" sz="1200" dirty="0"/>
          </a:p>
          <a:p>
            <a:pPr marL="179936" indent="-179936" algn="l" fontAlgn="ctr" latinLnBrk="0">
              <a:lnSpc>
                <a:spcPct val="110000"/>
              </a:lnSpc>
              <a:spcAft>
                <a:spcPct val="30000"/>
              </a:spcAft>
              <a:buSzPct val="130000"/>
              <a:buFontTx/>
              <a:buChar char="•"/>
            </a:pPr>
            <a:r>
              <a:rPr lang="ko-KR" altLang="en-US" sz="1200" dirty="0"/>
              <a:t>중간 가격대 포진한 브랜드 경쟁력 약화 </a:t>
            </a:r>
            <a:r>
              <a:rPr lang="en-US" altLang="ko-KR" sz="1200" dirty="0">
                <a:sym typeface="Wingdings" panose="05000000000000000000" pitchFamily="2" charset="2"/>
              </a:rPr>
              <a:t></a:t>
            </a:r>
            <a:r>
              <a:rPr lang="en-US" altLang="ko-KR" sz="1200" dirty="0"/>
              <a:t> </a:t>
            </a:r>
            <a:r>
              <a:rPr lang="ko-KR" altLang="en-US" sz="1200" dirty="0"/>
              <a:t>중가 의류 시장 규모 크게 축소</a:t>
            </a:r>
            <a:endParaRPr lang="en-US" altLang="ko-KR" sz="1200" dirty="0"/>
          </a:p>
          <a:p>
            <a:pPr marL="179936" indent="-179936" algn="l" fontAlgn="ctr" latinLnBrk="0">
              <a:lnSpc>
                <a:spcPct val="110000"/>
              </a:lnSpc>
              <a:spcAft>
                <a:spcPct val="30000"/>
              </a:spcAft>
              <a:buSzPct val="130000"/>
              <a:buFontTx/>
              <a:buChar char="•"/>
            </a:pPr>
            <a:r>
              <a:rPr lang="en-US" altLang="ko-KR" sz="1200" dirty="0"/>
              <a:t>2005-2012</a:t>
            </a:r>
            <a:r>
              <a:rPr lang="ko-KR" altLang="en-US" sz="1200" dirty="0"/>
              <a:t>년</a:t>
            </a:r>
            <a:r>
              <a:rPr lang="en-US" altLang="ko-KR" sz="1200" dirty="0"/>
              <a:t> </a:t>
            </a:r>
            <a:r>
              <a:rPr lang="ko-KR" altLang="en-US" sz="1200" dirty="0"/>
              <a:t>중가 시장의 감소분 중 </a:t>
            </a:r>
            <a:r>
              <a:rPr lang="en-US" altLang="ko-KR" sz="1200" dirty="0"/>
              <a:t>65%</a:t>
            </a:r>
            <a:r>
              <a:rPr lang="ko-KR" altLang="en-US" sz="1200" dirty="0"/>
              <a:t>가 중고가로</a:t>
            </a:r>
            <a:r>
              <a:rPr lang="en-US" altLang="ko-KR" sz="1200" dirty="0"/>
              <a:t>, 35%</a:t>
            </a:r>
            <a:r>
              <a:rPr lang="ko-KR" altLang="en-US" sz="1200" dirty="0"/>
              <a:t>가 중저가로 이동</a:t>
            </a:r>
            <a:endParaRPr lang="en-US" altLang="ko-KR" sz="1200" dirty="0"/>
          </a:p>
          <a:p>
            <a:pPr marL="179936" indent="-179936" algn="l" fontAlgn="ctr" latinLnBrk="0">
              <a:lnSpc>
                <a:spcPct val="110000"/>
              </a:lnSpc>
              <a:spcAft>
                <a:spcPct val="30000"/>
              </a:spcAft>
              <a:buSzPct val="130000"/>
              <a:buFontTx/>
              <a:buChar char="•"/>
            </a:pPr>
            <a:endParaRPr lang="ko-KR" altLang="en-US" sz="1200" dirty="0"/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359532" y="1034851"/>
            <a:ext cx="1944687" cy="665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latinLnBrk="0" hangingPunct="0">
              <a:lnSpc>
                <a:spcPct val="120000"/>
              </a:lnSpc>
              <a:tabLst>
                <a:tab pos="247562" algn="l"/>
              </a:tabLst>
            </a:pPr>
            <a:r>
              <a:rPr lang="ko-KR" altLang="en-US" sz="1500" dirty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>가치소비 심화</a:t>
            </a:r>
            <a:r>
              <a:rPr lang="en-US" altLang="ko-KR" sz="1500" dirty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  <a:t/>
            </a:r>
            <a:br>
              <a:rPr lang="en-US" altLang="ko-KR" sz="1500" dirty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</a:rPr>
            </a:br>
            <a:r>
              <a:rPr lang="en-US" altLang="ko-KR" sz="1500" dirty="0">
                <a:solidFill>
                  <a:schemeClr val="tx2"/>
                </a:solidFill>
                <a:latin typeface="나눔고딕 ExtraBold" pitchFamily="50" charset="-127"/>
                <a:ea typeface="나눔고딕 ExtraBold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500" dirty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sym typeface="Wingdings" panose="05000000000000000000" pitchFamily="2" charset="2"/>
              </a:rPr>
              <a:t>중가 시장 축소</a:t>
            </a:r>
            <a:endParaRPr lang="en-US" altLang="ko-KR" sz="1500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  <a:sym typeface="Wingdings" panose="05000000000000000000" pitchFamily="2" charset="2"/>
            </a:endParaRP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323850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III.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차별화 </a:t>
            </a: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양극화</a:t>
            </a: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중간은 없다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kumimoji="0" lang="ko-KR" altLang="en-US" sz="2400" b="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638999" y="2208725"/>
            <a:ext cx="4182740" cy="4176464"/>
            <a:chOff x="322263" y="2204864"/>
            <a:chExt cx="4182740" cy="4176464"/>
          </a:xfrm>
        </p:grpSpPr>
        <p:sp>
          <p:nvSpPr>
            <p:cNvPr id="20" name="Text Box 5"/>
            <p:cNvSpPr txBox="1">
              <a:spLocks noChangeArrowheads="1"/>
            </p:cNvSpPr>
            <p:nvPr/>
          </p:nvSpPr>
          <p:spPr bwMode="auto">
            <a:xfrm>
              <a:off x="322263" y="6093991"/>
              <a:ext cx="4070350" cy="287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35979" rIns="0" bIns="35979" anchor="t" anchorCtr="0"/>
            <a:lstStyle>
              <a:defPPr>
                <a:defRPr lang="ko-KR"/>
              </a:defPPr>
              <a:lvl1pPr algn="l" fontAlgn="ctr" latinLnBrk="0">
                <a:lnSpc>
                  <a:spcPct val="115000"/>
                </a:lnSpc>
                <a:buSzPct val="130000"/>
                <a:defRPr sz="700" b="0">
                  <a:latin typeface="KoPub돋움체_Pro Light" pitchFamily="18" charset="-127"/>
                  <a:ea typeface="KoPub돋움체_Pro Light" pitchFamily="18" charset="-127"/>
                </a:defRPr>
              </a:lvl1pPr>
              <a:lvl2pPr algn="l">
                <a:defRPr>
                  <a:latin typeface="맑은 고딕" pitchFamily="50" charset="-127"/>
                  <a:ea typeface="맑은 고딕" pitchFamily="50" charset="-127"/>
                </a:defRPr>
              </a:lvl2pPr>
              <a:lvl3pPr algn="l">
                <a:defRPr>
                  <a:latin typeface="맑은 고딕" pitchFamily="50" charset="-127"/>
                  <a:ea typeface="맑은 고딕" pitchFamily="50" charset="-127"/>
                </a:defRPr>
              </a:lvl3pPr>
              <a:lvl4pPr marL="1368425" algn="l">
                <a:defRPr>
                  <a:latin typeface="맑은 고딕" pitchFamily="50" charset="-127"/>
                  <a:ea typeface="맑은 고딕" pitchFamily="50" charset="-127"/>
                </a:defRPr>
              </a:lvl4pPr>
              <a:lvl5pPr algn="l">
                <a:defRPr>
                  <a:latin typeface="맑은 고딕" pitchFamily="50" charset="-127"/>
                  <a:ea typeface="맑은 고딕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lang="ko-KR" altLang="en-US" sz="900" dirty="0">
                  <a:latin typeface="나눔고딕" pitchFamily="50" charset="-127"/>
                  <a:ea typeface="나눔고딕" pitchFamily="50" charset="-127"/>
                </a:rPr>
                <a:t>자료</a:t>
              </a:r>
              <a:r>
                <a:rPr lang="en-US" altLang="ko-KR" sz="900" dirty="0">
                  <a:latin typeface="나눔고딕" pitchFamily="50" charset="-127"/>
                  <a:ea typeface="나눔고딕" pitchFamily="50" charset="-127"/>
                </a:rPr>
                <a:t>: OECD</a:t>
              </a:r>
              <a:endParaRPr lang="ko-KR" altLang="en-US" sz="9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2" name="AutoShape 7"/>
            <p:cNvSpPr>
              <a:spLocks noChangeArrowheads="1"/>
            </p:cNvSpPr>
            <p:nvPr/>
          </p:nvSpPr>
          <p:spPr bwMode="auto">
            <a:xfrm>
              <a:off x="322263" y="2204864"/>
              <a:ext cx="4070350" cy="287338"/>
            </a:xfrm>
            <a:prstGeom prst="roundRect">
              <a:avLst>
                <a:gd name="adj" fmla="val 16667"/>
              </a:avLst>
            </a:pr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 algn="ctr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53966" tIns="28782" rIns="53966" bIns="35979" anchor="ctr"/>
            <a:lstStyle>
              <a:lvl1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368425"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latinLnBrk="0" hangingPunct="0"/>
              <a:r>
                <a:rPr lang="ko-KR" altLang="en-US" sz="1100" dirty="0" smtClean="0">
                  <a:latin typeface="나눔고딕" pitchFamily="50" charset="-127"/>
                  <a:ea typeface="나눔고딕" pitchFamily="50" charset="-127"/>
                </a:rPr>
                <a:t>주요 </a:t>
              </a:r>
              <a:r>
                <a:rPr lang="ko-KR" altLang="en-US" sz="1100" dirty="0">
                  <a:latin typeface="나눔고딕" pitchFamily="50" charset="-127"/>
                  <a:ea typeface="나눔고딕" pitchFamily="50" charset="-127"/>
                </a:rPr>
                <a:t>패션의류 업체 주가 추이</a:t>
              </a:r>
              <a:r>
                <a:rPr lang="en-US" altLang="ko-KR" sz="1100" dirty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100" dirty="0">
                  <a:latin typeface="나눔고딕" pitchFamily="50" charset="-127"/>
                  <a:ea typeface="나눔고딕" pitchFamily="50" charset="-127"/>
                </a:rPr>
                <a:t>브랜드 </a:t>
              </a:r>
              <a:r>
                <a:rPr lang="en-US" altLang="ko-KR" sz="1100" dirty="0">
                  <a:latin typeface="나눔고딕" pitchFamily="50" charset="-127"/>
                  <a:ea typeface="나눔고딕" pitchFamily="50" charset="-127"/>
                </a:rPr>
                <a:t>&gt; </a:t>
              </a:r>
              <a:r>
                <a:rPr lang="en-US" altLang="ko-KR" sz="1100" dirty="0" smtClean="0">
                  <a:latin typeface="나눔고딕" pitchFamily="50" charset="-127"/>
                  <a:ea typeface="나눔고딕" pitchFamily="50" charset="-127"/>
                </a:rPr>
                <a:t>OEM</a:t>
              </a:r>
              <a:endParaRPr lang="en-US" altLang="ko-KR" sz="1100" dirty="0"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2564904"/>
              <a:ext cx="4181475" cy="3578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575556" y="2636912"/>
              <a:ext cx="9721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2017</a:t>
              </a:r>
              <a:r>
                <a:rPr lang="ko-KR" altLang="en-US" dirty="0" smtClean="0"/>
                <a:t>년 </a:t>
              </a:r>
              <a:r>
                <a:rPr lang="en-US" altLang="ko-KR" dirty="0" smtClean="0"/>
                <a:t/>
              </a:r>
              <a:br>
                <a:rPr lang="en-US" altLang="ko-KR" dirty="0" smtClean="0"/>
              </a:br>
              <a:r>
                <a:rPr lang="en-US" altLang="ko-KR" dirty="0" smtClean="0"/>
                <a:t>6</a:t>
              </a:r>
              <a:r>
                <a:rPr lang="ko-KR" altLang="en-US" dirty="0" smtClean="0"/>
                <a:t>월 </a:t>
              </a:r>
              <a:r>
                <a:rPr lang="en-US" altLang="ko-KR" dirty="0" smtClean="0"/>
                <a:t>= 100</a:t>
              </a:r>
              <a:endParaRPr lang="ko-KR" altLang="en-US" dirty="0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53962" y="2205041"/>
            <a:ext cx="4100514" cy="4176464"/>
            <a:chOff x="4751388" y="2204864"/>
            <a:chExt cx="4100514" cy="4176464"/>
          </a:xfrm>
        </p:grpSpPr>
        <p:sp>
          <p:nvSpPr>
            <p:cNvPr id="42" name="AutoShape 6"/>
            <p:cNvSpPr>
              <a:spLocks noChangeArrowheads="1"/>
            </p:cNvSpPr>
            <p:nvPr/>
          </p:nvSpPr>
          <p:spPr bwMode="auto">
            <a:xfrm>
              <a:off x="4751388" y="2204864"/>
              <a:ext cx="4070350" cy="287338"/>
            </a:xfrm>
            <a:prstGeom prst="roundRect">
              <a:avLst>
                <a:gd name="adj" fmla="val 16667"/>
              </a:avLst>
            </a:pr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 algn="ctr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53966" tIns="28782" rIns="53966" bIns="35979" anchor="ctr"/>
            <a:lstStyle>
              <a:lvl1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368425"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algn="l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latinLnBrk="0" hangingPunct="0"/>
              <a:r>
                <a:rPr lang="ko-KR" altLang="en-US" sz="1100" dirty="0">
                  <a:latin typeface="나눔고딕" pitchFamily="50" charset="-127"/>
                  <a:ea typeface="나눔고딕" pitchFamily="50" charset="-127"/>
                </a:rPr>
                <a:t>가격대별 의류 시장 구성비</a:t>
              </a:r>
              <a:r>
                <a:rPr lang="en-US" altLang="ko-KR" sz="1100" dirty="0">
                  <a:latin typeface="나눔고딕" pitchFamily="50" charset="-127"/>
                  <a:ea typeface="나눔고딕" pitchFamily="50" charset="-127"/>
                </a:rPr>
                <a:t>: 2005-2012</a:t>
              </a:r>
              <a:r>
                <a:rPr lang="ko-KR" altLang="en-US" sz="1100" dirty="0">
                  <a:latin typeface="나눔고딕" pitchFamily="50" charset="-127"/>
                  <a:ea typeface="나눔고딕" pitchFamily="50" charset="-127"/>
                </a:rPr>
                <a:t>년 중가 시장 약 </a:t>
              </a:r>
              <a:r>
                <a:rPr lang="en-US" altLang="ko-KR" sz="1100" dirty="0">
                  <a:latin typeface="나눔고딕" pitchFamily="50" charset="-127"/>
                  <a:ea typeface="나눔고딕" pitchFamily="50" charset="-127"/>
                </a:rPr>
                <a:t>14%p </a:t>
              </a:r>
              <a:r>
                <a:rPr lang="ko-KR" altLang="en-US" sz="1100" dirty="0">
                  <a:latin typeface="나눔고딕" pitchFamily="50" charset="-127"/>
                  <a:ea typeface="나눔고딕" pitchFamily="50" charset="-127"/>
                </a:rPr>
                <a:t>감소</a:t>
              </a:r>
            </a:p>
          </p:txBody>
        </p:sp>
        <p:sp>
          <p:nvSpPr>
            <p:cNvPr id="44" name="Text Box 8"/>
            <p:cNvSpPr txBox="1">
              <a:spLocks noChangeArrowheads="1"/>
            </p:cNvSpPr>
            <p:nvPr/>
          </p:nvSpPr>
          <p:spPr bwMode="auto">
            <a:xfrm>
              <a:off x="4751388" y="6093991"/>
              <a:ext cx="4070350" cy="287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35979" rIns="0" bIns="35979" anchor="t" anchorCtr="0"/>
            <a:lstStyle>
              <a:defPPr>
                <a:defRPr lang="ko-KR"/>
              </a:defPPr>
              <a:lvl1pPr algn="l" fontAlgn="ctr" latinLnBrk="0">
                <a:lnSpc>
                  <a:spcPct val="115000"/>
                </a:lnSpc>
                <a:buSzPct val="130000"/>
                <a:defRPr sz="700" b="0">
                  <a:latin typeface="KoPub돋움체_Pro Light" pitchFamily="18" charset="-127"/>
                  <a:ea typeface="KoPub돋움체_Pro Light" pitchFamily="18" charset="-127"/>
                </a:defRPr>
              </a:lvl1pPr>
              <a:lvl2pPr algn="l">
                <a:defRPr>
                  <a:latin typeface="맑은 고딕" pitchFamily="50" charset="-127"/>
                  <a:ea typeface="맑은 고딕" pitchFamily="50" charset="-127"/>
                </a:defRPr>
              </a:lvl2pPr>
              <a:lvl3pPr algn="l">
                <a:defRPr>
                  <a:latin typeface="맑은 고딕" pitchFamily="50" charset="-127"/>
                  <a:ea typeface="맑은 고딕" pitchFamily="50" charset="-127"/>
                </a:defRPr>
              </a:lvl3pPr>
              <a:lvl4pPr marL="1368425" algn="l">
                <a:defRPr>
                  <a:latin typeface="맑은 고딕" pitchFamily="50" charset="-127"/>
                  <a:ea typeface="맑은 고딕" pitchFamily="50" charset="-127"/>
                </a:defRPr>
              </a:lvl4pPr>
              <a:lvl5pPr algn="l">
                <a:defRPr>
                  <a:latin typeface="맑은 고딕" pitchFamily="50" charset="-127"/>
                  <a:ea typeface="맑은 고딕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r>
                <a:rPr lang="ko-KR" altLang="en-US" sz="900" dirty="0">
                  <a:latin typeface="나눔고딕" pitchFamily="50" charset="-127"/>
                  <a:ea typeface="나눔고딕" pitchFamily="50" charset="-127"/>
                </a:rPr>
                <a:t>자료</a:t>
              </a:r>
              <a:r>
                <a:rPr lang="en-US" altLang="ko-KR" sz="900" dirty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900" dirty="0">
                  <a:latin typeface="나눔고딕" pitchFamily="50" charset="-127"/>
                  <a:ea typeface="나눔고딕" pitchFamily="50" charset="-127"/>
                </a:rPr>
                <a:t>한국패션협회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1077" y="2564904"/>
              <a:ext cx="4060825" cy="3456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935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97" y="3717032"/>
            <a:ext cx="3744192" cy="274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94790"/>
            <a:ext cx="3966233" cy="275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56" y="994790"/>
            <a:ext cx="3560874" cy="2608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729" y="3603338"/>
            <a:ext cx="4018719" cy="299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63"/>
          <p:cNvSpPr txBox="1">
            <a:spLocks noChangeArrowheads="1"/>
          </p:cNvSpPr>
          <p:nvPr/>
        </p:nvSpPr>
        <p:spPr bwMode="auto">
          <a:xfrm>
            <a:off x="449097" y="6457346"/>
            <a:ext cx="419735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84" rIns="0" bIns="35984" anchor="ctr"/>
          <a:lstStyle>
            <a:lvl1pPr defTabSz="912813"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defTabSz="912813"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defTabSz="912813"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defTabSz="912813"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defTabSz="912813"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defTabSz="9128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defTabSz="9128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defTabSz="9128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defTabSz="912813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fontAlgn="ctr" latinLnBrk="0">
              <a:lnSpc>
                <a:spcPct val="115000"/>
              </a:lnSpc>
              <a:buSzPct val="130000"/>
            </a:pPr>
            <a:r>
              <a:rPr lang="ko-KR" altLang="en-US" sz="900" b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자료</a:t>
            </a:r>
            <a:r>
              <a:rPr lang="en-US" altLang="ko-KR" sz="900" b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900" b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혜안리서치</a:t>
            </a: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323850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III.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차별화 </a:t>
            </a: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양극화</a:t>
            </a: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kumimoji="0" lang="ko-KR" altLang="en-US" sz="2400" b="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디자인</a:t>
            </a:r>
            <a:r>
              <a:rPr kumimoji="0" lang="en-US" altLang="ko-KR" sz="2400" b="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kumimoji="0" lang="ko-KR" altLang="en-US" sz="2400" b="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브랜드 </a:t>
            </a:r>
          </a:p>
        </p:txBody>
      </p:sp>
    </p:spTree>
    <p:extLst>
      <p:ext uri="{BB962C8B-B14F-4D97-AF65-F5344CB8AC3E}">
        <p14:creationId xmlns:p14="http://schemas.microsoft.com/office/powerpoint/2010/main" val="388223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7275"/>
            <a:ext cx="7416824" cy="502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323850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생활 패턴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1) </a:t>
            </a:r>
            <a:r>
              <a:rPr kumimoji="0" lang="ko-KR" altLang="en-US" sz="2400" b="0" dirty="0" err="1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펫산업</a:t>
            </a:r>
            <a:endParaRPr kumimoji="0" lang="ko-KR" altLang="en-US" sz="2400" b="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665682" y="2565479"/>
            <a:ext cx="7664285" cy="2988332"/>
            <a:chOff x="663215" y="2852936"/>
            <a:chExt cx="5925009" cy="2592288"/>
          </a:xfrm>
        </p:grpSpPr>
        <p:sp>
          <p:nvSpPr>
            <p:cNvPr id="5" name="직사각형 4"/>
            <p:cNvSpPr/>
            <p:nvPr/>
          </p:nvSpPr>
          <p:spPr>
            <a:xfrm>
              <a:off x="663215" y="2852936"/>
              <a:ext cx="5925009" cy="25922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8507" y="3010754"/>
              <a:ext cx="5727722" cy="1902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3200" dirty="0" smtClean="0">
                  <a:solidFill>
                    <a:srgbClr val="FFC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반려 동물 시장 급성장</a:t>
              </a:r>
              <a:r>
                <a:rPr lang="en-US" altLang="ko-KR" sz="2000" dirty="0" smtClean="0">
                  <a:solidFill>
                    <a:srgbClr val="FFC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(16</a:t>
              </a:r>
              <a:r>
                <a:rPr lang="ko-KR" altLang="en-US" sz="2000" dirty="0" smtClean="0">
                  <a:solidFill>
                    <a:srgbClr val="FFC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년 추정</a:t>
              </a:r>
              <a:r>
                <a:rPr lang="en-US" altLang="ko-KR" sz="2000" dirty="0" smtClean="0">
                  <a:solidFill>
                    <a:srgbClr val="FFC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</a:p>
            <a:p>
              <a:pPr marL="342900" indent="-342900" algn="l">
                <a:buFont typeface="Wingdings" panose="05000000000000000000" pitchFamily="2" charset="2"/>
                <a:buChar char="v"/>
              </a:pP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-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미국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: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약 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600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억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$</a:t>
              </a:r>
            </a:p>
            <a:p>
              <a:pPr marL="342900" indent="-342900" algn="l">
                <a:buFont typeface="Wingdings" panose="05000000000000000000" pitchFamily="2" charset="2"/>
                <a:buChar char="v"/>
              </a:pP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-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일본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: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약 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1.5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조엔</a:t>
              </a:r>
              <a:endParaRPr lang="en-US" altLang="ko-KR" sz="2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marL="342900" indent="-342900" algn="l">
                <a:buFont typeface="Wingdings" panose="05000000000000000000" pitchFamily="2" charset="2"/>
                <a:buChar char="v"/>
              </a:pP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-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한국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: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약 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조원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(15</a:t>
              </a:r>
              <a:r>
                <a:rPr lang="ko-KR" altLang="en-US" sz="2400" dirty="0" err="1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년추정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), 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  <a:t> 5.8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  <a:t>조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  <a:t>(2020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  <a:t>전망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  <a:t>)</a:t>
              </a:r>
              <a:b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</a:b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  <a:t>           - 1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  <a:t>천만 명 추정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  <a:t/>
              </a:r>
              <a:b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</a:b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  <a:t>           -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  <a:t>애완견 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  <a:t>TV,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sym typeface="Wingdings" panose="05000000000000000000" pitchFamily="2" charset="2"/>
                </a:rPr>
                <a:t>장례업체 성업 중 </a:t>
              </a:r>
              <a:endParaRPr lang="ko-KR" altLang="en-US" sz="2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430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534724"/>
            <a:ext cx="4464495" cy="481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76" y="1534724"/>
            <a:ext cx="3604695" cy="481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323850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생활 패턴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2)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소비의 전환</a:t>
            </a:r>
            <a:endParaRPr kumimoji="0" lang="ko-KR" altLang="en-US" sz="2400" b="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976662"/>
            <a:ext cx="4416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공유경제 발 기득권 갈등의 시작</a:t>
            </a:r>
            <a:endParaRPr lang="ko-KR" altLang="en-US" sz="2000" b="0" dirty="0">
              <a:solidFill>
                <a:srgbClr val="0D2D4F">
                  <a:lumMod val="90000"/>
                  <a:lumOff val="1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416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45" y="1062827"/>
            <a:ext cx="5109243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323850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생활 패턴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3) HMR(Replacement)</a:t>
            </a:r>
            <a:endParaRPr kumimoji="0" lang="ko-KR" altLang="en-US" sz="2400" b="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54" y="1926923"/>
            <a:ext cx="3940902" cy="4494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258" y="2106943"/>
            <a:ext cx="2121664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743" y="3799131"/>
            <a:ext cx="2274694" cy="1812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895" y="4281832"/>
            <a:ext cx="2280334" cy="2207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062827"/>
            <a:ext cx="5479927" cy="22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894" y="2022777"/>
            <a:ext cx="2280334" cy="204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414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536" y="782428"/>
            <a:ext cx="2124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2000" dirty="0" smtClean="0">
                <a:latin typeface="나눔고딕 ExtraBold" pitchFamily="50" charset="-127"/>
                <a:ea typeface="나눔고딕 ExtraBold" pitchFamily="50" charset="-127"/>
              </a:rPr>
              <a:t>기업 개황</a:t>
            </a:r>
            <a:endParaRPr lang="ko-KR" altLang="en-US" sz="20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3203848" y="1234518"/>
            <a:ext cx="5832648" cy="151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/>
          <a:p>
            <a:pPr marL="180000" indent="-180000" algn="l" fontAlgn="ctr">
              <a:lnSpc>
                <a:spcPct val="110000"/>
              </a:lnSpc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prstClr val="black"/>
                </a:solidFill>
              </a:rPr>
              <a:t> </a:t>
            </a:r>
            <a:r>
              <a:rPr lang="ko-KR" altLang="en-US" sz="1200" dirty="0" err="1" smtClean="0">
                <a:solidFill>
                  <a:prstClr val="black"/>
                </a:solidFill>
              </a:rPr>
              <a:t>위워크가</a:t>
            </a:r>
            <a:r>
              <a:rPr lang="ko-KR" altLang="en-US" sz="1200" dirty="0" smtClean="0">
                <a:solidFill>
                  <a:prstClr val="black"/>
                </a:solidFill>
              </a:rPr>
              <a:t> </a:t>
            </a:r>
            <a:r>
              <a:rPr lang="ko-KR" altLang="en-US" sz="1200" dirty="0">
                <a:solidFill>
                  <a:prstClr val="black"/>
                </a:solidFill>
              </a:rPr>
              <a:t>한국에 진출하기 전</a:t>
            </a:r>
            <a:r>
              <a:rPr lang="en-US" altLang="ko-KR" sz="1200" dirty="0">
                <a:solidFill>
                  <a:prstClr val="black"/>
                </a:solidFill>
              </a:rPr>
              <a:t>, </a:t>
            </a:r>
            <a:r>
              <a:rPr lang="ko-KR" altLang="en-US" sz="1200" dirty="0">
                <a:solidFill>
                  <a:prstClr val="black"/>
                </a:solidFill>
              </a:rPr>
              <a:t>국내 업체로서 </a:t>
            </a:r>
            <a:r>
              <a:rPr lang="ko-KR" altLang="en-US" sz="1200" dirty="0" err="1">
                <a:solidFill>
                  <a:prstClr val="black"/>
                </a:solidFill>
              </a:rPr>
              <a:t>코워킹스페이스</a:t>
            </a:r>
            <a:r>
              <a:rPr lang="ko-KR" altLang="en-US" sz="1200" dirty="0">
                <a:solidFill>
                  <a:prstClr val="black"/>
                </a:solidFill>
              </a:rPr>
              <a:t> 모델을 </a:t>
            </a:r>
            <a:r>
              <a:rPr lang="ko-KR" altLang="en-US" sz="1200" dirty="0" smtClean="0">
                <a:solidFill>
                  <a:prstClr val="black"/>
                </a:solidFill>
              </a:rPr>
              <a:t>궤도에 올린 회사</a:t>
            </a:r>
            <a:endParaRPr lang="en-US" altLang="ko-KR" sz="1200" dirty="0" smtClean="0">
              <a:solidFill>
                <a:prstClr val="black"/>
              </a:solidFill>
            </a:endParaRPr>
          </a:p>
          <a:p>
            <a:pPr marL="180000" indent="-180000" algn="l" fontAlgn="ctr">
              <a:lnSpc>
                <a:spcPct val="110000"/>
              </a:lnSpc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prstClr val="black"/>
                </a:solidFill>
              </a:rPr>
              <a:t> 남부터미널의 </a:t>
            </a:r>
            <a:r>
              <a:rPr lang="en-US" altLang="ko-KR" sz="1200" dirty="0">
                <a:solidFill>
                  <a:prstClr val="black"/>
                </a:solidFill>
              </a:rPr>
              <a:t>1</a:t>
            </a:r>
            <a:r>
              <a:rPr lang="ko-KR" altLang="en-US" sz="1200" dirty="0" err="1" smtClean="0">
                <a:solidFill>
                  <a:prstClr val="black"/>
                </a:solidFill>
              </a:rPr>
              <a:t>호점은</a:t>
            </a:r>
            <a:r>
              <a:rPr lang="ko-KR" altLang="en-US" sz="1200" dirty="0" smtClean="0">
                <a:solidFill>
                  <a:prstClr val="black"/>
                </a:solidFill>
              </a:rPr>
              <a:t> </a:t>
            </a:r>
            <a:r>
              <a:rPr lang="en-US" altLang="ko-KR" sz="1200" dirty="0">
                <a:solidFill>
                  <a:prstClr val="black"/>
                </a:solidFill>
              </a:rPr>
              <a:t>300</a:t>
            </a:r>
            <a:r>
              <a:rPr lang="ko-KR" altLang="en-US" sz="1200" dirty="0">
                <a:solidFill>
                  <a:prstClr val="black"/>
                </a:solidFill>
              </a:rPr>
              <a:t>평 규모</a:t>
            </a:r>
            <a:r>
              <a:rPr lang="en-US" altLang="ko-KR" sz="1200" dirty="0">
                <a:solidFill>
                  <a:prstClr val="black"/>
                </a:solidFill>
              </a:rPr>
              <a:t>, 150</a:t>
            </a:r>
            <a:r>
              <a:rPr lang="ko-KR" altLang="en-US" sz="1200" dirty="0">
                <a:solidFill>
                  <a:prstClr val="black"/>
                </a:solidFill>
              </a:rPr>
              <a:t>명 수용 </a:t>
            </a:r>
            <a:r>
              <a:rPr lang="ko-KR" altLang="en-US" sz="1200" dirty="0" smtClean="0">
                <a:solidFill>
                  <a:prstClr val="black"/>
                </a:solidFill>
              </a:rPr>
              <a:t>에서 출발</a:t>
            </a:r>
            <a:endParaRPr lang="en-US" altLang="ko-KR" sz="1200" dirty="0" smtClean="0">
              <a:solidFill>
                <a:prstClr val="black"/>
              </a:solidFill>
            </a:endParaRPr>
          </a:p>
          <a:p>
            <a:pPr marL="180000" indent="-180000" algn="l" fontAlgn="ctr">
              <a:lnSpc>
                <a:spcPct val="110000"/>
              </a:lnSpc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lang="en-US" altLang="ko-KR" sz="1200" dirty="0">
                <a:solidFill>
                  <a:prstClr val="black"/>
                </a:solidFill>
              </a:rPr>
              <a:t> </a:t>
            </a:r>
            <a:r>
              <a:rPr lang="ko-KR" altLang="en-US" sz="1200" dirty="0" smtClean="0">
                <a:solidFill>
                  <a:prstClr val="black"/>
                </a:solidFill>
              </a:rPr>
              <a:t>이후 </a:t>
            </a:r>
            <a:r>
              <a:rPr lang="en-US" altLang="ko-KR" sz="1200" dirty="0">
                <a:solidFill>
                  <a:prstClr val="black"/>
                </a:solidFill>
              </a:rPr>
              <a:t>3</a:t>
            </a:r>
            <a:r>
              <a:rPr lang="ko-KR" altLang="en-US" sz="1200" dirty="0">
                <a:solidFill>
                  <a:prstClr val="black"/>
                </a:solidFill>
              </a:rPr>
              <a:t>년 만에 </a:t>
            </a:r>
            <a:r>
              <a:rPr lang="en-US" altLang="ko-KR" sz="1200" dirty="0">
                <a:solidFill>
                  <a:prstClr val="black"/>
                </a:solidFill>
              </a:rPr>
              <a:t>10</a:t>
            </a:r>
            <a:r>
              <a:rPr lang="ko-KR" altLang="en-US" sz="1200" dirty="0">
                <a:solidFill>
                  <a:prstClr val="black"/>
                </a:solidFill>
              </a:rPr>
              <a:t>개 이상 </a:t>
            </a:r>
            <a:r>
              <a:rPr lang="ko-KR" altLang="en-US" sz="1200" dirty="0" smtClean="0">
                <a:solidFill>
                  <a:prstClr val="black"/>
                </a:solidFill>
              </a:rPr>
              <a:t>지점</a:t>
            </a:r>
            <a:r>
              <a:rPr lang="en-US" altLang="ko-KR" sz="1200" dirty="0" smtClean="0">
                <a:solidFill>
                  <a:prstClr val="black"/>
                </a:solidFill>
              </a:rPr>
              <a:t>. </a:t>
            </a:r>
          </a:p>
          <a:p>
            <a:pPr marL="180000" indent="-180000" algn="l" fontAlgn="ctr">
              <a:lnSpc>
                <a:spcPct val="110000"/>
              </a:lnSpc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prstClr val="black"/>
                </a:solidFill>
              </a:rPr>
              <a:t>입주한 </a:t>
            </a:r>
            <a:r>
              <a:rPr lang="ko-KR" altLang="en-US" sz="1200" dirty="0">
                <a:solidFill>
                  <a:prstClr val="black"/>
                </a:solidFill>
              </a:rPr>
              <a:t>건물에 </a:t>
            </a:r>
            <a:r>
              <a:rPr lang="ko-KR" altLang="en-US" sz="1200" dirty="0" err="1">
                <a:solidFill>
                  <a:prstClr val="black"/>
                </a:solidFill>
              </a:rPr>
              <a:t>패스트파이브</a:t>
            </a:r>
            <a:r>
              <a:rPr lang="ko-KR" altLang="en-US" sz="1200" dirty="0">
                <a:solidFill>
                  <a:prstClr val="black"/>
                </a:solidFill>
              </a:rPr>
              <a:t> 로고를 내걸며 </a:t>
            </a:r>
            <a:r>
              <a:rPr lang="ko-KR" altLang="en-US" sz="1200" dirty="0" err="1" smtClean="0">
                <a:solidFill>
                  <a:prstClr val="black"/>
                </a:solidFill>
              </a:rPr>
              <a:t>테헤란로</a:t>
            </a:r>
            <a:r>
              <a:rPr lang="ko-KR" altLang="en-US" sz="1200" dirty="0" smtClean="0">
                <a:solidFill>
                  <a:prstClr val="black"/>
                </a:solidFill>
              </a:rPr>
              <a:t> </a:t>
            </a:r>
            <a:r>
              <a:rPr lang="ko-KR" altLang="en-US" sz="1200" dirty="0" err="1" smtClean="0">
                <a:solidFill>
                  <a:prstClr val="black"/>
                </a:solidFill>
              </a:rPr>
              <a:t>랜드마크</a:t>
            </a:r>
            <a:endParaRPr lang="en-US" altLang="ko-KR" sz="1200" dirty="0" smtClean="0">
              <a:solidFill>
                <a:prstClr val="black"/>
              </a:solidFill>
            </a:endParaRPr>
          </a:p>
          <a:p>
            <a:pPr marL="180000" indent="-180000" algn="l" fontAlgn="ctr">
              <a:lnSpc>
                <a:spcPct val="110000"/>
              </a:lnSpc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lang="en-US" altLang="ko-KR" sz="1200" dirty="0">
                <a:solidFill>
                  <a:prstClr val="black"/>
                </a:solidFill>
              </a:rPr>
              <a:t> </a:t>
            </a:r>
            <a:r>
              <a:rPr lang="en-US" altLang="ko-KR" sz="1200" dirty="0" smtClean="0">
                <a:solidFill>
                  <a:prstClr val="black"/>
                </a:solidFill>
              </a:rPr>
              <a:t>2018</a:t>
            </a:r>
            <a:r>
              <a:rPr lang="ko-KR" altLang="en-US" sz="1200" dirty="0">
                <a:solidFill>
                  <a:prstClr val="black"/>
                </a:solidFill>
              </a:rPr>
              <a:t>년 </a:t>
            </a:r>
            <a:r>
              <a:rPr lang="en-US" altLang="ko-KR" sz="1200" dirty="0">
                <a:solidFill>
                  <a:prstClr val="black"/>
                </a:solidFill>
              </a:rPr>
              <a:t>2</a:t>
            </a:r>
            <a:r>
              <a:rPr lang="ko-KR" altLang="en-US" sz="1200" dirty="0">
                <a:solidFill>
                  <a:prstClr val="black"/>
                </a:solidFill>
              </a:rPr>
              <a:t>월 </a:t>
            </a:r>
            <a:r>
              <a:rPr lang="ko-KR" altLang="en-US" sz="1200" dirty="0" err="1">
                <a:solidFill>
                  <a:prstClr val="black"/>
                </a:solidFill>
              </a:rPr>
              <a:t>패스트파이브는</a:t>
            </a:r>
            <a:r>
              <a:rPr lang="ko-KR" altLang="en-US" sz="1200" dirty="0">
                <a:solidFill>
                  <a:prstClr val="black"/>
                </a:solidFill>
              </a:rPr>
              <a:t> </a:t>
            </a:r>
            <a:r>
              <a:rPr lang="ko-KR" altLang="en-US" sz="1200" dirty="0" err="1" smtClean="0">
                <a:solidFill>
                  <a:prstClr val="black"/>
                </a:solidFill>
              </a:rPr>
              <a:t>에이티넘인베스트먼트와</a:t>
            </a:r>
            <a:r>
              <a:rPr lang="ko-KR" altLang="en-US" sz="1200" dirty="0" smtClean="0">
                <a:solidFill>
                  <a:prstClr val="black"/>
                </a:solidFill>
              </a:rPr>
              <a:t> </a:t>
            </a:r>
            <a:r>
              <a:rPr lang="ko-KR" altLang="en-US" sz="1200" dirty="0" err="1" smtClean="0">
                <a:solidFill>
                  <a:prstClr val="black"/>
                </a:solidFill>
              </a:rPr>
              <a:t>타임폴리오자산운용을</a:t>
            </a:r>
            <a:r>
              <a:rPr lang="ko-KR" altLang="en-US" sz="1200" dirty="0" smtClean="0">
                <a:solidFill>
                  <a:prstClr val="black"/>
                </a:solidFill>
              </a:rPr>
              <a:t> </a:t>
            </a:r>
            <a:r>
              <a:rPr lang="ko-KR" altLang="en-US" sz="1200" dirty="0">
                <a:solidFill>
                  <a:prstClr val="black"/>
                </a:solidFill>
              </a:rPr>
              <a:t>통해 </a:t>
            </a:r>
            <a:r>
              <a:rPr lang="en-US" altLang="ko-KR" sz="1200" dirty="0">
                <a:solidFill>
                  <a:prstClr val="black"/>
                </a:solidFill>
              </a:rPr>
              <a:t>200</a:t>
            </a:r>
            <a:r>
              <a:rPr lang="ko-KR" altLang="en-US" sz="1200" dirty="0">
                <a:solidFill>
                  <a:prstClr val="black"/>
                </a:solidFill>
              </a:rPr>
              <a:t>억 원의 투자를 </a:t>
            </a:r>
            <a:r>
              <a:rPr lang="ko-KR" altLang="en-US" sz="1200" dirty="0" smtClean="0">
                <a:solidFill>
                  <a:prstClr val="black"/>
                </a:solidFill>
              </a:rPr>
              <a:t>유치</a:t>
            </a:r>
            <a:endParaRPr lang="en-US" altLang="ko-KR" sz="1200" dirty="0">
              <a:solidFill>
                <a:prstClr val="black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6" y="1156423"/>
            <a:ext cx="2679759" cy="5391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203851" y="824124"/>
            <a:ext cx="370203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788" rIns="0" bIns="46788"/>
          <a:lstStyle>
            <a:lvl1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 hangingPunct="0">
              <a:lnSpc>
                <a:spcPct val="120000"/>
              </a:lnSpc>
            </a:pPr>
            <a:r>
              <a:rPr lang="ko-KR" altLang="en-US" sz="1600" b="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패스트</a:t>
            </a:r>
            <a:r>
              <a:rPr lang="ko-KR" altLang="en-US" sz="1600" b="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600" b="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파이브</a:t>
            </a:r>
            <a:endParaRPr lang="ko-KR" altLang="en-US" sz="1600" b="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92186" y="3108467"/>
            <a:ext cx="5628286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lvl="0" indent="-180000" algn="l" fontAlgn="ctr">
              <a:lnSpc>
                <a:spcPct val="110000"/>
              </a:lnSpc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prstClr val="black"/>
                </a:solidFill>
              </a:rPr>
              <a:t> 현대카드가 </a:t>
            </a:r>
            <a:r>
              <a:rPr lang="ko-KR" altLang="en-US" sz="1200" dirty="0">
                <a:solidFill>
                  <a:prstClr val="black"/>
                </a:solidFill>
              </a:rPr>
              <a:t>자신들의 경영 노하우를 </a:t>
            </a:r>
            <a:r>
              <a:rPr lang="ko-KR" altLang="en-US" sz="1200" dirty="0" smtClean="0">
                <a:solidFill>
                  <a:prstClr val="black"/>
                </a:solidFill>
              </a:rPr>
              <a:t>공유하고</a:t>
            </a:r>
            <a:r>
              <a:rPr lang="en-US" altLang="ko-KR" sz="1200" dirty="0">
                <a:solidFill>
                  <a:prstClr val="black"/>
                </a:solidFill>
              </a:rPr>
              <a:t>, </a:t>
            </a:r>
            <a:r>
              <a:rPr lang="ko-KR" altLang="en-US" sz="1200" dirty="0" err="1">
                <a:solidFill>
                  <a:prstClr val="black"/>
                </a:solidFill>
              </a:rPr>
              <a:t>언더스테이지와</a:t>
            </a:r>
            <a:r>
              <a:rPr lang="ko-KR" altLang="en-US" sz="1200" dirty="0">
                <a:solidFill>
                  <a:prstClr val="black"/>
                </a:solidFill>
              </a:rPr>
              <a:t> 라이브러리 등을 </a:t>
            </a:r>
            <a:r>
              <a:rPr lang="en-US" altLang="ko-KR" sz="1200" dirty="0" smtClean="0">
                <a:solidFill>
                  <a:prstClr val="black"/>
                </a:solidFill>
              </a:rPr>
              <a:t/>
            </a:r>
            <a:br>
              <a:rPr lang="en-US" altLang="ko-KR" sz="1200" dirty="0" smtClean="0">
                <a:solidFill>
                  <a:prstClr val="black"/>
                </a:solidFill>
              </a:rPr>
            </a:br>
            <a:r>
              <a:rPr lang="en-US" altLang="ko-KR" sz="1200" dirty="0" smtClean="0">
                <a:solidFill>
                  <a:prstClr val="black"/>
                </a:solidFill>
              </a:rPr>
              <a:t> </a:t>
            </a:r>
            <a:r>
              <a:rPr lang="ko-KR" altLang="en-US" sz="1200" dirty="0" smtClean="0">
                <a:solidFill>
                  <a:prstClr val="black"/>
                </a:solidFill>
              </a:rPr>
              <a:t>통해 </a:t>
            </a:r>
            <a:r>
              <a:rPr lang="ko-KR" altLang="en-US" sz="1200" dirty="0">
                <a:solidFill>
                  <a:prstClr val="black"/>
                </a:solidFill>
              </a:rPr>
              <a:t>축적해온 서비스</a:t>
            </a:r>
          </a:p>
          <a:p>
            <a:pPr marL="180000" lvl="0" indent="-180000" algn="l" fontAlgn="ctr">
              <a:lnSpc>
                <a:spcPct val="110000"/>
              </a:lnSpc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prstClr val="black"/>
                </a:solidFill>
              </a:rPr>
              <a:t> 현대카드가 </a:t>
            </a:r>
            <a:r>
              <a:rPr lang="ko-KR" altLang="en-US" sz="1200" dirty="0">
                <a:solidFill>
                  <a:prstClr val="black"/>
                </a:solidFill>
              </a:rPr>
              <a:t>엄선한 </a:t>
            </a:r>
            <a:r>
              <a:rPr lang="ko-KR" altLang="en-US" sz="1200" dirty="0" smtClean="0">
                <a:solidFill>
                  <a:prstClr val="black"/>
                </a:solidFill>
              </a:rPr>
              <a:t>양질의 강의와 이벤트 제공</a:t>
            </a:r>
            <a:r>
              <a:rPr lang="en-US" altLang="ko-KR" sz="1200" dirty="0" smtClean="0">
                <a:solidFill>
                  <a:prstClr val="black"/>
                </a:solidFill>
              </a:rPr>
              <a:t>. </a:t>
            </a:r>
            <a:r>
              <a:rPr lang="ko-KR" altLang="en-US" sz="1200" dirty="0" smtClean="0">
                <a:solidFill>
                  <a:prstClr val="black"/>
                </a:solidFill>
              </a:rPr>
              <a:t>일부 </a:t>
            </a:r>
            <a:r>
              <a:rPr lang="ko-KR" altLang="en-US" sz="1200" dirty="0">
                <a:solidFill>
                  <a:prstClr val="black"/>
                </a:solidFill>
              </a:rPr>
              <a:t>층에는 </a:t>
            </a:r>
            <a:r>
              <a:rPr lang="ko-KR" altLang="en-US" sz="1200" dirty="0" err="1">
                <a:solidFill>
                  <a:prstClr val="black"/>
                </a:solidFill>
              </a:rPr>
              <a:t>핀테크</a:t>
            </a:r>
            <a:r>
              <a:rPr lang="ko-KR" altLang="en-US" sz="1200" dirty="0">
                <a:solidFill>
                  <a:prstClr val="black"/>
                </a:solidFill>
              </a:rPr>
              <a:t> </a:t>
            </a:r>
            <a:r>
              <a:rPr lang="ko-KR" altLang="en-US" sz="1200" dirty="0" err="1" smtClean="0">
                <a:solidFill>
                  <a:prstClr val="black"/>
                </a:solidFill>
              </a:rPr>
              <a:t>스타트업을</a:t>
            </a:r>
            <a:r>
              <a:rPr lang="ko-KR" altLang="en-US" sz="1200" dirty="0" smtClean="0">
                <a:solidFill>
                  <a:prstClr val="black"/>
                </a:solidFill>
              </a:rPr>
              <a:t> </a:t>
            </a:r>
            <a:r>
              <a:rPr lang="en-US" altLang="ko-KR" sz="1200" dirty="0" smtClean="0">
                <a:solidFill>
                  <a:prstClr val="black"/>
                </a:solidFill>
              </a:rPr>
              <a:t/>
            </a:r>
            <a:br>
              <a:rPr lang="en-US" altLang="ko-KR" sz="1200" dirty="0" smtClean="0">
                <a:solidFill>
                  <a:prstClr val="black"/>
                </a:solidFill>
              </a:rPr>
            </a:br>
            <a:r>
              <a:rPr lang="en-US" altLang="ko-KR" sz="1200" dirty="0" smtClean="0">
                <a:solidFill>
                  <a:prstClr val="black"/>
                </a:solidFill>
              </a:rPr>
              <a:t> </a:t>
            </a:r>
            <a:r>
              <a:rPr lang="ko-KR" altLang="en-US" sz="1200" dirty="0" smtClean="0">
                <a:solidFill>
                  <a:prstClr val="black"/>
                </a:solidFill>
              </a:rPr>
              <a:t>입주시키는 </a:t>
            </a:r>
            <a:r>
              <a:rPr lang="ko-KR" altLang="en-US" sz="1200" dirty="0" err="1">
                <a:solidFill>
                  <a:prstClr val="black"/>
                </a:solidFill>
              </a:rPr>
              <a:t>핀베타</a:t>
            </a:r>
            <a:r>
              <a:rPr lang="en-US" altLang="ko-KR" sz="1200" dirty="0">
                <a:solidFill>
                  <a:prstClr val="black"/>
                </a:solidFill>
              </a:rPr>
              <a:t>(</a:t>
            </a:r>
            <a:r>
              <a:rPr lang="en-US" altLang="ko-KR" sz="1200" dirty="0" err="1">
                <a:solidFill>
                  <a:prstClr val="black"/>
                </a:solidFill>
              </a:rPr>
              <a:t>Finß</a:t>
            </a:r>
            <a:r>
              <a:rPr lang="en-US" altLang="ko-KR" sz="1200" dirty="0">
                <a:solidFill>
                  <a:prstClr val="black"/>
                </a:solidFill>
              </a:rPr>
              <a:t>)</a:t>
            </a:r>
            <a:r>
              <a:rPr lang="ko-KR" altLang="en-US" sz="1200" dirty="0">
                <a:solidFill>
                  <a:prstClr val="black"/>
                </a:solidFill>
              </a:rPr>
              <a:t>를 </a:t>
            </a:r>
            <a:r>
              <a:rPr lang="ko-KR" altLang="en-US" sz="1200" dirty="0" smtClean="0">
                <a:solidFill>
                  <a:prstClr val="black"/>
                </a:solidFill>
              </a:rPr>
              <a:t>운영 </a:t>
            </a:r>
            <a:r>
              <a:rPr lang="en-US" altLang="ko-KR" sz="1200" dirty="0" smtClean="0">
                <a:solidFill>
                  <a:prstClr val="black"/>
                </a:solidFill>
                <a:sym typeface="Wingdings" pitchFamily="2" charset="2"/>
              </a:rPr>
              <a:t> </a:t>
            </a:r>
            <a:r>
              <a:rPr lang="ko-KR" altLang="en-US" sz="1200" dirty="0" smtClean="0">
                <a:solidFill>
                  <a:prstClr val="black"/>
                </a:solidFill>
              </a:rPr>
              <a:t>현대카드와의 </a:t>
            </a:r>
            <a:r>
              <a:rPr lang="ko-KR" altLang="en-US" sz="1200" dirty="0">
                <a:solidFill>
                  <a:prstClr val="black"/>
                </a:solidFill>
              </a:rPr>
              <a:t>협업 가능성을 염두에 둔 </a:t>
            </a:r>
            <a:r>
              <a:rPr lang="ko-KR" altLang="en-US" sz="1200" dirty="0" smtClean="0">
                <a:solidFill>
                  <a:prstClr val="black"/>
                </a:solidFill>
              </a:rPr>
              <a:t>행보</a:t>
            </a:r>
            <a:endParaRPr lang="ko-KR" altLang="en-US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203851" y="2744924"/>
            <a:ext cx="370203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788" rIns="0" bIns="46788"/>
          <a:lstStyle>
            <a:lvl1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 hangingPunct="0">
              <a:lnSpc>
                <a:spcPct val="120000"/>
              </a:lnSpc>
            </a:pPr>
            <a:r>
              <a:rPr lang="ko-KR" altLang="en-US" sz="1600" b="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스튜디오블랙</a:t>
            </a:r>
            <a:endParaRPr lang="ko-KR" altLang="en-US" sz="1600" b="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92186" y="4453865"/>
            <a:ext cx="584431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lvl="0" indent="-180000" algn="l" fontAlgn="ctr">
              <a:lnSpc>
                <a:spcPct val="110000"/>
              </a:lnSpc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prstClr val="black"/>
                </a:solidFill>
              </a:rPr>
              <a:t> 한화생명에서 </a:t>
            </a:r>
            <a:r>
              <a:rPr lang="ko-KR" altLang="en-US" sz="1200" dirty="0">
                <a:solidFill>
                  <a:prstClr val="black"/>
                </a:solidFill>
              </a:rPr>
              <a:t>운영하는 </a:t>
            </a:r>
            <a:r>
              <a:rPr lang="ko-KR" altLang="en-US" sz="1200" dirty="0" err="1" smtClean="0">
                <a:solidFill>
                  <a:prstClr val="black"/>
                </a:solidFill>
              </a:rPr>
              <a:t>코워킹스페이스</a:t>
            </a:r>
            <a:endParaRPr lang="en-US" altLang="ko-KR" sz="1200" dirty="0" smtClean="0">
              <a:solidFill>
                <a:prstClr val="black"/>
              </a:solidFill>
            </a:endParaRPr>
          </a:p>
          <a:p>
            <a:pPr marL="180000" lvl="0" indent="-180000" algn="l" fontAlgn="ctr">
              <a:lnSpc>
                <a:spcPct val="110000"/>
              </a:lnSpc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prstClr val="black"/>
                </a:solidFill>
              </a:rPr>
              <a:t> 한화생명은 </a:t>
            </a:r>
            <a:r>
              <a:rPr lang="ko-KR" altLang="en-US" sz="1200" dirty="0">
                <a:solidFill>
                  <a:prstClr val="black"/>
                </a:solidFill>
              </a:rPr>
              <a:t>여의도 </a:t>
            </a:r>
            <a:r>
              <a:rPr lang="en-US" altLang="ko-KR" sz="1200" dirty="0">
                <a:solidFill>
                  <a:prstClr val="black"/>
                </a:solidFill>
              </a:rPr>
              <a:t>63</a:t>
            </a:r>
            <a:r>
              <a:rPr lang="ko-KR" altLang="en-US" sz="1200" dirty="0">
                <a:solidFill>
                  <a:prstClr val="black"/>
                </a:solidFill>
              </a:rPr>
              <a:t>빌딩에 </a:t>
            </a:r>
            <a:r>
              <a:rPr lang="ko-KR" altLang="en-US" sz="1200" dirty="0" err="1" smtClean="0">
                <a:solidFill>
                  <a:prstClr val="black"/>
                </a:solidFill>
              </a:rPr>
              <a:t>핀테크센터를</a:t>
            </a:r>
            <a:r>
              <a:rPr lang="ko-KR" altLang="en-US" sz="1200" dirty="0" smtClean="0">
                <a:solidFill>
                  <a:prstClr val="black"/>
                </a:solidFill>
              </a:rPr>
              <a:t>  운영하며 </a:t>
            </a:r>
            <a:r>
              <a:rPr lang="ko-KR" altLang="en-US" sz="1200" dirty="0">
                <a:solidFill>
                  <a:prstClr val="black"/>
                </a:solidFill>
              </a:rPr>
              <a:t>미래의 파트너가 될 수 있는 </a:t>
            </a:r>
            <a:r>
              <a:rPr lang="en-US" altLang="ko-KR" sz="1200" dirty="0" smtClean="0">
                <a:solidFill>
                  <a:prstClr val="black"/>
                </a:solidFill>
              </a:rPr>
              <a:t/>
            </a:r>
            <a:br>
              <a:rPr lang="en-US" altLang="ko-KR" sz="1200" dirty="0" smtClean="0">
                <a:solidFill>
                  <a:prstClr val="black"/>
                </a:solidFill>
              </a:rPr>
            </a:br>
            <a:r>
              <a:rPr lang="en-US" altLang="ko-KR" sz="1200" dirty="0" smtClean="0">
                <a:solidFill>
                  <a:prstClr val="black"/>
                </a:solidFill>
              </a:rPr>
              <a:t> </a:t>
            </a:r>
            <a:r>
              <a:rPr lang="ko-KR" altLang="en-US" sz="1200" dirty="0" err="1" smtClean="0">
                <a:solidFill>
                  <a:prstClr val="black"/>
                </a:solidFill>
              </a:rPr>
              <a:t>핀테크</a:t>
            </a:r>
            <a:r>
              <a:rPr lang="ko-KR" altLang="en-US" sz="1200" dirty="0" smtClean="0">
                <a:solidFill>
                  <a:prstClr val="black"/>
                </a:solidFill>
              </a:rPr>
              <a:t> </a:t>
            </a:r>
            <a:r>
              <a:rPr lang="ko-KR" altLang="en-US" sz="1200" dirty="0" err="1">
                <a:solidFill>
                  <a:prstClr val="black"/>
                </a:solidFill>
              </a:rPr>
              <a:t>스타트업을</a:t>
            </a:r>
            <a:r>
              <a:rPr lang="ko-KR" altLang="en-US" sz="1200" dirty="0">
                <a:solidFill>
                  <a:prstClr val="black"/>
                </a:solidFill>
              </a:rPr>
              <a:t> </a:t>
            </a:r>
            <a:r>
              <a:rPr lang="ko-KR" altLang="en-US" sz="1200" dirty="0" smtClean="0">
                <a:solidFill>
                  <a:prstClr val="black"/>
                </a:solidFill>
              </a:rPr>
              <a:t>지원</a:t>
            </a:r>
            <a:endParaRPr lang="en-US" altLang="ko-KR" sz="12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10647" y="5596999"/>
            <a:ext cx="58258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lvl="0" indent="-180000" algn="l" fontAlgn="ctr">
              <a:lnSpc>
                <a:spcPct val="110000"/>
              </a:lnSpc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prstClr val="black"/>
                </a:solidFill>
              </a:rPr>
              <a:t> 글로벌 </a:t>
            </a:r>
            <a:r>
              <a:rPr lang="ko-KR" altLang="en-US" sz="1200" dirty="0">
                <a:solidFill>
                  <a:prstClr val="black"/>
                </a:solidFill>
              </a:rPr>
              <a:t>액셀러레이터 </a:t>
            </a:r>
            <a:r>
              <a:rPr lang="ko-KR" altLang="en-US" sz="1200" dirty="0" err="1">
                <a:solidFill>
                  <a:prstClr val="black"/>
                </a:solidFill>
              </a:rPr>
              <a:t>스파크랩과</a:t>
            </a:r>
            <a:r>
              <a:rPr lang="ko-KR" altLang="en-US" sz="1200" dirty="0">
                <a:solidFill>
                  <a:prstClr val="black"/>
                </a:solidFill>
              </a:rPr>
              <a:t> </a:t>
            </a:r>
            <a:r>
              <a:rPr lang="ko-KR" altLang="en-US" sz="1200" dirty="0" err="1" smtClean="0">
                <a:solidFill>
                  <a:prstClr val="black"/>
                </a:solidFill>
              </a:rPr>
              <a:t>아주호텔앤리조트로부터</a:t>
            </a:r>
            <a:r>
              <a:rPr lang="ko-KR" altLang="en-US" sz="1200" dirty="0" smtClean="0">
                <a:solidFill>
                  <a:prstClr val="black"/>
                </a:solidFill>
              </a:rPr>
              <a:t> </a:t>
            </a:r>
            <a:r>
              <a:rPr lang="ko-KR" altLang="en-US" sz="1200" dirty="0" err="1">
                <a:solidFill>
                  <a:prstClr val="black"/>
                </a:solidFill>
              </a:rPr>
              <a:t>투자받아</a:t>
            </a:r>
            <a:r>
              <a:rPr lang="ko-KR" altLang="en-US" sz="1200" dirty="0">
                <a:solidFill>
                  <a:prstClr val="black"/>
                </a:solidFill>
              </a:rPr>
              <a:t> </a:t>
            </a:r>
            <a:r>
              <a:rPr lang="ko-KR" altLang="en-US" sz="1200" dirty="0" smtClean="0">
                <a:solidFill>
                  <a:prstClr val="black"/>
                </a:solidFill>
              </a:rPr>
              <a:t>설립</a:t>
            </a:r>
            <a:endParaRPr lang="en-US" altLang="ko-KR" sz="1200" dirty="0" smtClean="0">
              <a:solidFill>
                <a:prstClr val="black"/>
              </a:solidFill>
            </a:endParaRPr>
          </a:p>
          <a:p>
            <a:pPr marL="180000" lvl="0" indent="-180000" algn="l" fontAlgn="ctr">
              <a:lnSpc>
                <a:spcPct val="110000"/>
              </a:lnSpc>
              <a:spcAft>
                <a:spcPct val="30000"/>
              </a:spcAft>
              <a:buSzPct val="130000"/>
              <a:buFont typeface="Wingdings" pitchFamily="2" charset="2"/>
              <a:buChar char="Ø"/>
            </a:pPr>
            <a:r>
              <a:rPr lang="ko-KR" altLang="en-US" sz="1200" dirty="0" smtClean="0">
                <a:solidFill>
                  <a:prstClr val="black"/>
                </a:solidFill>
              </a:rPr>
              <a:t>꼬마빌딩 </a:t>
            </a:r>
            <a:r>
              <a:rPr lang="ko-KR" altLang="en-US" sz="1200" dirty="0">
                <a:solidFill>
                  <a:prstClr val="black"/>
                </a:solidFill>
              </a:rPr>
              <a:t>위주로 </a:t>
            </a:r>
            <a:r>
              <a:rPr lang="ko-KR" altLang="en-US" sz="1200" dirty="0" smtClean="0">
                <a:solidFill>
                  <a:prstClr val="black"/>
                </a:solidFill>
              </a:rPr>
              <a:t>전체를 공유한다는 계획</a:t>
            </a:r>
            <a:endParaRPr lang="ko-KR" altLang="en-US" dirty="0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203851" y="4068725"/>
            <a:ext cx="370203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788" rIns="0" bIns="46788"/>
          <a:lstStyle>
            <a:lvl1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 hangingPunct="0">
              <a:lnSpc>
                <a:spcPct val="120000"/>
              </a:lnSpc>
            </a:pPr>
            <a:r>
              <a:rPr lang="ko-KR" altLang="en-US" sz="1600" b="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드림 플러스</a:t>
            </a:r>
            <a:endParaRPr lang="ko-KR" altLang="en-US" sz="1600" b="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3213690" y="5193196"/>
            <a:ext cx="370203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788" rIns="0" bIns="46788"/>
          <a:lstStyle>
            <a:lvl1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tabLst>
                <a:tab pos="1619250" algn="l"/>
              </a:tabLs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 hangingPunct="0">
              <a:lnSpc>
                <a:spcPct val="120000"/>
              </a:lnSpc>
            </a:pPr>
            <a:r>
              <a:rPr lang="ko-KR" altLang="en-US" sz="1600" b="0" dirty="0" err="1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스파크</a:t>
            </a:r>
            <a:r>
              <a:rPr lang="ko-KR" altLang="en-US" sz="1600" b="0" dirty="0" smtClean="0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rPr>
              <a:t> 플러스</a:t>
            </a:r>
            <a:endParaRPr lang="ko-KR" altLang="en-US" sz="1600" b="0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323850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생활 패턴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4) </a:t>
            </a:r>
            <a:r>
              <a:rPr kumimoji="0" lang="ko-KR" altLang="en-US" sz="2400" b="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공유 오피스</a:t>
            </a:r>
            <a:r>
              <a:rPr kumimoji="0" lang="en-US" altLang="ko-KR" sz="2400" b="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(serviced office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kumimoji="0" lang="en-US" altLang="ko-KR" sz="2400" b="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547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4" y="1160748"/>
            <a:ext cx="9001000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323850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kumimoji="0" lang="en-US" altLang="ko-KR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IV. </a:t>
            </a:r>
            <a:r>
              <a:rPr kumimoji="0" lang="ko-KR" altLang="en-US" sz="28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생활 패턴 변화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5) </a:t>
            </a:r>
            <a:r>
              <a:rPr kumimoji="0" lang="en-US" altLang="ko-KR" sz="2400" b="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IT </a:t>
            </a:r>
            <a:r>
              <a:rPr kumimoji="0" lang="ko-KR" altLang="en-US" sz="2400" b="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서비스</a:t>
            </a:r>
            <a:r>
              <a:rPr kumimoji="0" lang="en-US" altLang="ko-KR" sz="2400" b="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kumimoji="0" lang="ko-KR" altLang="en-US" sz="2400" b="0" dirty="0" err="1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더존</a:t>
            </a:r>
            <a:r>
              <a:rPr kumimoji="0" lang="ko-KR" altLang="en-US" sz="2400" b="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kumimoji="0" lang="ko-KR" altLang="en-US" sz="2400" b="0" dirty="0" err="1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비즈온</a:t>
            </a:r>
            <a:r>
              <a:rPr kumimoji="0" lang="ko-KR" altLang="en-US" sz="2400" b="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  <a:p>
            <a:pPr algn="l" fontAlgn="auto">
              <a:spcAft>
                <a:spcPts val="0"/>
              </a:spcAft>
            </a:pPr>
            <a:endParaRPr kumimoji="0" lang="en-US" altLang="ko-KR" sz="2400" b="0" dirty="0">
              <a:solidFill>
                <a:srgbClr val="FFFF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102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20"/>
            <a:ext cx="9144000" cy="695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9512" y="1700808"/>
            <a:ext cx="8856476" cy="31323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400" kern="1200">
                <a:solidFill>
                  <a:srgbClr val="0D2D4F"/>
                </a:solidFill>
                <a:latin typeface="KoPub돋움체_Pro Bold"/>
                <a:ea typeface="KoPub돋움체_Pro Bold"/>
                <a:cs typeface="KoPub돋움체_Pro Bold"/>
              </a:defRPr>
            </a:lvl1pPr>
          </a:lstStyle>
          <a:p>
            <a:pPr fontAlgn="auto">
              <a:spcAft>
                <a:spcPts val="1200"/>
              </a:spcAft>
            </a:pPr>
            <a:r>
              <a:rPr kumimoji="0" lang="ko-KR" altLang="en-US" sz="7200" b="0" dirty="0" smtClean="0">
                <a:solidFill>
                  <a:srgbClr val="FFC000"/>
                </a:solidFill>
                <a:latin typeface="나눔고딕 ExtraBold" pitchFamily="50" charset="-127"/>
                <a:ea typeface="나눔고딕 ExtraBold" pitchFamily="50" charset="-127"/>
              </a:rPr>
              <a:t>새로운</a:t>
            </a:r>
            <a:r>
              <a:rPr kumimoji="0" lang="ko-KR" altLang="en-US" sz="9600" b="0" dirty="0" smtClean="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en-US" altLang="ko-KR" sz="9600" b="0" dirty="0" smtClean="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rPr>
              <a:t/>
            </a:r>
            <a:br>
              <a:rPr kumimoji="0" lang="en-US" altLang="ko-KR" sz="9600" b="0" dirty="0" smtClean="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rPr>
            </a:br>
            <a:r>
              <a:rPr kumimoji="0" lang="ko-KR" altLang="en-US" sz="9600" b="0" dirty="0" smtClean="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rPr>
              <a:t>리더</a:t>
            </a:r>
            <a:r>
              <a:rPr kumimoji="0" lang="en-US" altLang="ko-KR" sz="9600" b="0" dirty="0" smtClean="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rPr>
              <a:t>/</a:t>
            </a:r>
            <a:r>
              <a:rPr kumimoji="0" lang="ko-KR" altLang="en-US" sz="9600" b="0" dirty="0" smtClean="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rPr>
              <a:t>조직</a:t>
            </a:r>
            <a:r>
              <a:rPr kumimoji="0" lang="ko-KR" altLang="en-US" sz="6600" b="0" dirty="0" smtClean="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rPr>
              <a:t>의</a:t>
            </a:r>
            <a:r>
              <a:rPr kumimoji="0" lang="ko-KR" altLang="en-US" sz="9600" b="0" dirty="0" smtClean="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rPr>
              <a:t> 시대</a:t>
            </a:r>
            <a:endParaRPr kumimoji="0" lang="en-US" sz="9600" b="0" dirty="0">
              <a:solidFill>
                <a:prstClr val="whit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480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Box 63"/>
          <p:cNvSpPr txBox="1">
            <a:spLocks noChangeArrowheads="1"/>
          </p:cNvSpPr>
          <p:nvPr/>
        </p:nvSpPr>
        <p:spPr bwMode="auto">
          <a:xfrm>
            <a:off x="755576" y="6382033"/>
            <a:ext cx="277230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PWC</a:t>
            </a:r>
            <a:endParaRPr lang="ko-KR" altLang="en-US" b="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제목 1"/>
          <p:cNvSpPr txBox="1">
            <a:spLocks/>
          </p:cNvSpPr>
          <p:nvPr/>
        </p:nvSpPr>
        <p:spPr bwMode="auto">
          <a:xfrm>
            <a:off x="323850" y="147642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I. </a:t>
            </a:r>
            <a:r>
              <a:rPr lang="ko-KR" altLang="en-US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인식의 전환</a:t>
            </a:r>
            <a:r>
              <a:rPr lang="en-US" altLang="ko-KR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수축사회가 오고 있다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…</a:t>
            </a:r>
            <a:endParaRPr kumimoji="0" lang="ko-KR" altLang="en-US" sz="2400" b="0" dirty="0" smtClean="0">
              <a:solidFill>
                <a:srgbClr val="FFFF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863588" y="1628800"/>
            <a:ext cx="6948772" cy="54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latinLnBrk="0" hangingPunct="0">
              <a:lnSpc>
                <a:spcPct val="120000"/>
              </a:lnSpc>
              <a:tabLst>
                <a:tab pos="1619250" algn="l"/>
              </a:tabLst>
            </a:pPr>
            <a:r>
              <a:rPr lang="en-US" altLang="ko-KR" sz="1400" b="0" dirty="0">
                <a:latin typeface="나눔고딕 ExtraBold" pitchFamily="50" charset="-127"/>
                <a:ea typeface="나눔고딕 ExtraBold" pitchFamily="50" charset="-127"/>
              </a:rPr>
              <a:t>2019</a:t>
            </a:r>
            <a:r>
              <a:rPr lang="ko-KR" altLang="en-US" sz="1400" b="0" dirty="0">
                <a:latin typeface="나눔고딕 ExtraBold" pitchFamily="50" charset="-127"/>
                <a:ea typeface="나눔고딕 ExtraBold" pitchFamily="50" charset="-127"/>
              </a:rPr>
              <a:t>년 </a:t>
            </a:r>
            <a:r>
              <a:rPr lang="en-US" altLang="ko-KR" sz="1400" b="0" dirty="0">
                <a:latin typeface="나눔고딕 ExtraBold" pitchFamily="50" charset="-127"/>
                <a:ea typeface="나눔고딕 ExtraBold" pitchFamily="50" charset="-127"/>
              </a:rPr>
              <a:t>CEO Survey, </a:t>
            </a:r>
            <a:r>
              <a:rPr lang="en-US" altLang="ko-KR" sz="1400" b="0" dirty="0" smtClean="0">
                <a:latin typeface="나눔고딕 ExtraBold" pitchFamily="50" charset="-127"/>
                <a:ea typeface="나눔고딕 ExtraBold" pitchFamily="50" charset="-127"/>
              </a:rPr>
              <a:t/>
            </a:r>
            <a:br>
              <a:rPr lang="en-US" altLang="ko-KR" sz="1400" b="0" dirty="0" smtClean="0">
                <a:latin typeface="나눔고딕 ExtraBold" pitchFamily="50" charset="-127"/>
                <a:ea typeface="나눔고딕 ExtraBold" pitchFamily="50" charset="-127"/>
              </a:rPr>
            </a:br>
            <a:r>
              <a:rPr lang="ko-KR" altLang="en-US" sz="1400" b="0" dirty="0" smtClean="0">
                <a:latin typeface="나눔고딕 ExtraBold" pitchFamily="50" charset="-127"/>
                <a:ea typeface="나눔고딕 ExtraBold" pitchFamily="50" charset="-127"/>
              </a:rPr>
              <a:t>기업을 </a:t>
            </a:r>
            <a:r>
              <a:rPr lang="ko-KR" altLang="en-US" sz="1400" b="0" dirty="0">
                <a:latin typeface="나눔고딕 ExtraBold" pitchFamily="50" charset="-127"/>
                <a:ea typeface="나눔고딕 ExtraBold" pitchFamily="50" charset="-127"/>
              </a:rPr>
              <a:t>경영하는데 위험 요인으로 정치 </a:t>
            </a:r>
            <a:r>
              <a:rPr lang="en-US" altLang="ko-KR" sz="1400" b="0" dirty="0">
                <a:latin typeface="나눔고딕 ExtraBold" pitchFamily="50" charset="-127"/>
                <a:ea typeface="나눔고딕 ExtraBold" pitchFamily="50" charset="-127"/>
              </a:rPr>
              <a:t>&amp; </a:t>
            </a:r>
            <a:r>
              <a:rPr lang="ko-KR" altLang="en-US" sz="1400" b="0" dirty="0">
                <a:latin typeface="나눔고딕 ExtraBold" pitchFamily="50" charset="-127"/>
                <a:ea typeface="나눔고딕 ExtraBold" pitchFamily="50" charset="-127"/>
              </a:rPr>
              <a:t>정책적 </a:t>
            </a:r>
            <a:r>
              <a:rPr lang="ko-KR" altLang="en-US" sz="1400" b="0" dirty="0" err="1">
                <a:latin typeface="나눔고딕 ExtraBold" pitchFamily="50" charset="-127"/>
                <a:ea typeface="나눔고딕 ExtraBold" pitchFamily="50" charset="-127"/>
              </a:rPr>
              <a:t>리스크</a:t>
            </a:r>
            <a:r>
              <a:rPr lang="ko-KR" altLang="en-US" sz="1400" b="0" dirty="0">
                <a:latin typeface="나눔고딕 ExtraBold" pitchFamily="50" charset="-127"/>
                <a:ea typeface="나눔고딕 ExtraBold" pitchFamily="50" charset="-127"/>
              </a:rPr>
              <a:t> 높게 </a:t>
            </a:r>
            <a:r>
              <a:rPr lang="ko-KR" altLang="en-US" sz="1400" b="0" dirty="0" smtClean="0">
                <a:latin typeface="나눔고딕 ExtraBold" pitchFamily="50" charset="-127"/>
                <a:ea typeface="나눔고딕 ExtraBold" pitchFamily="50" charset="-127"/>
              </a:rPr>
              <a:t>제기</a:t>
            </a:r>
            <a:endParaRPr lang="ko-KR" altLang="en-US" sz="1400" b="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204864"/>
            <a:ext cx="8143875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tangle 20"/>
          <p:cNvSpPr>
            <a:spLocks noChangeArrowheads="1"/>
          </p:cNvSpPr>
          <p:nvPr/>
        </p:nvSpPr>
        <p:spPr bwMode="auto">
          <a:xfrm>
            <a:off x="611561" y="1052736"/>
            <a:ext cx="6948772" cy="33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5002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latinLnBrk="0" hangingPunct="0">
              <a:lnSpc>
                <a:spcPct val="120000"/>
              </a:lnSpc>
              <a:tabLst>
                <a:tab pos="1619250" algn="l"/>
              </a:tabLst>
            </a:pPr>
            <a:r>
              <a:rPr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구조적 전환에 노출된 </a:t>
            </a:r>
            <a:r>
              <a:rPr lang="ko-KR" altLang="en-US" sz="2000" b="0" dirty="0" smtClean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글로벌</a:t>
            </a:r>
            <a:r>
              <a:rPr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 경영 환경</a:t>
            </a:r>
            <a:endParaRPr lang="ko-KR" altLang="en-US" sz="2000" b="0" dirty="0">
              <a:solidFill>
                <a:srgbClr val="1F497D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594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"/>
          <p:cNvSpPr txBox="1"/>
          <p:nvPr/>
        </p:nvSpPr>
        <p:spPr>
          <a:xfrm>
            <a:off x="935599" y="1795786"/>
            <a:ext cx="2035041" cy="742667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2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행복</a:t>
            </a:r>
            <a:r>
              <a:rPr kumimoji="0" lang="en-US" sz="28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 </a:t>
            </a:r>
            <a:r>
              <a:rPr kumimoji="0" lang="en-US" sz="28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  = </a:t>
            </a:r>
            <a:endParaRPr kumimoji="0" lang="ko-KR" altLang="en-US" sz="2800" b="0" dirty="0">
              <a:solidFill>
                <a:srgbClr val="FF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굴림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2581735" y="2163056"/>
            <a:ext cx="2386307" cy="742667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욕망</a:t>
            </a:r>
            <a:r>
              <a:rPr kumimoji="0" 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(</a:t>
            </a:r>
            <a:r>
              <a:rPr kumimoji="0" lang="ko-KR" alt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탐욕</a:t>
            </a:r>
            <a:r>
              <a:rPr kumimoji="0" 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,</a:t>
            </a:r>
            <a:r>
              <a:rPr kumimoji="0" lang="ko-KR" alt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기대</a:t>
            </a:r>
            <a:r>
              <a:rPr kumimoji="0" 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)</a:t>
            </a:r>
            <a:endParaRPr kumimoji="0" lang="ko-KR" altLang="en-US" sz="2400" b="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굴림"/>
            </a:endParaRPr>
          </a:p>
        </p:txBody>
      </p:sp>
      <p:sp>
        <p:nvSpPr>
          <p:cNvPr id="5" name="TextBox 12"/>
          <p:cNvSpPr txBox="1"/>
          <p:nvPr/>
        </p:nvSpPr>
        <p:spPr>
          <a:xfrm>
            <a:off x="2581737" y="1448780"/>
            <a:ext cx="2386307" cy="742670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소유</a:t>
            </a:r>
            <a:r>
              <a:rPr kumimoji="0" 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(</a:t>
            </a:r>
            <a:r>
              <a:rPr kumimoji="0" lang="ko-KR" alt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성취</a:t>
            </a:r>
            <a:r>
              <a:rPr kumimoji="0" 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,</a:t>
            </a:r>
            <a:r>
              <a:rPr kumimoji="0" lang="ko-KR" alt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소비</a:t>
            </a:r>
            <a:r>
              <a:rPr kumimoji="0" lang="en-US" sz="2400" dirty="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/>
              </a:rPr>
              <a:t>)</a:t>
            </a:r>
            <a:endParaRPr kumimoji="0" lang="ko-KR" altLang="en-US" sz="2400" b="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굴림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2581741" y="2047810"/>
            <a:ext cx="2188378" cy="2"/>
          </a:xfrm>
          <a:prstGeom prst="line">
            <a:avLst/>
          </a:prstGeom>
          <a:noFill/>
          <a:ln w="635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utoShape 64"/>
          <p:cNvSpPr>
            <a:spLocks noChangeArrowheads="1"/>
          </p:cNvSpPr>
          <p:nvPr/>
        </p:nvSpPr>
        <p:spPr bwMode="auto">
          <a:xfrm>
            <a:off x="539556" y="984623"/>
            <a:ext cx="6425146" cy="4556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/>
        </p:spPr>
        <p:txBody>
          <a:bodyPr wrap="none" lIns="53985" tIns="28792" rIns="53985" bIns="35991" anchor="ctr"/>
          <a:lstStyle>
            <a:lvl1pPr latinLnBrk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1pPr>
            <a:lvl2pPr marL="6858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3pPr>
            <a:lvl4pPr marL="1368425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ea typeface="나눔스퀘어" pitchFamily="50" charset="-127"/>
              </a:defRPr>
            </a:lvl9pPr>
          </a:lstStyle>
          <a:p>
            <a:pPr algn="l" eaLnBrk="0" latin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ko-KR" altLang="en-US" sz="2000" b="0" dirty="0" smtClean="0">
                <a:solidFill>
                  <a:srgbClr val="1F497D"/>
                </a:solidFill>
                <a:latin typeface="나눔고딕 ExtraBold" pitchFamily="50" charset="-127"/>
                <a:ea typeface="나눔고딕 ExtraBold" pitchFamily="50" charset="-127"/>
              </a:rPr>
              <a:t>사회의 진행 방향</a:t>
            </a:r>
            <a:endParaRPr kumimoji="0" lang="ko-KR" altLang="en-US" sz="2000" b="0" dirty="0">
              <a:solidFill>
                <a:srgbClr val="1F497D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1871700" y="2996952"/>
            <a:ext cx="7092788" cy="2520280"/>
            <a:chOff x="1871700" y="3717032"/>
            <a:chExt cx="7092788" cy="1672441"/>
          </a:xfrm>
        </p:grpSpPr>
        <p:sp>
          <p:nvSpPr>
            <p:cNvPr id="18" name="AutoShape 64"/>
            <p:cNvSpPr>
              <a:spLocks noChangeArrowheads="1"/>
            </p:cNvSpPr>
            <p:nvPr/>
          </p:nvSpPr>
          <p:spPr bwMode="auto">
            <a:xfrm>
              <a:off x="1871700" y="4352025"/>
              <a:ext cx="620721" cy="455612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/>
          </p:spPr>
          <p:txBody>
            <a:bodyPr wrap="none" lIns="53985" tIns="28792" rIns="53985" bIns="35991" anchor="ctr"/>
            <a:lstStyle>
              <a:lvl1pPr latinLnBrk="1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1pPr>
              <a:lvl2pPr marL="685800" indent="-228600" latinLnBrk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2pPr>
              <a:lvl3pPr marL="1143000" indent="-228600" latinLnBrk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3pPr>
              <a:lvl4pPr marL="1368425" indent="-228600" latinLnBrk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4pPr>
              <a:lvl5pPr marL="2057400" indent="-228600" latinLnBrk="1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ea typeface="나눔스퀘어" pitchFamily="50" charset="-127"/>
                </a:defRPr>
              </a:lvl9pPr>
            </a:lstStyle>
            <a:p>
              <a:pPr algn="l" eaLnBrk="0" latin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2000" b="0" dirty="0" smtClean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rPr>
                <a:t> </a:t>
              </a:r>
              <a:r>
                <a:rPr kumimoji="0" lang="en-US" altLang="ko-KR" b="0" dirty="0" smtClean="0">
                  <a:solidFill>
                    <a:srgbClr val="FF0000"/>
                  </a:solidFill>
                  <a:latin typeface="나눔고딕 ExtraBold" pitchFamily="50" charset="-127"/>
                  <a:ea typeface="나눔고딕 ExtraBold" pitchFamily="50" charset="-127"/>
                </a:rPr>
                <a:t>=</a:t>
              </a:r>
              <a:endParaRPr kumimoji="0" lang="ko-KR" altLang="en-US" b="0" dirty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2663788" y="4581133"/>
              <a:ext cx="6084676" cy="0"/>
            </a:xfrm>
            <a:prstGeom prst="line">
              <a:avLst/>
            </a:prstGeom>
            <a:noFill/>
            <a:ln w="63500" cmpd="tri">
              <a:solidFill>
                <a:schemeClr val="tx1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11"/>
            <p:cNvSpPr txBox="1"/>
            <p:nvPr/>
          </p:nvSpPr>
          <p:spPr>
            <a:xfrm>
              <a:off x="2540697" y="4646806"/>
              <a:ext cx="4356484" cy="742667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rtlCol="0"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포용 성장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err="1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소확행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지속가능성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ESG, </a:t>
              </a: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공정사회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미니멀리즘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/>
              </a:r>
              <a:b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</a:br>
              <a:r>
                <a:rPr kumimoji="0" lang="ko-KR" altLang="en-US" sz="2400" dirty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평</a:t>
              </a:r>
              <a:r>
                <a:rPr kumimoji="0" lang="ko-KR" altLang="en-US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등</a:t>
              </a:r>
              <a:r>
                <a:rPr kumimoji="0" lang="en-US" altLang="ko-KR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분배</a:t>
              </a:r>
              <a:r>
                <a:rPr kumimoji="0" lang="en-US" altLang="ko-KR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err="1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효과성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/>
              </a:r>
              <a:b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</a:b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/>
              </a:r>
              <a:b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</a:br>
              <a:r>
                <a:rPr kumimoji="0" lang="ko-KR" altLang="en-US" sz="2400" dirty="0" err="1" smtClean="0">
                  <a:solidFill>
                    <a:srgbClr val="FF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사회적자본</a:t>
              </a:r>
              <a:endParaRPr kumimoji="0" lang="ko-KR" altLang="en-US" sz="2400" b="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굴림"/>
              </a:endParaRPr>
            </a:p>
          </p:txBody>
        </p:sp>
        <p:sp>
          <p:nvSpPr>
            <p:cNvPr id="24" name="TextBox 11"/>
            <p:cNvSpPr txBox="1"/>
            <p:nvPr/>
          </p:nvSpPr>
          <p:spPr>
            <a:xfrm>
              <a:off x="2555776" y="3717032"/>
              <a:ext cx="3852428" cy="742667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rtlCol="0"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자유</a:t>
              </a:r>
              <a:r>
                <a:rPr kumimoji="0" lang="en-US" altLang="ko-KR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성장</a:t>
              </a:r>
              <a:r>
                <a:rPr kumimoji="0" lang="en-US" altLang="ko-KR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효율성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/>
              </a:r>
              <a:b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</a:b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4</a:t>
              </a:r>
              <a:r>
                <a:rPr kumimoji="0" lang="ko-KR" altLang="en-US" sz="2400" dirty="0" err="1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차산업혁명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혁신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</a:t>
              </a:r>
              <a:b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</a:b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보호무역</a:t>
              </a:r>
              <a:r>
                <a:rPr kumimoji="0" lang="en-US" altLang="ko-KR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, G2 </a:t>
              </a:r>
              <a:r>
                <a:rPr kumimoji="0" lang="ko-KR" altLang="en-US" sz="2400" dirty="0" smtClean="0">
                  <a:solidFill>
                    <a:srgbClr val="0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패권대결</a:t>
              </a:r>
              <a:endParaRPr kumimoji="0" lang="ko-KR" altLang="en-US" sz="2400" b="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굴림"/>
              </a:endParaRP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6228184" y="4016871"/>
              <a:ext cx="2700300" cy="492249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rtlCol="0">
              <a:no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2400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르네상스</a:t>
              </a:r>
              <a:r>
                <a:rPr kumimoji="0" lang="en-US" altLang="ko-KR" sz="2400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~2008</a:t>
              </a:r>
              <a:r>
                <a:rPr kumimoji="0" lang="ko-KR" altLang="en-US" sz="2400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년</a:t>
              </a:r>
              <a:endParaRPr kumimoji="0" lang="ko-KR" altLang="en-US" sz="2400" b="0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굴림"/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6264188" y="4725144"/>
              <a:ext cx="2700300" cy="492249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rtlCol="0">
              <a:no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2400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2008</a:t>
              </a:r>
              <a:r>
                <a:rPr kumimoji="0" lang="ko-KR" altLang="en-US" sz="2400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년 이후</a:t>
              </a:r>
              <a:r>
                <a:rPr kumimoji="0" lang="en-US" altLang="ko-KR" sz="2400" dirty="0" smtClean="0">
                  <a:solidFill>
                    <a:srgbClr val="7030A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Times New Roman"/>
                </a:rPr>
                <a:t>~</a:t>
              </a:r>
              <a:endParaRPr kumimoji="0" lang="ko-KR" altLang="en-US" sz="2400" b="0" dirty="0">
                <a:solidFill>
                  <a:srgbClr val="7030A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굴림"/>
              </a:endParaRPr>
            </a:p>
          </p:txBody>
        </p:sp>
      </p:grpSp>
      <p:sp>
        <p:nvSpPr>
          <p:cNvPr id="15" name="제목 1"/>
          <p:cNvSpPr txBox="1">
            <a:spLocks/>
          </p:cNvSpPr>
          <p:nvPr/>
        </p:nvSpPr>
        <p:spPr bwMode="auto">
          <a:xfrm>
            <a:off x="323850" y="147642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I. </a:t>
            </a:r>
            <a:r>
              <a:rPr lang="ko-KR" altLang="en-US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인식의 전환</a:t>
            </a:r>
            <a:r>
              <a:rPr lang="en-US" altLang="ko-KR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수축사회가 오고 있다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…</a:t>
            </a:r>
            <a:endParaRPr kumimoji="0" lang="ko-KR" altLang="en-US" sz="2400" b="0" dirty="0" smtClean="0">
              <a:solidFill>
                <a:srgbClr val="FFFF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344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64085" y="6474532"/>
            <a:ext cx="133215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ko-KR" altLang="en-US" b="0" dirty="0"/>
              <a:t>자료</a:t>
            </a:r>
            <a:r>
              <a:rPr lang="en-US" altLang="ko-KR" b="0" dirty="0"/>
              <a:t>: </a:t>
            </a:r>
            <a:r>
              <a:rPr lang="ko-KR" altLang="en-US" b="0" dirty="0" smtClean="0"/>
              <a:t>혜안리서치</a:t>
            </a:r>
            <a:endParaRPr lang="ko-KR" altLang="en-US" b="0" dirty="0"/>
          </a:p>
        </p:txBody>
      </p:sp>
      <p:grpSp>
        <p:nvGrpSpPr>
          <p:cNvPr id="36" name="그룹 35"/>
          <p:cNvGrpSpPr/>
          <p:nvPr/>
        </p:nvGrpSpPr>
        <p:grpSpPr>
          <a:xfrm>
            <a:off x="323531" y="4732788"/>
            <a:ext cx="8600246" cy="1633749"/>
            <a:chOff x="1547667" y="4673529"/>
            <a:chExt cx="6300699" cy="1260140"/>
          </a:xfrm>
        </p:grpSpPr>
        <p:sp>
          <p:nvSpPr>
            <p:cNvPr id="3" name="달 2"/>
            <p:cNvSpPr/>
            <p:nvPr/>
          </p:nvSpPr>
          <p:spPr>
            <a:xfrm rot="16200000">
              <a:off x="4067947" y="2153249"/>
              <a:ext cx="1260140" cy="6300699"/>
            </a:xfrm>
            <a:prstGeom prst="moon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76000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noFill/>
            </a:ln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38617" y="5327747"/>
              <a:ext cx="5580179" cy="451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수축사회</a:t>
              </a:r>
              <a:r>
                <a:rPr lang="ko-KR" altLang="en-US" sz="2400" b="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 </a:t>
              </a:r>
              <a:r>
                <a:rPr lang="en-US" altLang="ko-KR" sz="1600" b="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(</a:t>
              </a:r>
              <a:r>
                <a:rPr lang="ko-KR" altLang="en-US" sz="1600" b="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인구 감소</a:t>
              </a:r>
              <a:r>
                <a:rPr lang="en-US" altLang="ko-KR" sz="1600" b="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, </a:t>
              </a:r>
              <a:r>
                <a:rPr lang="ko-KR" altLang="en-US" sz="1600" b="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양극화</a:t>
              </a:r>
              <a:r>
                <a:rPr lang="en-US" altLang="ko-KR" sz="1600" b="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, </a:t>
              </a:r>
              <a:r>
                <a:rPr lang="ko-KR" altLang="en-US" sz="1600" b="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시스템 붕괴</a:t>
              </a:r>
              <a:r>
                <a:rPr lang="en-US" altLang="ko-KR" sz="1600" b="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, </a:t>
              </a:r>
              <a:r>
                <a:rPr lang="ko-KR" altLang="en-US" sz="1600" b="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등</a:t>
              </a:r>
              <a:r>
                <a:rPr lang="en-US" altLang="ko-KR" sz="1600" b="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…)</a:t>
              </a:r>
              <a:endParaRPr lang="ko-KR" altLang="en-US" sz="1600" b="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06952" y="944724"/>
            <a:ext cx="8217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2000" b="0" dirty="0" smtClean="0">
                <a:solidFill>
                  <a:srgbClr val="0D2D4F">
                    <a:lumMod val="90000"/>
                    <a:lumOff val="10000"/>
                  </a:srgbClr>
                </a:solidFill>
                <a:latin typeface="나눔고딕 ExtraBold" pitchFamily="50" charset="-127"/>
                <a:ea typeface="나눔고딕 ExtraBold" pitchFamily="50" charset="-127"/>
              </a:rPr>
              <a:t>새로운 전환에 대한 집단적 부적응 극복해야</a:t>
            </a:r>
            <a:endParaRPr lang="ko-KR" altLang="en-US" sz="1600" b="0" dirty="0">
              <a:solidFill>
                <a:srgbClr val="0D2D4F">
                  <a:lumMod val="90000"/>
                  <a:lumOff val="10000"/>
                </a:srgb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420328" y="2721744"/>
            <a:ext cx="4701145" cy="959284"/>
            <a:chOff x="1128183" y="4330326"/>
            <a:chExt cx="3522192" cy="959284"/>
          </a:xfrm>
        </p:grpSpPr>
        <p:grpSp>
          <p:nvGrpSpPr>
            <p:cNvPr id="8" name="그룹 7"/>
            <p:cNvGrpSpPr/>
            <p:nvPr/>
          </p:nvGrpSpPr>
          <p:grpSpPr>
            <a:xfrm>
              <a:off x="2181361" y="4556250"/>
              <a:ext cx="1368152" cy="733360"/>
              <a:chOff x="597185" y="3527535"/>
              <a:chExt cx="1368152" cy="599244"/>
            </a:xfrm>
          </p:grpSpPr>
          <p:sp>
            <p:nvSpPr>
              <p:cNvPr id="9" name="구름 8"/>
              <p:cNvSpPr/>
              <p:nvPr/>
            </p:nvSpPr>
            <p:spPr>
              <a:xfrm>
                <a:off x="597185" y="3527535"/>
                <a:ext cx="1368152" cy="599244"/>
              </a:xfrm>
              <a:prstGeom prst="cloud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72890" y="3562089"/>
                <a:ext cx="1265472" cy="477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b="0" dirty="0" smtClean="0">
                    <a:latin typeface="나눔고딕 ExtraBold" pitchFamily="50" charset="-127"/>
                    <a:ea typeface="나눔고딕 ExtraBold" pitchFamily="50" charset="-127"/>
                  </a:rPr>
                  <a:t>최저임금인상</a:t>
                </a:r>
                <a:r>
                  <a:rPr lang="en-US" altLang="ko-KR" sz="1600" b="0" dirty="0" smtClean="0">
                    <a:latin typeface="나눔고딕 ExtraBold" pitchFamily="50" charset="-127"/>
                    <a:ea typeface="나눔고딕 ExtraBold" pitchFamily="50" charset="-127"/>
                  </a:rPr>
                  <a:t/>
                </a:r>
                <a:br>
                  <a:rPr lang="en-US" altLang="ko-KR" sz="1600" b="0" dirty="0" smtClean="0">
                    <a:latin typeface="나눔고딕 ExtraBold" pitchFamily="50" charset="-127"/>
                    <a:ea typeface="나눔고딕 ExtraBold" pitchFamily="50" charset="-127"/>
                  </a:rPr>
                </a:br>
                <a:r>
                  <a:rPr lang="en-US" altLang="ko-KR" sz="1600" b="0" dirty="0" smtClean="0">
                    <a:latin typeface="나눔고딕 ExtraBold" pitchFamily="50" charset="-127"/>
                    <a:ea typeface="나눔고딕 ExtraBold" pitchFamily="50" charset="-127"/>
                  </a:rPr>
                  <a:t>52</a:t>
                </a:r>
                <a:r>
                  <a:rPr lang="ko-KR" altLang="en-US" sz="1600" b="0" dirty="0" smtClean="0">
                    <a:latin typeface="나눔고딕 ExtraBold" pitchFamily="50" charset="-127"/>
                    <a:ea typeface="나눔고딕 ExtraBold" pitchFamily="50" charset="-127"/>
                  </a:rPr>
                  <a:t>시간 근로</a:t>
                </a:r>
                <a:endParaRPr lang="ko-KR" altLang="en-US" sz="1600" b="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1128183" y="4330326"/>
              <a:ext cx="1080120" cy="599244"/>
              <a:chOff x="2064287" y="3982129"/>
              <a:chExt cx="1080120" cy="599244"/>
            </a:xfrm>
          </p:grpSpPr>
          <p:sp>
            <p:nvSpPr>
              <p:cNvPr id="12" name="구름 11"/>
              <p:cNvSpPr/>
              <p:nvPr/>
            </p:nvSpPr>
            <p:spPr>
              <a:xfrm>
                <a:off x="2111824" y="3982129"/>
                <a:ext cx="985047" cy="599244"/>
              </a:xfrm>
              <a:prstGeom prst="cloud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064287" y="4078362"/>
                <a:ext cx="10801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b="0" dirty="0" smtClean="0">
                    <a:latin typeface="나눔고딕 ExtraBold" pitchFamily="50" charset="-127"/>
                    <a:ea typeface="나눔고딕 ExtraBold" pitchFamily="50" charset="-127"/>
                  </a:rPr>
                  <a:t>청탁금지법</a:t>
                </a:r>
                <a:endParaRPr lang="ko-KR" altLang="en-US" sz="1600" b="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3630437" y="4478986"/>
              <a:ext cx="1019938" cy="599244"/>
              <a:chOff x="3486421" y="3566062"/>
              <a:chExt cx="1019938" cy="599244"/>
            </a:xfrm>
          </p:grpSpPr>
          <p:sp>
            <p:nvSpPr>
              <p:cNvPr id="27" name="구름 26"/>
              <p:cNvSpPr/>
              <p:nvPr/>
            </p:nvSpPr>
            <p:spPr>
              <a:xfrm>
                <a:off x="3486421" y="3566062"/>
                <a:ext cx="1019938" cy="599244"/>
              </a:xfrm>
              <a:prstGeom prst="cloud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657634" y="3734758"/>
                <a:ext cx="8049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0" dirty="0" smtClean="0">
                    <a:latin typeface="나눔고딕 ExtraBold" pitchFamily="50" charset="-127"/>
                    <a:ea typeface="나눔고딕 ExtraBold" pitchFamily="50" charset="-127"/>
                  </a:rPr>
                  <a:t>Me Too</a:t>
                </a:r>
                <a:endParaRPr lang="ko-KR" altLang="en-US" sz="1600" b="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</p:grpSp>
      <p:grpSp>
        <p:nvGrpSpPr>
          <p:cNvPr id="62" name="그룹 61"/>
          <p:cNvGrpSpPr/>
          <p:nvPr/>
        </p:nvGrpSpPr>
        <p:grpSpPr>
          <a:xfrm>
            <a:off x="4427993" y="3965437"/>
            <a:ext cx="1630845" cy="759725"/>
            <a:chOff x="-1224644" y="2456892"/>
            <a:chExt cx="1378100" cy="759725"/>
          </a:xfrm>
          <a:solidFill>
            <a:srgbClr val="FFFF00">
              <a:alpha val="40000"/>
            </a:srgbClr>
          </a:solidFill>
        </p:grpSpPr>
        <p:sp>
          <p:nvSpPr>
            <p:cNvPr id="63" name="구름 62"/>
            <p:cNvSpPr/>
            <p:nvPr/>
          </p:nvSpPr>
          <p:spPr>
            <a:xfrm>
              <a:off x="-1224644" y="2456892"/>
              <a:ext cx="1368152" cy="759725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0">
                <a:solidFill>
                  <a:schemeClr val="bg1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-1214696" y="2628569"/>
              <a:ext cx="13681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교육 파탄</a:t>
              </a:r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7017987" y="4181461"/>
            <a:ext cx="1630845" cy="759725"/>
            <a:chOff x="-1224644" y="2456892"/>
            <a:chExt cx="1378100" cy="759725"/>
          </a:xfrm>
          <a:solidFill>
            <a:srgbClr val="FFFF00">
              <a:alpha val="40000"/>
            </a:srgbClr>
          </a:solidFill>
        </p:grpSpPr>
        <p:sp>
          <p:nvSpPr>
            <p:cNvPr id="66" name="구름 65"/>
            <p:cNvSpPr/>
            <p:nvPr/>
          </p:nvSpPr>
          <p:spPr>
            <a:xfrm>
              <a:off x="-1224644" y="2456892"/>
              <a:ext cx="1368152" cy="759725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0">
                <a:solidFill>
                  <a:schemeClr val="bg1"/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-1214696" y="2628569"/>
              <a:ext cx="13681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부의 세습</a:t>
              </a:r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3745058" y="4721521"/>
            <a:ext cx="1630845" cy="759725"/>
            <a:chOff x="-1224644" y="2456892"/>
            <a:chExt cx="1378100" cy="759725"/>
          </a:xfrm>
          <a:solidFill>
            <a:srgbClr val="FFFF00">
              <a:alpha val="40000"/>
            </a:srgbClr>
          </a:solidFill>
        </p:grpSpPr>
        <p:sp>
          <p:nvSpPr>
            <p:cNvPr id="69" name="구름 68"/>
            <p:cNvSpPr/>
            <p:nvPr/>
          </p:nvSpPr>
          <p:spPr>
            <a:xfrm>
              <a:off x="-1224644" y="2456892"/>
              <a:ext cx="1368152" cy="759725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0">
                <a:solidFill>
                  <a:schemeClr val="bg1"/>
                </a:soli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-1214696" y="2628569"/>
              <a:ext cx="13681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민주주의</a:t>
              </a:r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2004403" y="4613509"/>
            <a:ext cx="1630845" cy="759725"/>
            <a:chOff x="-1224644" y="2456892"/>
            <a:chExt cx="1378100" cy="759725"/>
          </a:xfrm>
          <a:solidFill>
            <a:srgbClr val="FFFF00">
              <a:alpha val="40000"/>
            </a:srgbClr>
          </a:solidFill>
        </p:grpSpPr>
        <p:sp>
          <p:nvSpPr>
            <p:cNvPr id="72" name="구름 71"/>
            <p:cNvSpPr/>
            <p:nvPr/>
          </p:nvSpPr>
          <p:spPr>
            <a:xfrm>
              <a:off x="-1224644" y="2456892"/>
              <a:ext cx="1368152" cy="759725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0">
                <a:solidFill>
                  <a:schemeClr val="bg1"/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-1214696" y="2628569"/>
              <a:ext cx="13681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노후 문제</a:t>
              </a:r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2763697" y="3785405"/>
            <a:ext cx="1630845" cy="759725"/>
            <a:chOff x="-1224644" y="2456892"/>
            <a:chExt cx="1378100" cy="759725"/>
          </a:xfrm>
          <a:solidFill>
            <a:srgbClr val="FFFF00">
              <a:alpha val="40000"/>
            </a:srgbClr>
          </a:solidFill>
        </p:grpSpPr>
        <p:sp>
          <p:nvSpPr>
            <p:cNvPr id="75" name="구름 74"/>
            <p:cNvSpPr/>
            <p:nvPr/>
          </p:nvSpPr>
          <p:spPr>
            <a:xfrm>
              <a:off x="-1224644" y="2456892"/>
              <a:ext cx="1368152" cy="759725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0">
                <a:solidFill>
                  <a:schemeClr val="bg1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-1214696" y="2628569"/>
              <a:ext cx="13681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기계와의 전쟁</a:t>
              </a:r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77" name="그룹 76"/>
          <p:cNvGrpSpPr/>
          <p:nvPr/>
        </p:nvGrpSpPr>
        <p:grpSpPr>
          <a:xfrm>
            <a:off x="6097427" y="3585556"/>
            <a:ext cx="1630845" cy="759725"/>
            <a:chOff x="-1224644" y="2456892"/>
            <a:chExt cx="1378100" cy="759725"/>
          </a:xfrm>
          <a:solidFill>
            <a:srgbClr val="FFFF00">
              <a:alpha val="40000"/>
            </a:srgbClr>
          </a:solidFill>
        </p:grpSpPr>
        <p:sp>
          <p:nvSpPr>
            <p:cNvPr id="78" name="구름 77"/>
            <p:cNvSpPr/>
            <p:nvPr/>
          </p:nvSpPr>
          <p:spPr>
            <a:xfrm>
              <a:off x="-1224644" y="2456892"/>
              <a:ext cx="1368152" cy="759725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0">
                <a:solidFill>
                  <a:schemeClr val="bg1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-1214696" y="2628569"/>
              <a:ext cx="13681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구조조정</a:t>
              </a:r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5544117" y="4613509"/>
            <a:ext cx="1630845" cy="759725"/>
            <a:chOff x="-1224644" y="2456892"/>
            <a:chExt cx="1378100" cy="759725"/>
          </a:xfrm>
          <a:solidFill>
            <a:srgbClr val="FFFF00">
              <a:alpha val="40000"/>
            </a:srgbClr>
          </a:solidFill>
        </p:grpSpPr>
        <p:sp>
          <p:nvSpPr>
            <p:cNvPr id="81" name="구름 80"/>
            <p:cNvSpPr/>
            <p:nvPr/>
          </p:nvSpPr>
          <p:spPr>
            <a:xfrm>
              <a:off x="-1224644" y="2456892"/>
              <a:ext cx="1368152" cy="759725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0">
                <a:solidFill>
                  <a:schemeClr val="bg1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-1214696" y="2628569"/>
              <a:ext cx="13681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빈부 갈등</a:t>
              </a:r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561436" y="4217465"/>
            <a:ext cx="1630845" cy="759725"/>
            <a:chOff x="-1224644" y="2456892"/>
            <a:chExt cx="1378100" cy="759725"/>
          </a:xfrm>
          <a:solidFill>
            <a:srgbClr val="FFFF00">
              <a:alpha val="40000"/>
            </a:srgbClr>
          </a:solidFill>
        </p:grpSpPr>
        <p:sp>
          <p:nvSpPr>
            <p:cNvPr id="84" name="구름 83"/>
            <p:cNvSpPr/>
            <p:nvPr/>
          </p:nvSpPr>
          <p:spPr>
            <a:xfrm>
              <a:off x="-1224644" y="2456892"/>
              <a:ext cx="1368152" cy="759725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0">
                <a:solidFill>
                  <a:schemeClr val="bg1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-1214696" y="2628569"/>
              <a:ext cx="13681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계급 고착화</a:t>
              </a:r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1259641" y="3389358"/>
            <a:ext cx="1630845" cy="759725"/>
            <a:chOff x="-1224644" y="2456892"/>
            <a:chExt cx="1378100" cy="759725"/>
          </a:xfrm>
          <a:solidFill>
            <a:srgbClr val="FFFF00">
              <a:alpha val="40000"/>
            </a:srgbClr>
          </a:solidFill>
        </p:grpSpPr>
        <p:sp>
          <p:nvSpPr>
            <p:cNvPr id="87" name="구름 86"/>
            <p:cNvSpPr/>
            <p:nvPr/>
          </p:nvSpPr>
          <p:spPr>
            <a:xfrm>
              <a:off x="-1224644" y="2456892"/>
              <a:ext cx="1368152" cy="759725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0">
                <a:solidFill>
                  <a:schemeClr val="bg1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-1214696" y="2628569"/>
              <a:ext cx="13681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0" dirty="0" smtClean="0">
                  <a:latin typeface="나눔고딕 ExtraBold" pitchFamily="50" charset="-127"/>
                  <a:ea typeface="나눔고딕 ExtraBold" pitchFamily="50" charset="-127"/>
                </a:rPr>
                <a:t>세대 갈등</a:t>
              </a:r>
              <a:endParaRPr lang="ko-KR" altLang="en-US" sz="16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-733257" y="1422617"/>
            <a:ext cx="10477164" cy="4953944"/>
            <a:chOff x="-329254" y="1352039"/>
            <a:chExt cx="9685076" cy="4447130"/>
          </a:xfrm>
        </p:grpSpPr>
        <p:sp>
          <p:nvSpPr>
            <p:cNvPr id="30" name="이등변 삼각형 29"/>
            <p:cNvSpPr/>
            <p:nvPr/>
          </p:nvSpPr>
          <p:spPr>
            <a:xfrm>
              <a:off x="-329254" y="1524853"/>
              <a:ext cx="9685076" cy="4274316"/>
            </a:xfrm>
            <a:prstGeom prst="triangle">
              <a:avLst/>
            </a:prstGeom>
            <a:solidFill>
              <a:srgbClr val="FF0000">
                <a:alpha val="1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498182" y="1352039"/>
              <a:ext cx="1946429" cy="414434"/>
            </a:xfrm>
            <a:prstGeom prst="rect">
              <a:avLst/>
            </a:prstGeom>
            <a:solidFill>
              <a:srgbClr val="FFC000"/>
            </a:solidFill>
            <a:ln w="60325"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smtClean="0">
                  <a:latin typeface="나눔고딕 ExtraBold" pitchFamily="50" charset="-127"/>
                  <a:ea typeface="나눔고딕 ExtraBold" pitchFamily="50" charset="-127"/>
                </a:rPr>
                <a:t>미래의 리더십</a:t>
              </a:r>
              <a:endParaRPr lang="ko-KR" altLang="en-US" sz="24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49" name="제목 1"/>
          <p:cNvSpPr txBox="1">
            <a:spLocks/>
          </p:cNvSpPr>
          <p:nvPr/>
        </p:nvSpPr>
        <p:spPr>
          <a:xfrm>
            <a:off x="323850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II. </a:t>
            </a:r>
            <a:r>
              <a:rPr lang="ko-KR" altLang="en-US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조직의 재편 </a:t>
            </a:r>
            <a:r>
              <a:rPr lang="en-US" altLang="ko-KR" sz="24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4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새로운 리더십 필요</a:t>
            </a:r>
            <a:endParaRPr lang="ko-KR" altLang="en-US" sz="2400" dirty="0">
              <a:solidFill>
                <a:prstClr val="white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305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5" y="1150373"/>
            <a:ext cx="2072497" cy="1532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37" y="1158763"/>
            <a:ext cx="3527884" cy="135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236" y="4864159"/>
            <a:ext cx="2260672" cy="1193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13383"/>
            <a:ext cx="6192366" cy="3684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212" y="3423999"/>
            <a:ext cx="2238696" cy="1017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236" y="1947835"/>
            <a:ext cx="2260672" cy="105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6696236" y="2600908"/>
            <a:ext cx="1512168" cy="404338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6731878" y="3861048"/>
            <a:ext cx="2225029" cy="58054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6718211" y="5419725"/>
            <a:ext cx="2238695" cy="637567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323850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II. </a:t>
            </a:r>
            <a:r>
              <a:rPr lang="ko-KR" altLang="en-US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조직의 재편 </a:t>
            </a:r>
            <a:r>
              <a:rPr lang="en-US" altLang="ko-KR" sz="24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4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새로운 리더십 필요</a:t>
            </a:r>
            <a:endParaRPr lang="ko-KR" altLang="en-US" sz="2400" dirty="0">
              <a:solidFill>
                <a:prstClr val="white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89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08" y="1401486"/>
            <a:ext cx="5345993" cy="4801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그룹 4"/>
          <p:cNvGrpSpPr/>
          <p:nvPr/>
        </p:nvGrpSpPr>
        <p:grpSpPr>
          <a:xfrm>
            <a:off x="1511660" y="1151249"/>
            <a:ext cx="6732747" cy="5301876"/>
            <a:chOff x="1511661" y="764145"/>
            <a:chExt cx="6732747" cy="5301876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6078" y="764145"/>
              <a:ext cx="2988330" cy="5301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1661" y="764704"/>
              <a:ext cx="3744416" cy="2791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1662" y="3572168"/>
              <a:ext cx="3744416" cy="24888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410" y="1050132"/>
            <a:ext cx="6948772" cy="537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863927" y="962448"/>
            <a:ext cx="7867650" cy="5490677"/>
            <a:chOff x="-5735088" y="-338855"/>
            <a:chExt cx="7867651" cy="6896402"/>
          </a:xfrm>
        </p:grpSpPr>
        <p:sp>
          <p:nvSpPr>
            <p:cNvPr id="6" name="직사각형 5"/>
            <p:cNvSpPr/>
            <p:nvPr/>
          </p:nvSpPr>
          <p:spPr>
            <a:xfrm>
              <a:off x="-5735088" y="-338855"/>
              <a:ext cx="7867651" cy="68964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591543" y="-272025"/>
              <a:ext cx="5724106" cy="3638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735088" y="2547522"/>
              <a:ext cx="2514600" cy="4010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220488" y="3242847"/>
              <a:ext cx="5353050" cy="3314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725144" y="-338855"/>
              <a:ext cx="2133600" cy="2981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12" y="962447"/>
            <a:ext cx="8005765" cy="548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5" y="959033"/>
            <a:ext cx="8156021" cy="549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36" y="906301"/>
            <a:ext cx="8294864" cy="5721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제목 1"/>
          <p:cNvSpPr txBox="1">
            <a:spLocks/>
          </p:cNvSpPr>
          <p:nvPr/>
        </p:nvSpPr>
        <p:spPr>
          <a:xfrm>
            <a:off x="323850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II. </a:t>
            </a:r>
            <a:r>
              <a:rPr lang="ko-KR" altLang="en-US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조직의 재편 </a:t>
            </a:r>
            <a:r>
              <a:rPr lang="en-US" altLang="ko-KR" sz="24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4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다양성</a:t>
            </a:r>
            <a:r>
              <a:rPr lang="en-US" altLang="ko-KR" sz="240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z="240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집단지성</a:t>
            </a:r>
            <a:r>
              <a:rPr lang="en-US" altLang="ko-KR" sz="240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z="2400" dirty="0" err="1" smtClean="0">
                <a:solidFill>
                  <a:schemeClr val="bg2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安全感</a:t>
            </a:r>
            <a:endParaRPr lang="ko-KR" altLang="en-US" sz="2400" dirty="0">
              <a:solidFill>
                <a:schemeClr val="bg2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051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user\Desktop\경영전략회의\협업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65" y="2136577"/>
            <a:ext cx="2510583" cy="389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63"/>
          <p:cNvSpPr txBox="1">
            <a:spLocks noChangeArrowheads="1"/>
          </p:cNvSpPr>
          <p:nvPr/>
        </p:nvSpPr>
        <p:spPr bwMode="auto">
          <a:xfrm>
            <a:off x="503548" y="6325256"/>
            <a:ext cx="630237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b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혜안리서치</a:t>
            </a:r>
            <a:endParaRPr lang="ko-KR" altLang="en-US" b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899590" y="980728"/>
            <a:ext cx="4264313" cy="631313"/>
            <a:chOff x="899590" y="980728"/>
            <a:chExt cx="4264313" cy="631313"/>
          </a:xfrm>
        </p:grpSpPr>
        <p:grpSp>
          <p:nvGrpSpPr>
            <p:cNvPr id="12" name="그룹 11"/>
            <p:cNvGrpSpPr/>
            <p:nvPr/>
          </p:nvGrpSpPr>
          <p:grpSpPr>
            <a:xfrm>
              <a:off x="899590" y="980728"/>
              <a:ext cx="4176465" cy="631313"/>
              <a:chOff x="4749800" y="2531891"/>
              <a:chExt cx="3842274" cy="122400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749800" y="2531891"/>
                <a:ext cx="3842274" cy="1224000"/>
              </a:xfrm>
              <a:prstGeom prst="roundRect">
                <a:avLst>
                  <a:gd name="adj" fmla="val 9670"/>
                </a:avLst>
              </a:prstGeom>
              <a:gradFill>
                <a:gsLst>
                  <a:gs pos="0">
                    <a:schemeClr val="bg2"/>
                  </a:gs>
                  <a:gs pos="100000">
                    <a:schemeClr val="accent1"/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t" anchorCtr="0"/>
              <a:lstStyle/>
              <a:p>
                <a:pPr algn="l"/>
                <a:endParaRPr lang="ko-KR" altLang="en-US" sz="1300" dirty="0">
                  <a:latin typeface="KoPub돋움체_Pro Bold" pitchFamily="18" charset="-127"/>
                  <a:ea typeface="KoPub돋움체_Pro Bold" pitchFamily="18" charset="-127"/>
                </a:endParaRPr>
              </a:p>
            </p:txBody>
          </p:sp>
          <p:sp>
            <p:nvSpPr>
              <p:cNvPr id="14" name="모서리가 둥근 직사각형 13"/>
              <p:cNvSpPr/>
              <p:nvPr/>
            </p:nvSpPr>
            <p:spPr>
              <a:xfrm>
                <a:off x="4843787" y="2723686"/>
                <a:ext cx="3680070" cy="854388"/>
              </a:xfrm>
              <a:prstGeom prst="roundRect">
                <a:avLst>
                  <a:gd name="adj" fmla="val 11882"/>
                </a:avLst>
              </a:prstGeom>
              <a:gradFill flip="none" rotWithShape="1">
                <a:gsLst>
                  <a:gs pos="0">
                    <a:schemeClr val="accent2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36000" rtlCol="0" anchor="ctr" anchorCtr="0"/>
              <a:lstStyle/>
              <a:p>
                <a:pPr algn="l">
                  <a:lnSpc>
                    <a:spcPts val="1400"/>
                  </a:lnSpc>
                  <a:spcAft>
                    <a:spcPts val="300"/>
                  </a:spcAft>
                </a:pPr>
                <a:endParaRPr lang="en-US" altLang="ko-KR" sz="2200" b="0" dirty="0">
                  <a:solidFill>
                    <a:srgbClr val="000000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sp>
          <p:nvSpPr>
            <p:cNvPr id="15" name="직사각형 14"/>
            <p:cNvSpPr/>
            <p:nvPr/>
          </p:nvSpPr>
          <p:spPr>
            <a:xfrm>
              <a:off x="1164090" y="1088740"/>
              <a:ext cx="399981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ko-KR" altLang="en-US" sz="2200" b="0" dirty="0" smtClean="0">
                  <a:latin typeface="나눔고딕 ExtraBold" pitchFamily="50" charset="-127"/>
                  <a:ea typeface="나눔고딕 ExtraBold" pitchFamily="50" charset="-127"/>
                </a:rPr>
                <a:t>협업</a:t>
              </a:r>
              <a:r>
                <a:rPr lang="en-US" altLang="ko-KR" sz="2400" dirty="0">
                  <a:ln>
                    <a:solidFill>
                      <a:srgbClr val="4F81BD">
                        <a:lumMod val="60000"/>
                        <a:lumOff val="40000"/>
                      </a:srgbClr>
                    </a:solidFill>
                  </a:ln>
                  <a:solidFill>
                    <a:srgbClr val="FF0000"/>
                  </a:solidFill>
                </a:rPr>
                <a:t>(CO-WORK</a:t>
              </a:r>
              <a:r>
                <a:rPr lang="en-US" altLang="ko-KR" sz="2400" dirty="0" smtClean="0">
                  <a:ln>
                    <a:solidFill>
                      <a:srgbClr val="4F81BD">
                        <a:lumMod val="60000"/>
                        <a:lumOff val="40000"/>
                      </a:srgbClr>
                    </a:solidFill>
                  </a:ln>
                  <a:solidFill>
                    <a:srgbClr val="FF0000"/>
                  </a:solidFill>
                </a:rPr>
                <a:t>)</a:t>
              </a:r>
              <a:r>
                <a:rPr lang="ko-KR" altLang="en-US" sz="2400" dirty="0" smtClean="0">
                  <a:ln>
                    <a:solidFill>
                      <a:srgbClr val="4F81BD">
                        <a:lumMod val="60000"/>
                        <a:lumOff val="40000"/>
                      </a:srgbClr>
                    </a:solidFill>
                  </a:ln>
                  <a:solidFill>
                    <a:srgbClr val="FF0000"/>
                  </a:solidFill>
                </a:rPr>
                <a:t>의 </a:t>
              </a:r>
              <a:r>
                <a:rPr lang="ko-KR" altLang="en-US" sz="2200" b="0" dirty="0" smtClean="0">
                  <a:latin typeface="나눔고딕 ExtraBold" pitchFamily="50" charset="-127"/>
                  <a:ea typeface="나눔고딕 ExtraBold" pitchFamily="50" charset="-127"/>
                </a:rPr>
                <a:t>기업 문화</a:t>
              </a:r>
              <a:endParaRPr lang="ko-KR" altLang="en-US" sz="2200" b="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3587460" y="2650713"/>
            <a:ext cx="1488596" cy="31023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rgbClr val="7030A0"/>
                </a:solidFill>
                <a:latin typeface="나눔고딕 ExtraBold" pitchFamily="50" charset="-127"/>
                <a:ea typeface="나눔고딕 ExtraBold" pitchFamily="50" charset="-127"/>
              </a:rPr>
              <a:t>협업방정식</a:t>
            </a:r>
            <a:endParaRPr lang="ko-KR" altLang="en-US" sz="1800" dirty="0">
              <a:solidFill>
                <a:srgbClr val="7030A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676279" y="3491984"/>
            <a:ext cx="1260139" cy="1188132"/>
            <a:chOff x="3815916" y="3933056"/>
            <a:chExt cx="1260139" cy="1188132"/>
          </a:xfrm>
        </p:grpSpPr>
        <p:sp>
          <p:nvSpPr>
            <p:cNvPr id="4" name="타원 3"/>
            <p:cNvSpPr/>
            <p:nvPr/>
          </p:nvSpPr>
          <p:spPr>
            <a:xfrm>
              <a:off x="3815916" y="3933056"/>
              <a:ext cx="1260139" cy="11881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995936" y="4113076"/>
              <a:ext cx="9361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800" dirty="0" smtClean="0">
                  <a:solidFill>
                    <a:schemeClr val="bg1"/>
                  </a:solidFill>
                  <a:latin typeface="나눔고딕 ExtraBold" pitchFamily="50" charset="-127"/>
                  <a:ea typeface="나눔고딕 ExtraBold" pitchFamily="50" charset="-127"/>
                </a:rPr>
                <a:t>나</a:t>
              </a:r>
              <a:endParaRPr lang="ko-KR" altLang="en-US" sz="4800" dirty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6516216" y="1160748"/>
            <a:ext cx="1044115" cy="834479"/>
            <a:chOff x="7056277" y="1550405"/>
            <a:chExt cx="1044115" cy="834479"/>
          </a:xfrm>
          <a:solidFill>
            <a:schemeClr val="accent3"/>
          </a:solidFill>
        </p:grpSpPr>
        <p:sp>
          <p:nvSpPr>
            <p:cNvPr id="49" name="타원 48"/>
            <p:cNvSpPr/>
            <p:nvPr/>
          </p:nvSpPr>
          <p:spPr>
            <a:xfrm>
              <a:off x="7056277" y="1550405"/>
              <a:ext cx="1044115" cy="834479"/>
            </a:xfrm>
            <a:prstGeom prst="ellipse">
              <a:avLst/>
            </a:prstGeom>
            <a:grp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128284" y="1730425"/>
              <a:ext cx="954106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  <a:t>상대방</a:t>
              </a:r>
              <a:endParaRPr lang="ko-KR" altLang="en-US" sz="2000" dirty="0">
                <a:solidFill>
                  <a:srgbClr val="7030A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3083" name="그룹 3082"/>
          <p:cNvGrpSpPr/>
          <p:nvPr/>
        </p:nvGrpSpPr>
        <p:grpSpPr>
          <a:xfrm>
            <a:off x="4936418" y="1873020"/>
            <a:ext cx="2282924" cy="4048064"/>
            <a:chOff x="4936418" y="1873020"/>
            <a:chExt cx="2282924" cy="4048064"/>
          </a:xfrm>
        </p:grpSpPr>
        <p:cxnSp>
          <p:nvCxnSpPr>
            <p:cNvPr id="19" name="직선 화살표 연결선 18"/>
            <p:cNvCxnSpPr>
              <a:stCxn id="4" idx="6"/>
              <a:endCxn id="49" idx="3"/>
            </p:cNvCxnSpPr>
            <p:nvPr/>
          </p:nvCxnSpPr>
          <p:spPr>
            <a:xfrm flipV="1">
              <a:off x="4936418" y="1873020"/>
              <a:ext cx="1732705" cy="221303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4" idx="6"/>
            </p:cNvCxnSpPr>
            <p:nvPr/>
          </p:nvCxnSpPr>
          <p:spPr>
            <a:xfrm flipV="1">
              <a:off x="4936418" y="2840162"/>
              <a:ext cx="2119857" cy="1245888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화살표 연결선 24"/>
            <p:cNvCxnSpPr>
              <a:stCxn id="4" idx="6"/>
            </p:cNvCxnSpPr>
            <p:nvPr/>
          </p:nvCxnSpPr>
          <p:spPr>
            <a:xfrm flipV="1">
              <a:off x="4936418" y="3825044"/>
              <a:ext cx="2282924" cy="261006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2" name="직선 화살표 연결선 3071"/>
            <p:cNvCxnSpPr/>
            <p:nvPr/>
          </p:nvCxnSpPr>
          <p:spPr>
            <a:xfrm>
              <a:off x="5001905" y="4087502"/>
              <a:ext cx="2054370" cy="673646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4" name="직선 화살표 연결선 3073"/>
            <p:cNvCxnSpPr>
              <a:stCxn id="4" idx="6"/>
              <a:endCxn id="61" idx="1"/>
            </p:cNvCxnSpPr>
            <p:nvPr/>
          </p:nvCxnSpPr>
          <p:spPr>
            <a:xfrm>
              <a:off x="4936418" y="4086050"/>
              <a:ext cx="1732705" cy="1835034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7" name="TextBox 3076"/>
            <p:cNvSpPr txBox="1"/>
            <p:nvPr/>
          </p:nvSpPr>
          <p:spPr>
            <a:xfrm>
              <a:off x="5400091" y="2567583"/>
              <a:ext cx="6120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latin typeface="나눔고딕 ExtraBold" pitchFamily="50" charset="-127"/>
                  <a:ea typeface="나눔고딕 ExtraBold" pitchFamily="50" charset="-127"/>
                </a:rPr>
                <a:t>100 </a:t>
              </a:r>
              <a:endParaRPr lang="ko-KR" altLang="en-US" sz="12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924313" y="2978661"/>
              <a:ext cx="6120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latin typeface="나눔고딕 ExtraBold" pitchFamily="50" charset="-127"/>
                  <a:ea typeface="나눔고딕 ExtraBold" pitchFamily="50" charset="-127"/>
                </a:rPr>
                <a:t>100 </a:t>
              </a:r>
              <a:endParaRPr lang="ko-KR" altLang="en-US" sz="12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156175" y="3656057"/>
              <a:ext cx="6120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latin typeface="나눔고딕 ExtraBold" pitchFamily="50" charset="-127"/>
                  <a:ea typeface="나눔고딕 ExtraBold" pitchFamily="50" charset="-127"/>
                </a:rPr>
                <a:t>100 </a:t>
              </a:r>
              <a:endParaRPr lang="ko-KR" altLang="en-US" sz="12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151771" y="4226002"/>
              <a:ext cx="6120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latin typeface="나눔고딕 ExtraBold" pitchFamily="50" charset="-127"/>
                  <a:ea typeface="나눔고딕 ExtraBold" pitchFamily="50" charset="-127"/>
                </a:rPr>
                <a:t>100 </a:t>
              </a:r>
              <a:endParaRPr lang="ko-KR" altLang="en-US" sz="12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858525" y="4865067"/>
              <a:ext cx="6120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latin typeface="나눔고딕 ExtraBold" pitchFamily="50" charset="-127"/>
                  <a:ea typeface="나눔고딕 ExtraBold" pitchFamily="50" charset="-127"/>
                </a:rPr>
                <a:t>100 </a:t>
              </a:r>
              <a:endParaRPr lang="ko-KR" altLang="en-US" sz="1200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7020272" y="2342493"/>
            <a:ext cx="1044115" cy="834479"/>
            <a:chOff x="7056277" y="1550405"/>
            <a:chExt cx="1044115" cy="834479"/>
          </a:xfrm>
          <a:solidFill>
            <a:schemeClr val="accent3"/>
          </a:solidFill>
        </p:grpSpPr>
        <p:sp>
          <p:nvSpPr>
            <p:cNvPr id="81" name="타원 80"/>
            <p:cNvSpPr/>
            <p:nvPr/>
          </p:nvSpPr>
          <p:spPr>
            <a:xfrm>
              <a:off x="7056277" y="1550405"/>
              <a:ext cx="1044115" cy="834479"/>
            </a:xfrm>
            <a:prstGeom prst="ellipse">
              <a:avLst/>
            </a:prstGeom>
            <a:grp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128284" y="1730425"/>
              <a:ext cx="954106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  <a:t>상대방</a:t>
              </a:r>
              <a:endParaRPr lang="ko-KR" altLang="en-US" sz="2000" dirty="0">
                <a:solidFill>
                  <a:srgbClr val="7030A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7219342" y="3377316"/>
            <a:ext cx="1044115" cy="834479"/>
            <a:chOff x="7056277" y="1550405"/>
            <a:chExt cx="1044115" cy="834479"/>
          </a:xfrm>
          <a:solidFill>
            <a:schemeClr val="accent3"/>
          </a:solidFill>
        </p:grpSpPr>
        <p:sp>
          <p:nvSpPr>
            <p:cNvPr id="84" name="타원 83"/>
            <p:cNvSpPr/>
            <p:nvPr/>
          </p:nvSpPr>
          <p:spPr>
            <a:xfrm>
              <a:off x="7056277" y="1550405"/>
              <a:ext cx="1044115" cy="834479"/>
            </a:xfrm>
            <a:prstGeom prst="ellipse">
              <a:avLst/>
            </a:prstGeom>
            <a:grp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128284" y="1730425"/>
              <a:ext cx="954106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  <a:t>상대방</a:t>
              </a:r>
              <a:endParaRPr lang="ko-KR" altLang="en-US" sz="2000" dirty="0">
                <a:solidFill>
                  <a:srgbClr val="7030A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7065276" y="4388421"/>
            <a:ext cx="1044115" cy="834479"/>
            <a:chOff x="7056277" y="1550405"/>
            <a:chExt cx="1044115" cy="834479"/>
          </a:xfrm>
          <a:solidFill>
            <a:schemeClr val="accent3"/>
          </a:solidFill>
        </p:grpSpPr>
        <p:sp>
          <p:nvSpPr>
            <p:cNvPr id="87" name="타원 86"/>
            <p:cNvSpPr/>
            <p:nvPr/>
          </p:nvSpPr>
          <p:spPr>
            <a:xfrm>
              <a:off x="7056277" y="1550405"/>
              <a:ext cx="1044115" cy="834479"/>
            </a:xfrm>
            <a:prstGeom prst="ellipse">
              <a:avLst/>
            </a:prstGeom>
            <a:grp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128284" y="1730425"/>
              <a:ext cx="954106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  <a:t>상대방</a:t>
              </a:r>
              <a:endParaRPr lang="ko-KR" altLang="en-US" sz="2000" dirty="0">
                <a:solidFill>
                  <a:srgbClr val="7030A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89" name="그룹 88"/>
          <p:cNvGrpSpPr/>
          <p:nvPr/>
        </p:nvGrpSpPr>
        <p:grpSpPr>
          <a:xfrm>
            <a:off x="6666097" y="5618283"/>
            <a:ext cx="1044115" cy="834479"/>
            <a:chOff x="7056277" y="1550405"/>
            <a:chExt cx="1044115" cy="834479"/>
          </a:xfrm>
          <a:solidFill>
            <a:schemeClr val="accent3"/>
          </a:solidFill>
        </p:grpSpPr>
        <p:sp>
          <p:nvSpPr>
            <p:cNvPr id="90" name="타원 89"/>
            <p:cNvSpPr/>
            <p:nvPr/>
          </p:nvSpPr>
          <p:spPr>
            <a:xfrm>
              <a:off x="7056277" y="1550405"/>
              <a:ext cx="1044115" cy="834479"/>
            </a:xfrm>
            <a:prstGeom prst="ellipse">
              <a:avLst/>
            </a:prstGeom>
            <a:grp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128284" y="1730425"/>
              <a:ext cx="954106" cy="40011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>
                  <a:solidFill>
                    <a:srgbClr val="7030A0"/>
                  </a:solidFill>
                  <a:latin typeface="나눔고딕 ExtraBold" pitchFamily="50" charset="-127"/>
                  <a:ea typeface="나눔고딕 ExtraBold" pitchFamily="50" charset="-127"/>
                </a:rPr>
                <a:t>상대방</a:t>
              </a:r>
              <a:endParaRPr lang="ko-KR" altLang="en-US" sz="2000" dirty="0">
                <a:solidFill>
                  <a:srgbClr val="7030A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grpSp>
        <p:nvGrpSpPr>
          <p:cNvPr id="3095" name="그룹 3094"/>
          <p:cNvGrpSpPr/>
          <p:nvPr/>
        </p:nvGrpSpPr>
        <p:grpSpPr>
          <a:xfrm>
            <a:off x="4936418" y="1999729"/>
            <a:ext cx="2371886" cy="3813239"/>
            <a:chOff x="4936418" y="1999729"/>
            <a:chExt cx="2371886" cy="3813239"/>
          </a:xfrm>
        </p:grpSpPr>
        <p:cxnSp>
          <p:nvCxnSpPr>
            <p:cNvPr id="3079" name="직선 화살표 연결선 3078"/>
            <p:cNvCxnSpPr/>
            <p:nvPr/>
          </p:nvCxnSpPr>
          <p:spPr>
            <a:xfrm flipH="1">
              <a:off x="4948204" y="1999729"/>
              <a:ext cx="1928052" cy="2087773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화살표 연결선 92"/>
            <p:cNvCxnSpPr/>
            <p:nvPr/>
          </p:nvCxnSpPr>
          <p:spPr>
            <a:xfrm flipH="1">
              <a:off x="5001907" y="2978661"/>
              <a:ext cx="2054368" cy="1107389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화살표 연결선 96"/>
            <p:cNvCxnSpPr/>
            <p:nvPr/>
          </p:nvCxnSpPr>
          <p:spPr>
            <a:xfrm flipH="1">
              <a:off x="4989305" y="3933056"/>
              <a:ext cx="2230037" cy="169502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직선 화살표 연결선 98"/>
            <p:cNvCxnSpPr>
              <a:endCxn id="4" idx="6"/>
            </p:cNvCxnSpPr>
            <p:nvPr/>
          </p:nvCxnSpPr>
          <p:spPr>
            <a:xfrm flipH="1" flipV="1">
              <a:off x="4936418" y="4086050"/>
              <a:ext cx="2200865" cy="482391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화살표 연결선 101"/>
            <p:cNvCxnSpPr>
              <a:stCxn id="90" idx="1"/>
              <a:endCxn id="4" idx="6"/>
            </p:cNvCxnSpPr>
            <p:nvPr/>
          </p:nvCxnSpPr>
          <p:spPr>
            <a:xfrm flipH="1" flipV="1">
              <a:off x="4936418" y="4086050"/>
              <a:ext cx="1882586" cy="1654440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4" name="TextBox 3093"/>
            <p:cNvSpPr txBox="1"/>
            <p:nvPr/>
          </p:nvSpPr>
          <p:spPr>
            <a:xfrm>
              <a:off x="6156176" y="2567583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100</a:t>
              </a:r>
              <a:endParaRPr lang="ko-KR" altLang="en-US" sz="1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552220" y="3140968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100</a:t>
              </a:r>
              <a:endParaRPr lang="ko-KR" altLang="en-US" sz="1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660232" y="3933056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100</a:t>
              </a:r>
              <a:endParaRPr lang="ko-KR" altLang="en-US" sz="1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345087" y="4491926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100</a:t>
              </a:r>
              <a:endParaRPr lang="ko-KR" altLang="en-US" sz="1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832140" y="5535969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rPr>
                <a:t>100</a:t>
              </a:r>
              <a:endParaRPr lang="ko-KR" altLang="en-US" sz="12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</p:grpSp>
      <p:sp>
        <p:nvSpPr>
          <p:cNvPr id="112" name="TextBox 111"/>
          <p:cNvSpPr txBox="1"/>
          <p:nvPr/>
        </p:nvSpPr>
        <p:spPr>
          <a:xfrm>
            <a:off x="3440037" y="5265204"/>
            <a:ext cx="1744031" cy="400110"/>
          </a:xfrm>
          <a:prstGeom prst="rect">
            <a:avLst/>
          </a:prstGeom>
          <a:solidFill>
            <a:srgbClr val="FFFF00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7030A0"/>
                </a:solidFill>
                <a:latin typeface="나눔고딕 ExtraBold" pitchFamily="50" charset="-127"/>
                <a:ea typeface="나눔고딕 ExtraBold" pitchFamily="50" charset="-127"/>
              </a:rPr>
              <a:t>100 </a:t>
            </a:r>
            <a:r>
              <a:rPr lang="en-US" altLang="ko-KR" sz="2000" dirty="0" smtClean="0">
                <a:solidFill>
                  <a:srgbClr val="7030A0"/>
                </a:solidFill>
                <a:latin typeface="나눔고딕 ExtraBold" pitchFamily="50" charset="-127"/>
                <a:ea typeface="나눔고딕 ExtraBold" pitchFamily="50" charset="-127"/>
                <a:sym typeface="Wingdings" pitchFamily="2" charset="2"/>
              </a:rPr>
              <a:t> 500</a:t>
            </a:r>
            <a:endParaRPr lang="ko-KR" altLang="en-US" sz="2000" dirty="0">
              <a:solidFill>
                <a:srgbClr val="7030A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3" name="제목 1"/>
          <p:cNvSpPr txBox="1">
            <a:spLocks/>
          </p:cNvSpPr>
          <p:nvPr/>
        </p:nvSpPr>
        <p:spPr>
          <a:xfrm>
            <a:off x="323850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II. </a:t>
            </a:r>
            <a:r>
              <a:rPr lang="ko-KR" altLang="en-US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조직의 재편 </a:t>
            </a:r>
            <a:r>
              <a:rPr lang="en-US" altLang="ko-KR" sz="24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– </a:t>
            </a:r>
            <a:r>
              <a:rPr lang="ko-KR" altLang="en-US" sz="24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협업의 조직 문화</a:t>
            </a:r>
            <a:endParaRPr lang="ko-KR" altLang="en-US" sz="2400" dirty="0">
              <a:solidFill>
                <a:schemeClr val="bg2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8193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76" y="1368851"/>
            <a:ext cx="3471826" cy="5095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Text Box 9272"/>
          <p:cNvSpPr txBox="1"/>
          <p:nvPr/>
        </p:nvSpPr>
        <p:spPr>
          <a:xfrm>
            <a:off x="575556" y="916641"/>
            <a:ext cx="1448850" cy="42412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latinLnBrk="1">
              <a:lnSpc>
                <a:spcPct val="115000"/>
              </a:lnSpc>
              <a:spcAft>
                <a:spcPts val="1000"/>
              </a:spcAft>
            </a:pPr>
            <a:r>
              <a:rPr lang="ko-KR" altLang="en-US" sz="2000" b="1" kern="100" dirty="0" smtClean="0">
                <a:solidFill>
                  <a:schemeClr val="tx2"/>
                </a:solidFill>
                <a:effectLst/>
                <a:latin typeface="나눔고딕 ExtraBold" pitchFamily="50" charset="-127"/>
                <a:ea typeface="나눔고딕 ExtraBold" pitchFamily="50" charset="-127"/>
                <a:cs typeface="Times New Roman"/>
              </a:rPr>
              <a:t>사람이 문제</a:t>
            </a:r>
            <a:endParaRPr lang="ko-KR" sz="2000" kern="100" dirty="0">
              <a:solidFill>
                <a:schemeClr val="tx2"/>
              </a:solidFill>
              <a:effectLst/>
              <a:latin typeface="나눔고딕 ExtraBold" pitchFamily="50" charset="-127"/>
              <a:ea typeface="나눔고딕 ExtraBold" pitchFamily="50" charset="-127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70" y="1341753"/>
            <a:ext cx="3543856" cy="514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9272"/>
          <p:cNvSpPr txBox="1"/>
          <p:nvPr/>
        </p:nvSpPr>
        <p:spPr>
          <a:xfrm>
            <a:off x="4644008" y="944724"/>
            <a:ext cx="2448272" cy="42412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latinLnBrk="1">
              <a:lnSpc>
                <a:spcPct val="115000"/>
              </a:lnSpc>
              <a:spcAft>
                <a:spcPts val="1000"/>
              </a:spcAft>
            </a:pPr>
            <a:r>
              <a:rPr lang="ko-KR" altLang="en-US" sz="2000" b="1" kern="100" dirty="0" smtClean="0">
                <a:solidFill>
                  <a:srgbClr val="C00000"/>
                </a:solidFill>
                <a:effectLst/>
                <a:latin typeface="나눔고딕 ExtraBold" pitchFamily="50" charset="-127"/>
                <a:ea typeface="나눔고딕 ExtraBold" pitchFamily="50" charset="-127"/>
                <a:cs typeface="Times New Roman"/>
              </a:rPr>
              <a:t>新 </a:t>
            </a:r>
            <a:r>
              <a:rPr lang="en-US" altLang="ko-KR" sz="2000" b="1" kern="100" dirty="0" smtClean="0">
                <a:solidFill>
                  <a:srgbClr val="C00000"/>
                </a:solidFill>
                <a:effectLst/>
                <a:latin typeface="나눔고딕 ExtraBold" pitchFamily="50" charset="-127"/>
                <a:ea typeface="나눔고딕 ExtraBold" pitchFamily="50" charset="-127"/>
                <a:cs typeface="Times New Roman"/>
              </a:rPr>
              <a:t>Service</a:t>
            </a:r>
            <a:r>
              <a:rPr lang="ko-KR" altLang="en-US" sz="2000" b="1" kern="100" dirty="0" smtClean="0">
                <a:solidFill>
                  <a:srgbClr val="C00000"/>
                </a:solidFill>
                <a:effectLst/>
                <a:latin typeface="나눔고딕 ExtraBold" pitchFamily="50" charset="-127"/>
                <a:ea typeface="나눔고딕 ExtraBold" pitchFamily="50" charset="-127"/>
                <a:cs typeface="Times New Roman"/>
              </a:rPr>
              <a:t> </a:t>
            </a:r>
            <a:r>
              <a:rPr lang="ko-KR" altLang="en-US" sz="2000" b="1" kern="100" dirty="0" smtClean="0">
                <a:solidFill>
                  <a:schemeClr val="tx2"/>
                </a:solidFill>
                <a:effectLst/>
                <a:latin typeface="나눔고딕 ExtraBold" pitchFamily="50" charset="-127"/>
                <a:ea typeface="나눔고딕 ExtraBold" pitchFamily="50" charset="-127"/>
                <a:cs typeface="Times New Roman"/>
              </a:rPr>
              <a:t>시대</a:t>
            </a:r>
            <a:endParaRPr lang="ko-KR" sz="2000" kern="100" dirty="0">
              <a:solidFill>
                <a:schemeClr val="tx2"/>
              </a:solidFill>
              <a:effectLst/>
              <a:latin typeface="나눔고딕 ExtraBold" pitchFamily="50" charset="-127"/>
              <a:ea typeface="나눔고딕 ExtraBold" pitchFamily="50" charset="-127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498" y="1376772"/>
            <a:ext cx="3562906" cy="5076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498" y="1340768"/>
            <a:ext cx="3562906" cy="4913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4391980" y="890931"/>
            <a:ext cx="4032448" cy="5634413"/>
            <a:chOff x="4572000" y="926935"/>
            <a:chExt cx="4032448" cy="5634413"/>
          </a:xfrm>
        </p:grpSpPr>
        <p:sp>
          <p:nvSpPr>
            <p:cNvPr id="2" name="직사각형 1"/>
            <p:cNvSpPr/>
            <p:nvPr/>
          </p:nvSpPr>
          <p:spPr>
            <a:xfrm>
              <a:off x="4572000" y="926935"/>
              <a:ext cx="4032448" cy="56344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362" y="1351062"/>
              <a:ext cx="3631070" cy="4310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 Box 9272"/>
            <p:cNvSpPr txBox="1"/>
            <p:nvPr/>
          </p:nvSpPr>
          <p:spPr>
            <a:xfrm>
              <a:off x="4829360" y="926935"/>
              <a:ext cx="1938883" cy="424127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latinLnBrk="1">
                <a:lnSpc>
                  <a:spcPct val="115000"/>
                </a:lnSpc>
                <a:spcAft>
                  <a:spcPts val="1000"/>
                </a:spcAft>
              </a:pPr>
              <a:r>
                <a:rPr lang="ko-KR" altLang="en-US" sz="2000" b="1" kern="100" dirty="0" smtClean="0">
                  <a:solidFill>
                    <a:schemeClr val="tx2"/>
                  </a:solidFill>
                  <a:effectLst/>
                  <a:latin typeface="나눔고딕 ExtraBold" pitchFamily="50" charset="-127"/>
                  <a:ea typeface="나눔고딕 ExtraBold" pitchFamily="50" charset="-127"/>
                  <a:cs typeface="Times New Roman"/>
                </a:rPr>
                <a:t>新 마케팅 시대</a:t>
              </a:r>
              <a:endParaRPr lang="ko-KR" sz="2000" kern="100" dirty="0">
                <a:solidFill>
                  <a:schemeClr val="tx2"/>
                </a:solidFill>
                <a:effectLst/>
                <a:latin typeface="나눔고딕 ExtraBold" pitchFamily="50" charset="-127"/>
                <a:ea typeface="나눔고딕 ExtraBold" pitchFamily="50" charset="-127"/>
                <a:cs typeface="Times New Roman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860032" y="5724234"/>
              <a:ext cx="20882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sz="1400" dirty="0" smtClean="0"/>
                <a:t>한국민속촌</a:t>
              </a:r>
              <a:r>
                <a:rPr lang="en-US" altLang="ko-KR" sz="1400" dirty="0" smtClean="0"/>
                <a:t>: </a:t>
              </a:r>
              <a:r>
                <a:rPr lang="ko-KR" altLang="en-US" sz="1400" dirty="0" err="1" smtClean="0">
                  <a:solidFill>
                    <a:srgbClr val="C00000"/>
                  </a:solidFill>
                </a:rPr>
                <a:t>속촌아씨</a:t>
              </a:r>
              <a:r>
                <a:rPr lang="en-US" altLang="ko-KR" sz="1400" dirty="0" smtClean="0"/>
                <a:t/>
              </a:r>
              <a:br>
                <a:rPr lang="en-US" altLang="ko-KR" sz="1400" dirty="0" smtClean="0"/>
              </a:br>
              <a:r>
                <a:rPr lang="ko-KR" altLang="en-US" sz="1400" dirty="0" smtClean="0"/>
                <a:t>고양시청</a:t>
              </a:r>
              <a:r>
                <a:rPr lang="en-US" altLang="ko-KR" sz="1400" dirty="0" smtClean="0"/>
                <a:t>: </a:t>
              </a:r>
              <a:r>
                <a:rPr lang="ko-KR" altLang="en-US" sz="1400" dirty="0" smtClean="0">
                  <a:solidFill>
                    <a:srgbClr val="C00000"/>
                  </a:solidFill>
                </a:rPr>
                <a:t>고양이</a:t>
              </a:r>
              <a:r>
                <a:rPr lang="en-US" altLang="ko-KR" sz="1400" dirty="0" smtClean="0">
                  <a:solidFill>
                    <a:srgbClr val="C00000"/>
                  </a:solidFill>
                </a:rPr>
                <a:t>, </a:t>
              </a:r>
              <a:r>
                <a:rPr lang="ko-KR" altLang="en-US" sz="1400" dirty="0" smtClean="0">
                  <a:solidFill>
                    <a:srgbClr val="C00000"/>
                  </a:solidFill>
                </a:rPr>
                <a:t>야옹</a:t>
              </a:r>
              <a:r>
                <a:rPr lang="en-US" altLang="ko-KR" sz="1400" dirty="0" smtClean="0">
                  <a:solidFill>
                    <a:srgbClr val="C00000"/>
                  </a:solidFill>
                </a:rPr>
                <a:t>~</a:t>
              </a:r>
            </a:p>
            <a:p>
              <a:pPr algn="l"/>
              <a:r>
                <a:rPr lang="ko-KR" altLang="en-US" sz="1400" dirty="0" smtClean="0"/>
                <a:t>부산경찰청</a:t>
              </a:r>
              <a:r>
                <a:rPr lang="en-US" altLang="ko-KR" sz="1400" dirty="0" smtClean="0"/>
                <a:t>:</a:t>
              </a:r>
              <a:r>
                <a:rPr lang="ko-KR" altLang="en-US" sz="1400" dirty="0" smtClean="0"/>
                <a:t> </a:t>
              </a:r>
              <a:r>
                <a:rPr lang="ko-KR" altLang="en-US" sz="1400" dirty="0" err="1" smtClean="0">
                  <a:solidFill>
                    <a:srgbClr val="C00000"/>
                  </a:solidFill>
                </a:rPr>
                <a:t>귀요미</a:t>
              </a:r>
              <a:endParaRPr lang="ko-KR" altLang="en-US" sz="1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457522" y="147039"/>
            <a:ext cx="8362950" cy="473649"/>
          </a:xfrm>
          <a:prstGeom prst="rect">
            <a:avLst/>
          </a:prstGeom>
        </p:spPr>
        <p:txBody>
          <a:bodyPr wrap="none" lIns="0" rIns="0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▣ 추천 도서</a:t>
            </a:r>
            <a:endParaRPr lang="ko-KR" altLang="en-US" sz="2800" dirty="0">
              <a:solidFill>
                <a:schemeClr val="bg2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586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Box 63"/>
          <p:cNvSpPr txBox="1">
            <a:spLocks noChangeArrowheads="1"/>
          </p:cNvSpPr>
          <p:nvPr/>
        </p:nvSpPr>
        <p:spPr bwMode="auto">
          <a:xfrm>
            <a:off x="755576" y="6382033"/>
            <a:ext cx="2772308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5991" rIns="0" bIns="35991" anchor="t" anchorCtr="0"/>
          <a:lstStyle>
            <a:lvl1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368425"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ctr" latinLnBrk="0">
              <a:lnSpc>
                <a:spcPct val="115000"/>
              </a:lnSpc>
              <a:buSzPct val="130000"/>
            </a:pPr>
            <a:r>
              <a:rPr lang="ko-KR" altLang="en-US" b="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</a:t>
            </a:r>
            <a:r>
              <a:rPr lang="en-US" altLang="ko-KR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b="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혜안리서치</a:t>
            </a:r>
            <a:endParaRPr lang="ko-KR" altLang="en-US" b="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9" name="자유형 48"/>
          <p:cNvSpPr/>
          <p:nvPr/>
        </p:nvSpPr>
        <p:spPr>
          <a:xfrm>
            <a:off x="1017576" y="4215939"/>
            <a:ext cx="7010811" cy="1772259"/>
          </a:xfrm>
          <a:custGeom>
            <a:avLst/>
            <a:gdLst>
              <a:gd name="connsiteX0" fmla="*/ 0 w 3022762"/>
              <a:gd name="connsiteY0" fmla="*/ 0 h 636929"/>
              <a:gd name="connsiteX1" fmla="*/ 198023 w 3022762"/>
              <a:gd name="connsiteY1" fmla="*/ 93187 h 636929"/>
              <a:gd name="connsiteX2" fmla="*/ 331980 w 3022762"/>
              <a:gd name="connsiteY2" fmla="*/ 40769 h 636929"/>
              <a:gd name="connsiteX3" fmla="*/ 559124 w 3022762"/>
              <a:gd name="connsiteY3" fmla="*/ 145605 h 636929"/>
              <a:gd name="connsiteX4" fmla="*/ 710553 w 3022762"/>
              <a:gd name="connsiteY4" fmla="*/ 87363 h 636929"/>
              <a:gd name="connsiteX5" fmla="*/ 908576 w 3022762"/>
              <a:gd name="connsiteY5" fmla="*/ 180550 h 636929"/>
              <a:gd name="connsiteX6" fmla="*/ 1036709 w 3022762"/>
              <a:gd name="connsiteY6" fmla="*/ 157253 h 636929"/>
              <a:gd name="connsiteX7" fmla="*/ 1327919 w 3022762"/>
              <a:gd name="connsiteY7" fmla="*/ 518354 h 636929"/>
              <a:gd name="connsiteX8" fmla="*/ 1537590 w 3022762"/>
              <a:gd name="connsiteY8" fmla="*/ 326155 h 636929"/>
              <a:gd name="connsiteX9" fmla="*/ 1683195 w 3022762"/>
              <a:gd name="connsiteY9" fmla="*/ 390222 h 636929"/>
              <a:gd name="connsiteX10" fmla="*/ 1799679 w 3022762"/>
              <a:gd name="connsiteY10" fmla="*/ 326155 h 636929"/>
              <a:gd name="connsiteX11" fmla="*/ 1921988 w 3022762"/>
              <a:gd name="connsiteY11" fmla="*/ 413518 h 636929"/>
              <a:gd name="connsiteX12" fmla="*/ 2044296 w 3022762"/>
              <a:gd name="connsiteY12" fmla="*/ 378573 h 636929"/>
              <a:gd name="connsiteX13" fmla="*/ 2358803 w 3022762"/>
              <a:gd name="connsiteY13" fmla="*/ 629014 h 636929"/>
              <a:gd name="connsiteX14" fmla="*/ 2539353 w 3022762"/>
              <a:gd name="connsiteY14" fmla="*/ 576596 h 636929"/>
              <a:gd name="connsiteX15" fmla="*/ 2591771 w 3022762"/>
              <a:gd name="connsiteY15" fmla="*/ 599893 h 636929"/>
              <a:gd name="connsiteX16" fmla="*/ 2772321 w 3022762"/>
              <a:gd name="connsiteY16" fmla="*/ 419343 h 636929"/>
              <a:gd name="connsiteX17" fmla="*/ 3022762 w 3022762"/>
              <a:gd name="connsiteY17" fmla="*/ 541651 h 636929"/>
              <a:gd name="connsiteX18" fmla="*/ 3022762 w 3022762"/>
              <a:gd name="connsiteY18" fmla="*/ 541651 h 636929"/>
              <a:gd name="connsiteX0" fmla="*/ 0 w 3022762"/>
              <a:gd name="connsiteY0" fmla="*/ 0 h 637520"/>
              <a:gd name="connsiteX1" fmla="*/ 198023 w 3022762"/>
              <a:gd name="connsiteY1" fmla="*/ 93187 h 637520"/>
              <a:gd name="connsiteX2" fmla="*/ 331980 w 3022762"/>
              <a:gd name="connsiteY2" fmla="*/ 40769 h 637520"/>
              <a:gd name="connsiteX3" fmla="*/ 559124 w 3022762"/>
              <a:gd name="connsiteY3" fmla="*/ 145605 h 637520"/>
              <a:gd name="connsiteX4" fmla="*/ 710553 w 3022762"/>
              <a:gd name="connsiteY4" fmla="*/ 87363 h 637520"/>
              <a:gd name="connsiteX5" fmla="*/ 908576 w 3022762"/>
              <a:gd name="connsiteY5" fmla="*/ 180550 h 637520"/>
              <a:gd name="connsiteX6" fmla="*/ 1036709 w 3022762"/>
              <a:gd name="connsiteY6" fmla="*/ 157253 h 637520"/>
              <a:gd name="connsiteX7" fmla="*/ 1327919 w 3022762"/>
              <a:gd name="connsiteY7" fmla="*/ 518354 h 637520"/>
              <a:gd name="connsiteX8" fmla="*/ 1537590 w 3022762"/>
              <a:gd name="connsiteY8" fmla="*/ 326155 h 637520"/>
              <a:gd name="connsiteX9" fmla="*/ 1683195 w 3022762"/>
              <a:gd name="connsiteY9" fmla="*/ 390222 h 637520"/>
              <a:gd name="connsiteX10" fmla="*/ 1799679 w 3022762"/>
              <a:gd name="connsiteY10" fmla="*/ 326155 h 637520"/>
              <a:gd name="connsiteX11" fmla="*/ 1921988 w 3022762"/>
              <a:gd name="connsiteY11" fmla="*/ 413518 h 637520"/>
              <a:gd name="connsiteX12" fmla="*/ 2044296 w 3022762"/>
              <a:gd name="connsiteY12" fmla="*/ 378573 h 637520"/>
              <a:gd name="connsiteX13" fmla="*/ 2358803 w 3022762"/>
              <a:gd name="connsiteY13" fmla="*/ 629014 h 637520"/>
              <a:gd name="connsiteX14" fmla="*/ 2539353 w 3022762"/>
              <a:gd name="connsiteY14" fmla="*/ 576596 h 637520"/>
              <a:gd name="connsiteX15" fmla="*/ 2661804 w 3022762"/>
              <a:gd name="connsiteY15" fmla="*/ 553320 h 637520"/>
              <a:gd name="connsiteX16" fmla="*/ 2772321 w 3022762"/>
              <a:gd name="connsiteY16" fmla="*/ 419343 h 637520"/>
              <a:gd name="connsiteX17" fmla="*/ 3022762 w 3022762"/>
              <a:gd name="connsiteY17" fmla="*/ 541651 h 637520"/>
              <a:gd name="connsiteX18" fmla="*/ 3022762 w 3022762"/>
              <a:gd name="connsiteY18" fmla="*/ 541651 h 637520"/>
              <a:gd name="connsiteX0" fmla="*/ 0 w 3022762"/>
              <a:gd name="connsiteY0" fmla="*/ 0 h 638570"/>
              <a:gd name="connsiteX1" fmla="*/ 198023 w 3022762"/>
              <a:gd name="connsiteY1" fmla="*/ 93187 h 638570"/>
              <a:gd name="connsiteX2" fmla="*/ 331980 w 3022762"/>
              <a:gd name="connsiteY2" fmla="*/ 40769 h 638570"/>
              <a:gd name="connsiteX3" fmla="*/ 559124 w 3022762"/>
              <a:gd name="connsiteY3" fmla="*/ 145605 h 638570"/>
              <a:gd name="connsiteX4" fmla="*/ 710553 w 3022762"/>
              <a:gd name="connsiteY4" fmla="*/ 87363 h 638570"/>
              <a:gd name="connsiteX5" fmla="*/ 908576 w 3022762"/>
              <a:gd name="connsiteY5" fmla="*/ 180550 h 638570"/>
              <a:gd name="connsiteX6" fmla="*/ 1036709 w 3022762"/>
              <a:gd name="connsiteY6" fmla="*/ 157253 h 638570"/>
              <a:gd name="connsiteX7" fmla="*/ 1327919 w 3022762"/>
              <a:gd name="connsiteY7" fmla="*/ 518354 h 638570"/>
              <a:gd name="connsiteX8" fmla="*/ 1537590 w 3022762"/>
              <a:gd name="connsiteY8" fmla="*/ 326155 h 638570"/>
              <a:gd name="connsiteX9" fmla="*/ 1683195 w 3022762"/>
              <a:gd name="connsiteY9" fmla="*/ 390222 h 638570"/>
              <a:gd name="connsiteX10" fmla="*/ 1799679 w 3022762"/>
              <a:gd name="connsiteY10" fmla="*/ 326155 h 638570"/>
              <a:gd name="connsiteX11" fmla="*/ 1921988 w 3022762"/>
              <a:gd name="connsiteY11" fmla="*/ 413518 h 638570"/>
              <a:gd name="connsiteX12" fmla="*/ 2044296 w 3022762"/>
              <a:gd name="connsiteY12" fmla="*/ 378573 h 638570"/>
              <a:gd name="connsiteX13" fmla="*/ 2358803 w 3022762"/>
              <a:gd name="connsiteY13" fmla="*/ 629014 h 638570"/>
              <a:gd name="connsiteX14" fmla="*/ 2539353 w 3022762"/>
              <a:gd name="connsiteY14" fmla="*/ 576596 h 638570"/>
              <a:gd name="connsiteX15" fmla="*/ 2591910 w 3022762"/>
              <a:gd name="connsiteY15" fmla="*/ 483361 h 638570"/>
              <a:gd name="connsiteX16" fmla="*/ 2772321 w 3022762"/>
              <a:gd name="connsiteY16" fmla="*/ 419343 h 638570"/>
              <a:gd name="connsiteX17" fmla="*/ 3022762 w 3022762"/>
              <a:gd name="connsiteY17" fmla="*/ 541651 h 638570"/>
              <a:gd name="connsiteX18" fmla="*/ 3022762 w 3022762"/>
              <a:gd name="connsiteY18" fmla="*/ 541651 h 638570"/>
              <a:gd name="connsiteX0" fmla="*/ 0 w 3267391"/>
              <a:gd name="connsiteY0" fmla="*/ 0 h 937942"/>
              <a:gd name="connsiteX1" fmla="*/ 198023 w 3267391"/>
              <a:gd name="connsiteY1" fmla="*/ 93187 h 937942"/>
              <a:gd name="connsiteX2" fmla="*/ 331980 w 3267391"/>
              <a:gd name="connsiteY2" fmla="*/ 40769 h 937942"/>
              <a:gd name="connsiteX3" fmla="*/ 559124 w 3267391"/>
              <a:gd name="connsiteY3" fmla="*/ 145605 h 937942"/>
              <a:gd name="connsiteX4" fmla="*/ 710553 w 3267391"/>
              <a:gd name="connsiteY4" fmla="*/ 87363 h 937942"/>
              <a:gd name="connsiteX5" fmla="*/ 908576 w 3267391"/>
              <a:gd name="connsiteY5" fmla="*/ 180550 h 937942"/>
              <a:gd name="connsiteX6" fmla="*/ 1036709 w 3267391"/>
              <a:gd name="connsiteY6" fmla="*/ 157253 h 937942"/>
              <a:gd name="connsiteX7" fmla="*/ 1327919 w 3267391"/>
              <a:gd name="connsiteY7" fmla="*/ 518354 h 937942"/>
              <a:gd name="connsiteX8" fmla="*/ 1537590 w 3267391"/>
              <a:gd name="connsiteY8" fmla="*/ 326155 h 937942"/>
              <a:gd name="connsiteX9" fmla="*/ 1683195 w 3267391"/>
              <a:gd name="connsiteY9" fmla="*/ 390222 h 937942"/>
              <a:gd name="connsiteX10" fmla="*/ 1799679 w 3267391"/>
              <a:gd name="connsiteY10" fmla="*/ 326155 h 937942"/>
              <a:gd name="connsiteX11" fmla="*/ 1921988 w 3267391"/>
              <a:gd name="connsiteY11" fmla="*/ 413518 h 937942"/>
              <a:gd name="connsiteX12" fmla="*/ 2044296 w 3267391"/>
              <a:gd name="connsiteY12" fmla="*/ 378573 h 937942"/>
              <a:gd name="connsiteX13" fmla="*/ 2358803 w 3267391"/>
              <a:gd name="connsiteY13" fmla="*/ 629014 h 937942"/>
              <a:gd name="connsiteX14" fmla="*/ 2539353 w 3267391"/>
              <a:gd name="connsiteY14" fmla="*/ 576596 h 937942"/>
              <a:gd name="connsiteX15" fmla="*/ 2591910 w 3267391"/>
              <a:gd name="connsiteY15" fmla="*/ 483361 h 937942"/>
              <a:gd name="connsiteX16" fmla="*/ 2772321 w 3267391"/>
              <a:gd name="connsiteY16" fmla="*/ 419343 h 937942"/>
              <a:gd name="connsiteX17" fmla="*/ 3022762 w 3267391"/>
              <a:gd name="connsiteY17" fmla="*/ 541651 h 937942"/>
              <a:gd name="connsiteX18" fmla="*/ 3267391 w 3267391"/>
              <a:gd name="connsiteY18" fmla="*/ 937942 h 937942"/>
              <a:gd name="connsiteX0" fmla="*/ 0 w 3267391"/>
              <a:gd name="connsiteY0" fmla="*/ 0 h 856446"/>
              <a:gd name="connsiteX1" fmla="*/ 198023 w 3267391"/>
              <a:gd name="connsiteY1" fmla="*/ 93187 h 856446"/>
              <a:gd name="connsiteX2" fmla="*/ 331980 w 3267391"/>
              <a:gd name="connsiteY2" fmla="*/ 40769 h 856446"/>
              <a:gd name="connsiteX3" fmla="*/ 559124 w 3267391"/>
              <a:gd name="connsiteY3" fmla="*/ 145605 h 856446"/>
              <a:gd name="connsiteX4" fmla="*/ 710553 w 3267391"/>
              <a:gd name="connsiteY4" fmla="*/ 87363 h 856446"/>
              <a:gd name="connsiteX5" fmla="*/ 908576 w 3267391"/>
              <a:gd name="connsiteY5" fmla="*/ 180550 h 856446"/>
              <a:gd name="connsiteX6" fmla="*/ 1036709 w 3267391"/>
              <a:gd name="connsiteY6" fmla="*/ 157253 h 856446"/>
              <a:gd name="connsiteX7" fmla="*/ 1327919 w 3267391"/>
              <a:gd name="connsiteY7" fmla="*/ 518354 h 856446"/>
              <a:gd name="connsiteX8" fmla="*/ 1537590 w 3267391"/>
              <a:gd name="connsiteY8" fmla="*/ 326155 h 856446"/>
              <a:gd name="connsiteX9" fmla="*/ 1683195 w 3267391"/>
              <a:gd name="connsiteY9" fmla="*/ 390222 h 856446"/>
              <a:gd name="connsiteX10" fmla="*/ 1799679 w 3267391"/>
              <a:gd name="connsiteY10" fmla="*/ 326155 h 856446"/>
              <a:gd name="connsiteX11" fmla="*/ 1921988 w 3267391"/>
              <a:gd name="connsiteY11" fmla="*/ 413518 h 856446"/>
              <a:gd name="connsiteX12" fmla="*/ 2044296 w 3267391"/>
              <a:gd name="connsiteY12" fmla="*/ 378573 h 856446"/>
              <a:gd name="connsiteX13" fmla="*/ 2358803 w 3267391"/>
              <a:gd name="connsiteY13" fmla="*/ 629014 h 856446"/>
              <a:gd name="connsiteX14" fmla="*/ 2539353 w 3267391"/>
              <a:gd name="connsiteY14" fmla="*/ 576596 h 856446"/>
              <a:gd name="connsiteX15" fmla="*/ 2591910 w 3267391"/>
              <a:gd name="connsiteY15" fmla="*/ 483361 h 856446"/>
              <a:gd name="connsiteX16" fmla="*/ 2772321 w 3267391"/>
              <a:gd name="connsiteY16" fmla="*/ 419343 h 856446"/>
              <a:gd name="connsiteX17" fmla="*/ 3022762 w 3267391"/>
              <a:gd name="connsiteY17" fmla="*/ 541651 h 856446"/>
              <a:gd name="connsiteX18" fmla="*/ 3267391 w 3267391"/>
              <a:gd name="connsiteY18" fmla="*/ 856446 h 856446"/>
              <a:gd name="connsiteX0" fmla="*/ 0 w 3267391"/>
              <a:gd name="connsiteY0" fmla="*/ 0 h 856446"/>
              <a:gd name="connsiteX1" fmla="*/ 198023 w 3267391"/>
              <a:gd name="connsiteY1" fmla="*/ 93187 h 856446"/>
              <a:gd name="connsiteX2" fmla="*/ 331980 w 3267391"/>
              <a:gd name="connsiteY2" fmla="*/ 40769 h 856446"/>
              <a:gd name="connsiteX3" fmla="*/ 559124 w 3267391"/>
              <a:gd name="connsiteY3" fmla="*/ 145605 h 856446"/>
              <a:gd name="connsiteX4" fmla="*/ 710553 w 3267391"/>
              <a:gd name="connsiteY4" fmla="*/ 87363 h 856446"/>
              <a:gd name="connsiteX5" fmla="*/ 908576 w 3267391"/>
              <a:gd name="connsiteY5" fmla="*/ 180550 h 856446"/>
              <a:gd name="connsiteX6" fmla="*/ 1036709 w 3267391"/>
              <a:gd name="connsiteY6" fmla="*/ 157253 h 856446"/>
              <a:gd name="connsiteX7" fmla="*/ 1327919 w 3267391"/>
              <a:gd name="connsiteY7" fmla="*/ 518354 h 856446"/>
              <a:gd name="connsiteX8" fmla="*/ 1537590 w 3267391"/>
              <a:gd name="connsiteY8" fmla="*/ 326155 h 856446"/>
              <a:gd name="connsiteX9" fmla="*/ 1683195 w 3267391"/>
              <a:gd name="connsiteY9" fmla="*/ 390222 h 856446"/>
              <a:gd name="connsiteX10" fmla="*/ 1799679 w 3267391"/>
              <a:gd name="connsiteY10" fmla="*/ 326155 h 856446"/>
              <a:gd name="connsiteX11" fmla="*/ 1921988 w 3267391"/>
              <a:gd name="connsiteY11" fmla="*/ 413518 h 856446"/>
              <a:gd name="connsiteX12" fmla="*/ 2044296 w 3267391"/>
              <a:gd name="connsiteY12" fmla="*/ 378573 h 856446"/>
              <a:gd name="connsiteX13" fmla="*/ 2358803 w 3267391"/>
              <a:gd name="connsiteY13" fmla="*/ 629014 h 856446"/>
              <a:gd name="connsiteX14" fmla="*/ 2591910 w 3267391"/>
              <a:gd name="connsiteY14" fmla="*/ 483361 h 856446"/>
              <a:gd name="connsiteX15" fmla="*/ 2772321 w 3267391"/>
              <a:gd name="connsiteY15" fmla="*/ 419343 h 856446"/>
              <a:gd name="connsiteX16" fmla="*/ 3022762 w 3267391"/>
              <a:gd name="connsiteY16" fmla="*/ 541651 h 856446"/>
              <a:gd name="connsiteX17" fmla="*/ 3267391 w 3267391"/>
              <a:gd name="connsiteY17" fmla="*/ 856446 h 856446"/>
              <a:gd name="connsiteX0" fmla="*/ 0 w 3267391"/>
              <a:gd name="connsiteY0" fmla="*/ 0 h 856446"/>
              <a:gd name="connsiteX1" fmla="*/ 198023 w 3267391"/>
              <a:gd name="connsiteY1" fmla="*/ 93187 h 856446"/>
              <a:gd name="connsiteX2" fmla="*/ 331980 w 3267391"/>
              <a:gd name="connsiteY2" fmla="*/ 40769 h 856446"/>
              <a:gd name="connsiteX3" fmla="*/ 559124 w 3267391"/>
              <a:gd name="connsiteY3" fmla="*/ 145605 h 856446"/>
              <a:gd name="connsiteX4" fmla="*/ 710553 w 3267391"/>
              <a:gd name="connsiteY4" fmla="*/ 87363 h 856446"/>
              <a:gd name="connsiteX5" fmla="*/ 857062 w 3267391"/>
              <a:gd name="connsiteY5" fmla="*/ 263100 h 856446"/>
              <a:gd name="connsiteX6" fmla="*/ 1036709 w 3267391"/>
              <a:gd name="connsiteY6" fmla="*/ 157253 h 856446"/>
              <a:gd name="connsiteX7" fmla="*/ 1327919 w 3267391"/>
              <a:gd name="connsiteY7" fmla="*/ 518354 h 856446"/>
              <a:gd name="connsiteX8" fmla="*/ 1537590 w 3267391"/>
              <a:gd name="connsiteY8" fmla="*/ 326155 h 856446"/>
              <a:gd name="connsiteX9" fmla="*/ 1683195 w 3267391"/>
              <a:gd name="connsiteY9" fmla="*/ 390222 h 856446"/>
              <a:gd name="connsiteX10" fmla="*/ 1799679 w 3267391"/>
              <a:gd name="connsiteY10" fmla="*/ 326155 h 856446"/>
              <a:gd name="connsiteX11" fmla="*/ 1921988 w 3267391"/>
              <a:gd name="connsiteY11" fmla="*/ 413518 h 856446"/>
              <a:gd name="connsiteX12" fmla="*/ 2044296 w 3267391"/>
              <a:gd name="connsiteY12" fmla="*/ 378573 h 856446"/>
              <a:gd name="connsiteX13" fmla="*/ 2358803 w 3267391"/>
              <a:gd name="connsiteY13" fmla="*/ 629014 h 856446"/>
              <a:gd name="connsiteX14" fmla="*/ 2591910 w 3267391"/>
              <a:gd name="connsiteY14" fmla="*/ 483361 h 856446"/>
              <a:gd name="connsiteX15" fmla="*/ 2772321 w 3267391"/>
              <a:gd name="connsiteY15" fmla="*/ 419343 h 856446"/>
              <a:gd name="connsiteX16" fmla="*/ 3022762 w 3267391"/>
              <a:gd name="connsiteY16" fmla="*/ 541651 h 856446"/>
              <a:gd name="connsiteX17" fmla="*/ 3267391 w 3267391"/>
              <a:gd name="connsiteY17" fmla="*/ 856446 h 856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7391" h="856446">
                <a:moveTo>
                  <a:pt x="0" y="0"/>
                </a:moveTo>
                <a:cubicBezTo>
                  <a:pt x="71346" y="43196"/>
                  <a:pt x="142693" y="86392"/>
                  <a:pt x="198023" y="93187"/>
                </a:cubicBezTo>
                <a:cubicBezTo>
                  <a:pt x="253353" y="99982"/>
                  <a:pt x="271796" y="32033"/>
                  <a:pt x="331980" y="40769"/>
                </a:cubicBezTo>
                <a:cubicBezTo>
                  <a:pt x="392164" y="49505"/>
                  <a:pt x="496029" y="137839"/>
                  <a:pt x="559124" y="145605"/>
                </a:cubicBezTo>
                <a:cubicBezTo>
                  <a:pt x="622220" y="153371"/>
                  <a:pt x="660897" y="67781"/>
                  <a:pt x="710553" y="87363"/>
                </a:cubicBezTo>
                <a:cubicBezTo>
                  <a:pt x="760209" y="106945"/>
                  <a:pt x="802703" y="251452"/>
                  <a:pt x="857062" y="263100"/>
                </a:cubicBezTo>
                <a:cubicBezTo>
                  <a:pt x="911421" y="274748"/>
                  <a:pt x="958233" y="114711"/>
                  <a:pt x="1036709" y="157253"/>
                </a:cubicBezTo>
                <a:cubicBezTo>
                  <a:pt x="1115185" y="199795"/>
                  <a:pt x="1244439" y="490204"/>
                  <a:pt x="1327919" y="518354"/>
                </a:cubicBezTo>
                <a:cubicBezTo>
                  <a:pt x="1411399" y="546504"/>
                  <a:pt x="1478377" y="347510"/>
                  <a:pt x="1537590" y="326155"/>
                </a:cubicBezTo>
                <a:cubicBezTo>
                  <a:pt x="1596803" y="304800"/>
                  <a:pt x="1639514" y="390222"/>
                  <a:pt x="1683195" y="390222"/>
                </a:cubicBezTo>
                <a:cubicBezTo>
                  <a:pt x="1726876" y="390222"/>
                  <a:pt x="1759880" y="322272"/>
                  <a:pt x="1799679" y="326155"/>
                </a:cubicBezTo>
                <a:cubicBezTo>
                  <a:pt x="1839478" y="330038"/>
                  <a:pt x="1881219" y="404782"/>
                  <a:pt x="1921988" y="413518"/>
                </a:cubicBezTo>
                <a:cubicBezTo>
                  <a:pt x="1962758" y="422254"/>
                  <a:pt x="1971494" y="342657"/>
                  <a:pt x="2044296" y="378573"/>
                </a:cubicBezTo>
                <a:cubicBezTo>
                  <a:pt x="2117099" y="414489"/>
                  <a:pt x="2267534" y="611549"/>
                  <a:pt x="2358803" y="629014"/>
                </a:cubicBezTo>
                <a:cubicBezTo>
                  <a:pt x="2450072" y="646479"/>
                  <a:pt x="2522990" y="518306"/>
                  <a:pt x="2591910" y="483361"/>
                </a:cubicBezTo>
                <a:cubicBezTo>
                  <a:pt x="2660830" y="448416"/>
                  <a:pt x="2700512" y="409628"/>
                  <a:pt x="2772321" y="419343"/>
                </a:cubicBezTo>
                <a:cubicBezTo>
                  <a:pt x="2844130" y="429058"/>
                  <a:pt x="2940250" y="468800"/>
                  <a:pt x="3022762" y="541651"/>
                </a:cubicBezTo>
                <a:cubicBezTo>
                  <a:pt x="3105274" y="614502"/>
                  <a:pt x="3185848" y="724349"/>
                  <a:pt x="3267391" y="856446"/>
                </a:cubicBezTo>
              </a:path>
            </a:pathLst>
          </a:custGeom>
          <a:noFill/>
          <a:ln w="57150" cap="flat" cmpd="sng" algn="ctr">
            <a:solidFill>
              <a:sysClr val="windowText" lastClr="000000"/>
            </a:solidFill>
            <a:prstDash val="solid"/>
            <a:tailEnd type="stealth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600">
              <a:solidFill>
                <a:prstClr val="black"/>
              </a:solidFill>
            </a:endParaRPr>
          </a:p>
        </p:txBody>
      </p:sp>
      <p:sp>
        <p:nvSpPr>
          <p:cNvPr id="50" name="자유형 49"/>
          <p:cNvSpPr/>
          <p:nvPr/>
        </p:nvSpPr>
        <p:spPr>
          <a:xfrm>
            <a:off x="1017576" y="1412775"/>
            <a:ext cx="7010811" cy="1737813"/>
          </a:xfrm>
          <a:custGeom>
            <a:avLst/>
            <a:gdLst>
              <a:gd name="connsiteX0" fmla="*/ 0 w 3022762"/>
              <a:gd name="connsiteY0" fmla="*/ 0 h 636929"/>
              <a:gd name="connsiteX1" fmla="*/ 198023 w 3022762"/>
              <a:gd name="connsiteY1" fmla="*/ 93187 h 636929"/>
              <a:gd name="connsiteX2" fmla="*/ 331980 w 3022762"/>
              <a:gd name="connsiteY2" fmla="*/ 40769 h 636929"/>
              <a:gd name="connsiteX3" fmla="*/ 559124 w 3022762"/>
              <a:gd name="connsiteY3" fmla="*/ 145605 h 636929"/>
              <a:gd name="connsiteX4" fmla="*/ 710553 w 3022762"/>
              <a:gd name="connsiteY4" fmla="*/ 87363 h 636929"/>
              <a:gd name="connsiteX5" fmla="*/ 908576 w 3022762"/>
              <a:gd name="connsiteY5" fmla="*/ 180550 h 636929"/>
              <a:gd name="connsiteX6" fmla="*/ 1036709 w 3022762"/>
              <a:gd name="connsiteY6" fmla="*/ 157253 h 636929"/>
              <a:gd name="connsiteX7" fmla="*/ 1327919 w 3022762"/>
              <a:gd name="connsiteY7" fmla="*/ 518354 h 636929"/>
              <a:gd name="connsiteX8" fmla="*/ 1537590 w 3022762"/>
              <a:gd name="connsiteY8" fmla="*/ 326155 h 636929"/>
              <a:gd name="connsiteX9" fmla="*/ 1683195 w 3022762"/>
              <a:gd name="connsiteY9" fmla="*/ 390222 h 636929"/>
              <a:gd name="connsiteX10" fmla="*/ 1799679 w 3022762"/>
              <a:gd name="connsiteY10" fmla="*/ 326155 h 636929"/>
              <a:gd name="connsiteX11" fmla="*/ 1921988 w 3022762"/>
              <a:gd name="connsiteY11" fmla="*/ 413518 h 636929"/>
              <a:gd name="connsiteX12" fmla="*/ 2044296 w 3022762"/>
              <a:gd name="connsiteY12" fmla="*/ 378573 h 636929"/>
              <a:gd name="connsiteX13" fmla="*/ 2358803 w 3022762"/>
              <a:gd name="connsiteY13" fmla="*/ 629014 h 636929"/>
              <a:gd name="connsiteX14" fmla="*/ 2539353 w 3022762"/>
              <a:gd name="connsiteY14" fmla="*/ 576596 h 636929"/>
              <a:gd name="connsiteX15" fmla="*/ 2591771 w 3022762"/>
              <a:gd name="connsiteY15" fmla="*/ 599893 h 636929"/>
              <a:gd name="connsiteX16" fmla="*/ 2772321 w 3022762"/>
              <a:gd name="connsiteY16" fmla="*/ 419343 h 636929"/>
              <a:gd name="connsiteX17" fmla="*/ 3022762 w 3022762"/>
              <a:gd name="connsiteY17" fmla="*/ 541651 h 636929"/>
              <a:gd name="connsiteX18" fmla="*/ 3022762 w 3022762"/>
              <a:gd name="connsiteY18" fmla="*/ 541651 h 636929"/>
              <a:gd name="connsiteX0" fmla="*/ 0 w 3022762"/>
              <a:gd name="connsiteY0" fmla="*/ 0 h 637520"/>
              <a:gd name="connsiteX1" fmla="*/ 198023 w 3022762"/>
              <a:gd name="connsiteY1" fmla="*/ 93187 h 637520"/>
              <a:gd name="connsiteX2" fmla="*/ 331980 w 3022762"/>
              <a:gd name="connsiteY2" fmla="*/ 40769 h 637520"/>
              <a:gd name="connsiteX3" fmla="*/ 559124 w 3022762"/>
              <a:gd name="connsiteY3" fmla="*/ 145605 h 637520"/>
              <a:gd name="connsiteX4" fmla="*/ 710553 w 3022762"/>
              <a:gd name="connsiteY4" fmla="*/ 87363 h 637520"/>
              <a:gd name="connsiteX5" fmla="*/ 908576 w 3022762"/>
              <a:gd name="connsiteY5" fmla="*/ 180550 h 637520"/>
              <a:gd name="connsiteX6" fmla="*/ 1036709 w 3022762"/>
              <a:gd name="connsiteY6" fmla="*/ 157253 h 637520"/>
              <a:gd name="connsiteX7" fmla="*/ 1327919 w 3022762"/>
              <a:gd name="connsiteY7" fmla="*/ 518354 h 637520"/>
              <a:gd name="connsiteX8" fmla="*/ 1537590 w 3022762"/>
              <a:gd name="connsiteY8" fmla="*/ 326155 h 637520"/>
              <a:gd name="connsiteX9" fmla="*/ 1683195 w 3022762"/>
              <a:gd name="connsiteY9" fmla="*/ 390222 h 637520"/>
              <a:gd name="connsiteX10" fmla="*/ 1799679 w 3022762"/>
              <a:gd name="connsiteY10" fmla="*/ 326155 h 637520"/>
              <a:gd name="connsiteX11" fmla="*/ 1921988 w 3022762"/>
              <a:gd name="connsiteY11" fmla="*/ 413518 h 637520"/>
              <a:gd name="connsiteX12" fmla="*/ 2044296 w 3022762"/>
              <a:gd name="connsiteY12" fmla="*/ 378573 h 637520"/>
              <a:gd name="connsiteX13" fmla="*/ 2358803 w 3022762"/>
              <a:gd name="connsiteY13" fmla="*/ 629014 h 637520"/>
              <a:gd name="connsiteX14" fmla="*/ 2539353 w 3022762"/>
              <a:gd name="connsiteY14" fmla="*/ 576596 h 637520"/>
              <a:gd name="connsiteX15" fmla="*/ 2661804 w 3022762"/>
              <a:gd name="connsiteY15" fmla="*/ 553320 h 637520"/>
              <a:gd name="connsiteX16" fmla="*/ 2772321 w 3022762"/>
              <a:gd name="connsiteY16" fmla="*/ 419343 h 637520"/>
              <a:gd name="connsiteX17" fmla="*/ 3022762 w 3022762"/>
              <a:gd name="connsiteY17" fmla="*/ 541651 h 637520"/>
              <a:gd name="connsiteX18" fmla="*/ 3022762 w 3022762"/>
              <a:gd name="connsiteY18" fmla="*/ 541651 h 637520"/>
              <a:gd name="connsiteX0" fmla="*/ 0 w 3022762"/>
              <a:gd name="connsiteY0" fmla="*/ 0 h 638570"/>
              <a:gd name="connsiteX1" fmla="*/ 198023 w 3022762"/>
              <a:gd name="connsiteY1" fmla="*/ 93187 h 638570"/>
              <a:gd name="connsiteX2" fmla="*/ 331980 w 3022762"/>
              <a:gd name="connsiteY2" fmla="*/ 40769 h 638570"/>
              <a:gd name="connsiteX3" fmla="*/ 559124 w 3022762"/>
              <a:gd name="connsiteY3" fmla="*/ 145605 h 638570"/>
              <a:gd name="connsiteX4" fmla="*/ 710553 w 3022762"/>
              <a:gd name="connsiteY4" fmla="*/ 87363 h 638570"/>
              <a:gd name="connsiteX5" fmla="*/ 908576 w 3022762"/>
              <a:gd name="connsiteY5" fmla="*/ 180550 h 638570"/>
              <a:gd name="connsiteX6" fmla="*/ 1036709 w 3022762"/>
              <a:gd name="connsiteY6" fmla="*/ 157253 h 638570"/>
              <a:gd name="connsiteX7" fmla="*/ 1327919 w 3022762"/>
              <a:gd name="connsiteY7" fmla="*/ 518354 h 638570"/>
              <a:gd name="connsiteX8" fmla="*/ 1537590 w 3022762"/>
              <a:gd name="connsiteY8" fmla="*/ 326155 h 638570"/>
              <a:gd name="connsiteX9" fmla="*/ 1683195 w 3022762"/>
              <a:gd name="connsiteY9" fmla="*/ 390222 h 638570"/>
              <a:gd name="connsiteX10" fmla="*/ 1799679 w 3022762"/>
              <a:gd name="connsiteY10" fmla="*/ 326155 h 638570"/>
              <a:gd name="connsiteX11" fmla="*/ 1921988 w 3022762"/>
              <a:gd name="connsiteY11" fmla="*/ 413518 h 638570"/>
              <a:gd name="connsiteX12" fmla="*/ 2044296 w 3022762"/>
              <a:gd name="connsiteY12" fmla="*/ 378573 h 638570"/>
              <a:gd name="connsiteX13" fmla="*/ 2358803 w 3022762"/>
              <a:gd name="connsiteY13" fmla="*/ 629014 h 638570"/>
              <a:gd name="connsiteX14" fmla="*/ 2539353 w 3022762"/>
              <a:gd name="connsiteY14" fmla="*/ 576596 h 638570"/>
              <a:gd name="connsiteX15" fmla="*/ 2591910 w 3022762"/>
              <a:gd name="connsiteY15" fmla="*/ 483361 h 638570"/>
              <a:gd name="connsiteX16" fmla="*/ 2772321 w 3022762"/>
              <a:gd name="connsiteY16" fmla="*/ 419343 h 638570"/>
              <a:gd name="connsiteX17" fmla="*/ 3022762 w 3022762"/>
              <a:gd name="connsiteY17" fmla="*/ 541651 h 638570"/>
              <a:gd name="connsiteX18" fmla="*/ 3022762 w 3022762"/>
              <a:gd name="connsiteY18" fmla="*/ 541651 h 638570"/>
              <a:gd name="connsiteX0" fmla="*/ 0 w 3267391"/>
              <a:gd name="connsiteY0" fmla="*/ 0 h 937942"/>
              <a:gd name="connsiteX1" fmla="*/ 198023 w 3267391"/>
              <a:gd name="connsiteY1" fmla="*/ 93187 h 937942"/>
              <a:gd name="connsiteX2" fmla="*/ 331980 w 3267391"/>
              <a:gd name="connsiteY2" fmla="*/ 40769 h 937942"/>
              <a:gd name="connsiteX3" fmla="*/ 559124 w 3267391"/>
              <a:gd name="connsiteY3" fmla="*/ 145605 h 937942"/>
              <a:gd name="connsiteX4" fmla="*/ 710553 w 3267391"/>
              <a:gd name="connsiteY4" fmla="*/ 87363 h 937942"/>
              <a:gd name="connsiteX5" fmla="*/ 908576 w 3267391"/>
              <a:gd name="connsiteY5" fmla="*/ 180550 h 937942"/>
              <a:gd name="connsiteX6" fmla="*/ 1036709 w 3267391"/>
              <a:gd name="connsiteY6" fmla="*/ 157253 h 937942"/>
              <a:gd name="connsiteX7" fmla="*/ 1327919 w 3267391"/>
              <a:gd name="connsiteY7" fmla="*/ 518354 h 937942"/>
              <a:gd name="connsiteX8" fmla="*/ 1537590 w 3267391"/>
              <a:gd name="connsiteY8" fmla="*/ 326155 h 937942"/>
              <a:gd name="connsiteX9" fmla="*/ 1683195 w 3267391"/>
              <a:gd name="connsiteY9" fmla="*/ 390222 h 937942"/>
              <a:gd name="connsiteX10" fmla="*/ 1799679 w 3267391"/>
              <a:gd name="connsiteY10" fmla="*/ 326155 h 937942"/>
              <a:gd name="connsiteX11" fmla="*/ 1921988 w 3267391"/>
              <a:gd name="connsiteY11" fmla="*/ 413518 h 937942"/>
              <a:gd name="connsiteX12" fmla="*/ 2044296 w 3267391"/>
              <a:gd name="connsiteY12" fmla="*/ 378573 h 937942"/>
              <a:gd name="connsiteX13" fmla="*/ 2358803 w 3267391"/>
              <a:gd name="connsiteY13" fmla="*/ 629014 h 937942"/>
              <a:gd name="connsiteX14" fmla="*/ 2539353 w 3267391"/>
              <a:gd name="connsiteY14" fmla="*/ 576596 h 937942"/>
              <a:gd name="connsiteX15" fmla="*/ 2591910 w 3267391"/>
              <a:gd name="connsiteY15" fmla="*/ 483361 h 937942"/>
              <a:gd name="connsiteX16" fmla="*/ 2772321 w 3267391"/>
              <a:gd name="connsiteY16" fmla="*/ 419343 h 937942"/>
              <a:gd name="connsiteX17" fmla="*/ 3022762 w 3267391"/>
              <a:gd name="connsiteY17" fmla="*/ 541651 h 937942"/>
              <a:gd name="connsiteX18" fmla="*/ 3267391 w 3267391"/>
              <a:gd name="connsiteY18" fmla="*/ 937942 h 937942"/>
              <a:gd name="connsiteX0" fmla="*/ 0 w 3267391"/>
              <a:gd name="connsiteY0" fmla="*/ 0 h 856446"/>
              <a:gd name="connsiteX1" fmla="*/ 198023 w 3267391"/>
              <a:gd name="connsiteY1" fmla="*/ 93187 h 856446"/>
              <a:gd name="connsiteX2" fmla="*/ 331980 w 3267391"/>
              <a:gd name="connsiteY2" fmla="*/ 40769 h 856446"/>
              <a:gd name="connsiteX3" fmla="*/ 559124 w 3267391"/>
              <a:gd name="connsiteY3" fmla="*/ 145605 h 856446"/>
              <a:gd name="connsiteX4" fmla="*/ 710553 w 3267391"/>
              <a:gd name="connsiteY4" fmla="*/ 87363 h 856446"/>
              <a:gd name="connsiteX5" fmla="*/ 908576 w 3267391"/>
              <a:gd name="connsiteY5" fmla="*/ 180550 h 856446"/>
              <a:gd name="connsiteX6" fmla="*/ 1036709 w 3267391"/>
              <a:gd name="connsiteY6" fmla="*/ 157253 h 856446"/>
              <a:gd name="connsiteX7" fmla="*/ 1327919 w 3267391"/>
              <a:gd name="connsiteY7" fmla="*/ 518354 h 856446"/>
              <a:gd name="connsiteX8" fmla="*/ 1537590 w 3267391"/>
              <a:gd name="connsiteY8" fmla="*/ 326155 h 856446"/>
              <a:gd name="connsiteX9" fmla="*/ 1683195 w 3267391"/>
              <a:gd name="connsiteY9" fmla="*/ 390222 h 856446"/>
              <a:gd name="connsiteX10" fmla="*/ 1799679 w 3267391"/>
              <a:gd name="connsiteY10" fmla="*/ 326155 h 856446"/>
              <a:gd name="connsiteX11" fmla="*/ 1921988 w 3267391"/>
              <a:gd name="connsiteY11" fmla="*/ 413518 h 856446"/>
              <a:gd name="connsiteX12" fmla="*/ 2044296 w 3267391"/>
              <a:gd name="connsiteY12" fmla="*/ 378573 h 856446"/>
              <a:gd name="connsiteX13" fmla="*/ 2358803 w 3267391"/>
              <a:gd name="connsiteY13" fmla="*/ 629014 h 856446"/>
              <a:gd name="connsiteX14" fmla="*/ 2539353 w 3267391"/>
              <a:gd name="connsiteY14" fmla="*/ 576596 h 856446"/>
              <a:gd name="connsiteX15" fmla="*/ 2591910 w 3267391"/>
              <a:gd name="connsiteY15" fmla="*/ 483361 h 856446"/>
              <a:gd name="connsiteX16" fmla="*/ 2772321 w 3267391"/>
              <a:gd name="connsiteY16" fmla="*/ 419343 h 856446"/>
              <a:gd name="connsiteX17" fmla="*/ 3022762 w 3267391"/>
              <a:gd name="connsiteY17" fmla="*/ 541651 h 856446"/>
              <a:gd name="connsiteX18" fmla="*/ 3267391 w 3267391"/>
              <a:gd name="connsiteY18" fmla="*/ 856446 h 856446"/>
              <a:gd name="connsiteX0" fmla="*/ 0 w 3267391"/>
              <a:gd name="connsiteY0" fmla="*/ 437526 h 821955"/>
              <a:gd name="connsiteX1" fmla="*/ 198023 w 3267391"/>
              <a:gd name="connsiteY1" fmla="*/ 58696 h 821955"/>
              <a:gd name="connsiteX2" fmla="*/ 331980 w 3267391"/>
              <a:gd name="connsiteY2" fmla="*/ 6278 h 821955"/>
              <a:gd name="connsiteX3" fmla="*/ 559124 w 3267391"/>
              <a:gd name="connsiteY3" fmla="*/ 111114 h 821955"/>
              <a:gd name="connsiteX4" fmla="*/ 710553 w 3267391"/>
              <a:gd name="connsiteY4" fmla="*/ 52872 h 821955"/>
              <a:gd name="connsiteX5" fmla="*/ 908576 w 3267391"/>
              <a:gd name="connsiteY5" fmla="*/ 146059 h 821955"/>
              <a:gd name="connsiteX6" fmla="*/ 1036709 w 3267391"/>
              <a:gd name="connsiteY6" fmla="*/ 122762 h 821955"/>
              <a:gd name="connsiteX7" fmla="*/ 1327919 w 3267391"/>
              <a:gd name="connsiteY7" fmla="*/ 483863 h 821955"/>
              <a:gd name="connsiteX8" fmla="*/ 1537590 w 3267391"/>
              <a:gd name="connsiteY8" fmla="*/ 291664 h 821955"/>
              <a:gd name="connsiteX9" fmla="*/ 1683195 w 3267391"/>
              <a:gd name="connsiteY9" fmla="*/ 355731 h 821955"/>
              <a:gd name="connsiteX10" fmla="*/ 1799679 w 3267391"/>
              <a:gd name="connsiteY10" fmla="*/ 291664 h 821955"/>
              <a:gd name="connsiteX11" fmla="*/ 1921988 w 3267391"/>
              <a:gd name="connsiteY11" fmla="*/ 379027 h 821955"/>
              <a:gd name="connsiteX12" fmla="*/ 2044296 w 3267391"/>
              <a:gd name="connsiteY12" fmla="*/ 344082 h 821955"/>
              <a:gd name="connsiteX13" fmla="*/ 2358803 w 3267391"/>
              <a:gd name="connsiteY13" fmla="*/ 594523 h 821955"/>
              <a:gd name="connsiteX14" fmla="*/ 2539353 w 3267391"/>
              <a:gd name="connsiteY14" fmla="*/ 542105 h 821955"/>
              <a:gd name="connsiteX15" fmla="*/ 2591910 w 3267391"/>
              <a:gd name="connsiteY15" fmla="*/ 448870 h 821955"/>
              <a:gd name="connsiteX16" fmla="*/ 2772321 w 3267391"/>
              <a:gd name="connsiteY16" fmla="*/ 384852 h 821955"/>
              <a:gd name="connsiteX17" fmla="*/ 3022762 w 3267391"/>
              <a:gd name="connsiteY17" fmla="*/ 507160 h 821955"/>
              <a:gd name="connsiteX18" fmla="*/ 3267391 w 3267391"/>
              <a:gd name="connsiteY18" fmla="*/ 821955 h 821955"/>
              <a:gd name="connsiteX0" fmla="*/ 0 w 3267391"/>
              <a:gd name="connsiteY0" fmla="*/ 433645 h 818074"/>
              <a:gd name="connsiteX1" fmla="*/ 198023 w 3267391"/>
              <a:gd name="connsiteY1" fmla="*/ 54815 h 818074"/>
              <a:gd name="connsiteX2" fmla="*/ 331980 w 3267391"/>
              <a:gd name="connsiteY2" fmla="*/ 2397 h 818074"/>
              <a:gd name="connsiteX3" fmla="*/ 489226 w 3267391"/>
              <a:gd name="connsiteY3" fmla="*/ 54758 h 818074"/>
              <a:gd name="connsiteX4" fmla="*/ 710553 w 3267391"/>
              <a:gd name="connsiteY4" fmla="*/ 48991 h 818074"/>
              <a:gd name="connsiteX5" fmla="*/ 908576 w 3267391"/>
              <a:gd name="connsiteY5" fmla="*/ 142178 h 818074"/>
              <a:gd name="connsiteX6" fmla="*/ 1036709 w 3267391"/>
              <a:gd name="connsiteY6" fmla="*/ 118881 h 818074"/>
              <a:gd name="connsiteX7" fmla="*/ 1327919 w 3267391"/>
              <a:gd name="connsiteY7" fmla="*/ 479982 h 818074"/>
              <a:gd name="connsiteX8" fmla="*/ 1537590 w 3267391"/>
              <a:gd name="connsiteY8" fmla="*/ 287783 h 818074"/>
              <a:gd name="connsiteX9" fmla="*/ 1683195 w 3267391"/>
              <a:gd name="connsiteY9" fmla="*/ 351850 h 818074"/>
              <a:gd name="connsiteX10" fmla="*/ 1799679 w 3267391"/>
              <a:gd name="connsiteY10" fmla="*/ 287783 h 818074"/>
              <a:gd name="connsiteX11" fmla="*/ 1921988 w 3267391"/>
              <a:gd name="connsiteY11" fmla="*/ 375146 h 818074"/>
              <a:gd name="connsiteX12" fmla="*/ 2044296 w 3267391"/>
              <a:gd name="connsiteY12" fmla="*/ 340201 h 818074"/>
              <a:gd name="connsiteX13" fmla="*/ 2358803 w 3267391"/>
              <a:gd name="connsiteY13" fmla="*/ 590642 h 818074"/>
              <a:gd name="connsiteX14" fmla="*/ 2539353 w 3267391"/>
              <a:gd name="connsiteY14" fmla="*/ 538224 h 818074"/>
              <a:gd name="connsiteX15" fmla="*/ 2591910 w 3267391"/>
              <a:gd name="connsiteY15" fmla="*/ 444989 h 818074"/>
              <a:gd name="connsiteX16" fmla="*/ 2772321 w 3267391"/>
              <a:gd name="connsiteY16" fmla="*/ 380971 h 818074"/>
              <a:gd name="connsiteX17" fmla="*/ 3022762 w 3267391"/>
              <a:gd name="connsiteY17" fmla="*/ 503279 h 818074"/>
              <a:gd name="connsiteX18" fmla="*/ 3267391 w 3267391"/>
              <a:gd name="connsiteY18" fmla="*/ 818074 h 818074"/>
              <a:gd name="connsiteX0" fmla="*/ 0 w 3267391"/>
              <a:gd name="connsiteY0" fmla="*/ 449359 h 985895"/>
              <a:gd name="connsiteX1" fmla="*/ 198023 w 3267391"/>
              <a:gd name="connsiteY1" fmla="*/ 70529 h 985895"/>
              <a:gd name="connsiteX2" fmla="*/ 331980 w 3267391"/>
              <a:gd name="connsiteY2" fmla="*/ 18111 h 985895"/>
              <a:gd name="connsiteX3" fmla="*/ 489226 w 3267391"/>
              <a:gd name="connsiteY3" fmla="*/ 70472 h 985895"/>
              <a:gd name="connsiteX4" fmla="*/ 710553 w 3267391"/>
              <a:gd name="connsiteY4" fmla="*/ 64705 h 985895"/>
              <a:gd name="connsiteX5" fmla="*/ 1030896 w 3267391"/>
              <a:gd name="connsiteY5" fmla="*/ 985768 h 985895"/>
              <a:gd name="connsiteX6" fmla="*/ 1036709 w 3267391"/>
              <a:gd name="connsiteY6" fmla="*/ 134595 h 985895"/>
              <a:gd name="connsiteX7" fmla="*/ 1327919 w 3267391"/>
              <a:gd name="connsiteY7" fmla="*/ 495696 h 985895"/>
              <a:gd name="connsiteX8" fmla="*/ 1537590 w 3267391"/>
              <a:gd name="connsiteY8" fmla="*/ 303497 h 985895"/>
              <a:gd name="connsiteX9" fmla="*/ 1683195 w 3267391"/>
              <a:gd name="connsiteY9" fmla="*/ 367564 h 985895"/>
              <a:gd name="connsiteX10" fmla="*/ 1799679 w 3267391"/>
              <a:gd name="connsiteY10" fmla="*/ 303497 h 985895"/>
              <a:gd name="connsiteX11" fmla="*/ 1921988 w 3267391"/>
              <a:gd name="connsiteY11" fmla="*/ 390860 h 985895"/>
              <a:gd name="connsiteX12" fmla="*/ 2044296 w 3267391"/>
              <a:gd name="connsiteY12" fmla="*/ 355915 h 985895"/>
              <a:gd name="connsiteX13" fmla="*/ 2358803 w 3267391"/>
              <a:gd name="connsiteY13" fmla="*/ 606356 h 985895"/>
              <a:gd name="connsiteX14" fmla="*/ 2539353 w 3267391"/>
              <a:gd name="connsiteY14" fmla="*/ 553938 h 985895"/>
              <a:gd name="connsiteX15" fmla="*/ 2591910 w 3267391"/>
              <a:gd name="connsiteY15" fmla="*/ 460703 h 985895"/>
              <a:gd name="connsiteX16" fmla="*/ 2772321 w 3267391"/>
              <a:gd name="connsiteY16" fmla="*/ 396685 h 985895"/>
              <a:gd name="connsiteX17" fmla="*/ 3022762 w 3267391"/>
              <a:gd name="connsiteY17" fmla="*/ 518993 h 985895"/>
              <a:gd name="connsiteX18" fmla="*/ 3267391 w 3267391"/>
              <a:gd name="connsiteY18" fmla="*/ 833788 h 985895"/>
              <a:gd name="connsiteX0" fmla="*/ 0 w 3267391"/>
              <a:gd name="connsiteY0" fmla="*/ 449359 h 993518"/>
              <a:gd name="connsiteX1" fmla="*/ 198023 w 3267391"/>
              <a:gd name="connsiteY1" fmla="*/ 70529 h 993518"/>
              <a:gd name="connsiteX2" fmla="*/ 331980 w 3267391"/>
              <a:gd name="connsiteY2" fmla="*/ 18111 h 993518"/>
              <a:gd name="connsiteX3" fmla="*/ 489226 w 3267391"/>
              <a:gd name="connsiteY3" fmla="*/ 70472 h 993518"/>
              <a:gd name="connsiteX4" fmla="*/ 710553 w 3267391"/>
              <a:gd name="connsiteY4" fmla="*/ 64705 h 993518"/>
              <a:gd name="connsiteX5" fmla="*/ 1030896 w 3267391"/>
              <a:gd name="connsiteY5" fmla="*/ 985768 h 993518"/>
              <a:gd name="connsiteX6" fmla="*/ 1327919 w 3267391"/>
              <a:gd name="connsiteY6" fmla="*/ 495696 h 993518"/>
              <a:gd name="connsiteX7" fmla="*/ 1537590 w 3267391"/>
              <a:gd name="connsiteY7" fmla="*/ 303497 h 993518"/>
              <a:gd name="connsiteX8" fmla="*/ 1683195 w 3267391"/>
              <a:gd name="connsiteY8" fmla="*/ 367564 h 993518"/>
              <a:gd name="connsiteX9" fmla="*/ 1799679 w 3267391"/>
              <a:gd name="connsiteY9" fmla="*/ 303497 h 993518"/>
              <a:gd name="connsiteX10" fmla="*/ 1921988 w 3267391"/>
              <a:gd name="connsiteY10" fmla="*/ 390860 h 993518"/>
              <a:gd name="connsiteX11" fmla="*/ 2044296 w 3267391"/>
              <a:gd name="connsiteY11" fmla="*/ 355915 h 993518"/>
              <a:gd name="connsiteX12" fmla="*/ 2358803 w 3267391"/>
              <a:gd name="connsiteY12" fmla="*/ 606356 h 993518"/>
              <a:gd name="connsiteX13" fmla="*/ 2539353 w 3267391"/>
              <a:gd name="connsiteY13" fmla="*/ 553938 h 993518"/>
              <a:gd name="connsiteX14" fmla="*/ 2591910 w 3267391"/>
              <a:gd name="connsiteY14" fmla="*/ 460703 h 993518"/>
              <a:gd name="connsiteX15" fmla="*/ 2772321 w 3267391"/>
              <a:gd name="connsiteY15" fmla="*/ 396685 h 993518"/>
              <a:gd name="connsiteX16" fmla="*/ 3022762 w 3267391"/>
              <a:gd name="connsiteY16" fmla="*/ 518993 h 993518"/>
              <a:gd name="connsiteX17" fmla="*/ 3267391 w 3267391"/>
              <a:gd name="connsiteY17" fmla="*/ 833788 h 993518"/>
              <a:gd name="connsiteX0" fmla="*/ 0 w 3267391"/>
              <a:gd name="connsiteY0" fmla="*/ 572213 h 1117598"/>
              <a:gd name="connsiteX1" fmla="*/ 198023 w 3267391"/>
              <a:gd name="connsiteY1" fmla="*/ 193383 h 1117598"/>
              <a:gd name="connsiteX2" fmla="*/ 331980 w 3267391"/>
              <a:gd name="connsiteY2" fmla="*/ 140965 h 1117598"/>
              <a:gd name="connsiteX3" fmla="*/ 489226 w 3267391"/>
              <a:gd name="connsiteY3" fmla="*/ 193326 h 1117598"/>
              <a:gd name="connsiteX4" fmla="*/ 710553 w 3267391"/>
              <a:gd name="connsiteY4" fmla="*/ 187559 h 1117598"/>
              <a:gd name="connsiteX5" fmla="*/ 1030896 w 3267391"/>
              <a:gd name="connsiteY5" fmla="*/ 1108622 h 1117598"/>
              <a:gd name="connsiteX6" fmla="*/ 1327919 w 3267391"/>
              <a:gd name="connsiteY6" fmla="*/ 618550 h 1117598"/>
              <a:gd name="connsiteX7" fmla="*/ 1584187 w 3267391"/>
              <a:gd name="connsiteY7" fmla="*/ 751 h 1117598"/>
              <a:gd name="connsiteX8" fmla="*/ 1683195 w 3267391"/>
              <a:gd name="connsiteY8" fmla="*/ 490418 h 1117598"/>
              <a:gd name="connsiteX9" fmla="*/ 1799679 w 3267391"/>
              <a:gd name="connsiteY9" fmla="*/ 426351 h 1117598"/>
              <a:gd name="connsiteX10" fmla="*/ 1921988 w 3267391"/>
              <a:gd name="connsiteY10" fmla="*/ 513714 h 1117598"/>
              <a:gd name="connsiteX11" fmla="*/ 2044296 w 3267391"/>
              <a:gd name="connsiteY11" fmla="*/ 478769 h 1117598"/>
              <a:gd name="connsiteX12" fmla="*/ 2358803 w 3267391"/>
              <a:gd name="connsiteY12" fmla="*/ 729210 h 1117598"/>
              <a:gd name="connsiteX13" fmla="*/ 2539353 w 3267391"/>
              <a:gd name="connsiteY13" fmla="*/ 676792 h 1117598"/>
              <a:gd name="connsiteX14" fmla="*/ 2591910 w 3267391"/>
              <a:gd name="connsiteY14" fmla="*/ 583557 h 1117598"/>
              <a:gd name="connsiteX15" fmla="*/ 2772321 w 3267391"/>
              <a:gd name="connsiteY15" fmla="*/ 519539 h 1117598"/>
              <a:gd name="connsiteX16" fmla="*/ 3022762 w 3267391"/>
              <a:gd name="connsiteY16" fmla="*/ 641847 h 1117598"/>
              <a:gd name="connsiteX17" fmla="*/ 3267391 w 3267391"/>
              <a:gd name="connsiteY17" fmla="*/ 956642 h 1117598"/>
              <a:gd name="connsiteX0" fmla="*/ 0 w 3267391"/>
              <a:gd name="connsiteY0" fmla="*/ 573411 h 1118797"/>
              <a:gd name="connsiteX1" fmla="*/ 198023 w 3267391"/>
              <a:gd name="connsiteY1" fmla="*/ 194581 h 1118797"/>
              <a:gd name="connsiteX2" fmla="*/ 331980 w 3267391"/>
              <a:gd name="connsiteY2" fmla="*/ 142163 h 1118797"/>
              <a:gd name="connsiteX3" fmla="*/ 489226 w 3267391"/>
              <a:gd name="connsiteY3" fmla="*/ 194524 h 1118797"/>
              <a:gd name="connsiteX4" fmla="*/ 710553 w 3267391"/>
              <a:gd name="connsiteY4" fmla="*/ 188757 h 1118797"/>
              <a:gd name="connsiteX5" fmla="*/ 1030896 w 3267391"/>
              <a:gd name="connsiteY5" fmla="*/ 1109820 h 1118797"/>
              <a:gd name="connsiteX6" fmla="*/ 1327919 w 3267391"/>
              <a:gd name="connsiteY6" fmla="*/ 619748 h 1118797"/>
              <a:gd name="connsiteX7" fmla="*/ 1584187 w 3267391"/>
              <a:gd name="connsiteY7" fmla="*/ 1949 h 1118797"/>
              <a:gd name="connsiteX8" fmla="*/ 1799679 w 3267391"/>
              <a:gd name="connsiteY8" fmla="*/ 427549 h 1118797"/>
              <a:gd name="connsiteX9" fmla="*/ 1921988 w 3267391"/>
              <a:gd name="connsiteY9" fmla="*/ 514912 h 1118797"/>
              <a:gd name="connsiteX10" fmla="*/ 2044296 w 3267391"/>
              <a:gd name="connsiteY10" fmla="*/ 479967 h 1118797"/>
              <a:gd name="connsiteX11" fmla="*/ 2358803 w 3267391"/>
              <a:gd name="connsiteY11" fmla="*/ 730408 h 1118797"/>
              <a:gd name="connsiteX12" fmla="*/ 2539353 w 3267391"/>
              <a:gd name="connsiteY12" fmla="*/ 677990 h 1118797"/>
              <a:gd name="connsiteX13" fmla="*/ 2591910 w 3267391"/>
              <a:gd name="connsiteY13" fmla="*/ 584755 h 1118797"/>
              <a:gd name="connsiteX14" fmla="*/ 2772321 w 3267391"/>
              <a:gd name="connsiteY14" fmla="*/ 520737 h 1118797"/>
              <a:gd name="connsiteX15" fmla="*/ 3022762 w 3267391"/>
              <a:gd name="connsiteY15" fmla="*/ 643045 h 1118797"/>
              <a:gd name="connsiteX16" fmla="*/ 3267391 w 3267391"/>
              <a:gd name="connsiteY16" fmla="*/ 957840 h 1118797"/>
              <a:gd name="connsiteX0" fmla="*/ 0 w 3267391"/>
              <a:gd name="connsiteY0" fmla="*/ 676633 h 1222019"/>
              <a:gd name="connsiteX1" fmla="*/ 198023 w 3267391"/>
              <a:gd name="connsiteY1" fmla="*/ 297803 h 1222019"/>
              <a:gd name="connsiteX2" fmla="*/ 331980 w 3267391"/>
              <a:gd name="connsiteY2" fmla="*/ 245385 h 1222019"/>
              <a:gd name="connsiteX3" fmla="*/ 489226 w 3267391"/>
              <a:gd name="connsiteY3" fmla="*/ 297746 h 1222019"/>
              <a:gd name="connsiteX4" fmla="*/ 710553 w 3267391"/>
              <a:gd name="connsiteY4" fmla="*/ 291979 h 1222019"/>
              <a:gd name="connsiteX5" fmla="*/ 1030896 w 3267391"/>
              <a:gd name="connsiteY5" fmla="*/ 1213042 h 1222019"/>
              <a:gd name="connsiteX6" fmla="*/ 1327919 w 3267391"/>
              <a:gd name="connsiteY6" fmla="*/ 722970 h 1222019"/>
              <a:gd name="connsiteX7" fmla="*/ 1584187 w 3267391"/>
              <a:gd name="connsiteY7" fmla="*/ 105171 h 1222019"/>
              <a:gd name="connsiteX8" fmla="*/ 1799679 w 3267391"/>
              <a:gd name="connsiteY8" fmla="*/ 530771 h 1222019"/>
              <a:gd name="connsiteX9" fmla="*/ 2061782 w 3267391"/>
              <a:gd name="connsiteY9" fmla="*/ 108 h 1222019"/>
              <a:gd name="connsiteX10" fmla="*/ 2044296 w 3267391"/>
              <a:gd name="connsiteY10" fmla="*/ 583189 h 1222019"/>
              <a:gd name="connsiteX11" fmla="*/ 2358803 w 3267391"/>
              <a:gd name="connsiteY11" fmla="*/ 833630 h 1222019"/>
              <a:gd name="connsiteX12" fmla="*/ 2539353 w 3267391"/>
              <a:gd name="connsiteY12" fmla="*/ 781212 h 1222019"/>
              <a:gd name="connsiteX13" fmla="*/ 2591910 w 3267391"/>
              <a:gd name="connsiteY13" fmla="*/ 687977 h 1222019"/>
              <a:gd name="connsiteX14" fmla="*/ 2772321 w 3267391"/>
              <a:gd name="connsiteY14" fmla="*/ 623959 h 1222019"/>
              <a:gd name="connsiteX15" fmla="*/ 3022762 w 3267391"/>
              <a:gd name="connsiteY15" fmla="*/ 746267 h 1222019"/>
              <a:gd name="connsiteX16" fmla="*/ 3267391 w 3267391"/>
              <a:gd name="connsiteY16" fmla="*/ 1061062 h 1222019"/>
              <a:gd name="connsiteX0" fmla="*/ 0 w 3488732"/>
              <a:gd name="connsiteY0" fmla="*/ 1210982 h 1756368"/>
              <a:gd name="connsiteX1" fmla="*/ 198023 w 3488732"/>
              <a:gd name="connsiteY1" fmla="*/ 832152 h 1756368"/>
              <a:gd name="connsiteX2" fmla="*/ 331980 w 3488732"/>
              <a:gd name="connsiteY2" fmla="*/ 779734 h 1756368"/>
              <a:gd name="connsiteX3" fmla="*/ 489226 w 3488732"/>
              <a:gd name="connsiteY3" fmla="*/ 832095 h 1756368"/>
              <a:gd name="connsiteX4" fmla="*/ 710553 w 3488732"/>
              <a:gd name="connsiteY4" fmla="*/ 826328 h 1756368"/>
              <a:gd name="connsiteX5" fmla="*/ 1030896 w 3488732"/>
              <a:gd name="connsiteY5" fmla="*/ 1747391 h 1756368"/>
              <a:gd name="connsiteX6" fmla="*/ 1327919 w 3488732"/>
              <a:gd name="connsiteY6" fmla="*/ 1257319 h 1756368"/>
              <a:gd name="connsiteX7" fmla="*/ 1584187 w 3488732"/>
              <a:gd name="connsiteY7" fmla="*/ 639520 h 1756368"/>
              <a:gd name="connsiteX8" fmla="*/ 1799679 w 3488732"/>
              <a:gd name="connsiteY8" fmla="*/ 1065120 h 1756368"/>
              <a:gd name="connsiteX9" fmla="*/ 2061782 w 3488732"/>
              <a:gd name="connsiteY9" fmla="*/ 534457 h 1756368"/>
              <a:gd name="connsiteX10" fmla="*/ 2044296 w 3488732"/>
              <a:gd name="connsiteY10" fmla="*/ 1117538 h 1756368"/>
              <a:gd name="connsiteX11" fmla="*/ 2358803 w 3488732"/>
              <a:gd name="connsiteY11" fmla="*/ 1367979 h 1756368"/>
              <a:gd name="connsiteX12" fmla="*/ 2539353 w 3488732"/>
              <a:gd name="connsiteY12" fmla="*/ 1315561 h 1756368"/>
              <a:gd name="connsiteX13" fmla="*/ 2591910 w 3488732"/>
              <a:gd name="connsiteY13" fmla="*/ 1222326 h 1756368"/>
              <a:gd name="connsiteX14" fmla="*/ 2772321 w 3488732"/>
              <a:gd name="connsiteY14" fmla="*/ 1158308 h 1756368"/>
              <a:gd name="connsiteX15" fmla="*/ 3022762 w 3488732"/>
              <a:gd name="connsiteY15" fmla="*/ 1280616 h 1756368"/>
              <a:gd name="connsiteX16" fmla="*/ 3488732 w 3488732"/>
              <a:gd name="connsiteY16" fmla="*/ 10042 h 1756368"/>
              <a:gd name="connsiteX0" fmla="*/ 0 w 3488732"/>
              <a:gd name="connsiteY0" fmla="*/ 1210982 h 1756368"/>
              <a:gd name="connsiteX1" fmla="*/ 198023 w 3488732"/>
              <a:gd name="connsiteY1" fmla="*/ 832152 h 1756368"/>
              <a:gd name="connsiteX2" fmla="*/ 331980 w 3488732"/>
              <a:gd name="connsiteY2" fmla="*/ 779734 h 1756368"/>
              <a:gd name="connsiteX3" fmla="*/ 489226 w 3488732"/>
              <a:gd name="connsiteY3" fmla="*/ 832095 h 1756368"/>
              <a:gd name="connsiteX4" fmla="*/ 710553 w 3488732"/>
              <a:gd name="connsiteY4" fmla="*/ 826328 h 1756368"/>
              <a:gd name="connsiteX5" fmla="*/ 1030896 w 3488732"/>
              <a:gd name="connsiteY5" fmla="*/ 1747391 h 1756368"/>
              <a:gd name="connsiteX6" fmla="*/ 1327919 w 3488732"/>
              <a:gd name="connsiteY6" fmla="*/ 1257319 h 1756368"/>
              <a:gd name="connsiteX7" fmla="*/ 1584187 w 3488732"/>
              <a:gd name="connsiteY7" fmla="*/ 639520 h 1756368"/>
              <a:gd name="connsiteX8" fmla="*/ 1799679 w 3488732"/>
              <a:gd name="connsiteY8" fmla="*/ 1065120 h 1756368"/>
              <a:gd name="connsiteX9" fmla="*/ 2061782 w 3488732"/>
              <a:gd name="connsiteY9" fmla="*/ 534457 h 1756368"/>
              <a:gd name="connsiteX10" fmla="*/ 2044296 w 3488732"/>
              <a:gd name="connsiteY10" fmla="*/ 1117538 h 1756368"/>
              <a:gd name="connsiteX11" fmla="*/ 2358803 w 3488732"/>
              <a:gd name="connsiteY11" fmla="*/ 1367979 h 1756368"/>
              <a:gd name="connsiteX12" fmla="*/ 2539353 w 3488732"/>
              <a:gd name="connsiteY12" fmla="*/ 1315561 h 1756368"/>
              <a:gd name="connsiteX13" fmla="*/ 2772321 w 3488732"/>
              <a:gd name="connsiteY13" fmla="*/ 1158308 h 1756368"/>
              <a:gd name="connsiteX14" fmla="*/ 3022762 w 3488732"/>
              <a:gd name="connsiteY14" fmla="*/ 1280616 h 1756368"/>
              <a:gd name="connsiteX15" fmla="*/ 3488732 w 3488732"/>
              <a:gd name="connsiteY15" fmla="*/ 10042 h 1756368"/>
              <a:gd name="connsiteX0" fmla="*/ 0 w 3488732"/>
              <a:gd name="connsiteY0" fmla="*/ 1211184 h 1756570"/>
              <a:gd name="connsiteX1" fmla="*/ 198023 w 3488732"/>
              <a:gd name="connsiteY1" fmla="*/ 832354 h 1756570"/>
              <a:gd name="connsiteX2" fmla="*/ 331980 w 3488732"/>
              <a:gd name="connsiteY2" fmla="*/ 779936 h 1756570"/>
              <a:gd name="connsiteX3" fmla="*/ 489226 w 3488732"/>
              <a:gd name="connsiteY3" fmla="*/ 832297 h 1756570"/>
              <a:gd name="connsiteX4" fmla="*/ 710553 w 3488732"/>
              <a:gd name="connsiteY4" fmla="*/ 826530 h 1756570"/>
              <a:gd name="connsiteX5" fmla="*/ 1030896 w 3488732"/>
              <a:gd name="connsiteY5" fmla="*/ 1747593 h 1756570"/>
              <a:gd name="connsiteX6" fmla="*/ 1327919 w 3488732"/>
              <a:gd name="connsiteY6" fmla="*/ 1257521 h 1756570"/>
              <a:gd name="connsiteX7" fmla="*/ 1584187 w 3488732"/>
              <a:gd name="connsiteY7" fmla="*/ 639722 h 1756570"/>
              <a:gd name="connsiteX8" fmla="*/ 1799679 w 3488732"/>
              <a:gd name="connsiteY8" fmla="*/ 1065322 h 1756570"/>
              <a:gd name="connsiteX9" fmla="*/ 2061782 w 3488732"/>
              <a:gd name="connsiteY9" fmla="*/ 534659 h 1756570"/>
              <a:gd name="connsiteX10" fmla="*/ 2044296 w 3488732"/>
              <a:gd name="connsiteY10" fmla="*/ 1117740 h 1756570"/>
              <a:gd name="connsiteX11" fmla="*/ 2358803 w 3488732"/>
              <a:gd name="connsiteY11" fmla="*/ 1368181 h 1756570"/>
              <a:gd name="connsiteX12" fmla="*/ 2539353 w 3488732"/>
              <a:gd name="connsiteY12" fmla="*/ 1315763 h 1756570"/>
              <a:gd name="connsiteX13" fmla="*/ 3022762 w 3488732"/>
              <a:gd name="connsiteY13" fmla="*/ 1280818 h 1756570"/>
              <a:gd name="connsiteX14" fmla="*/ 3488732 w 3488732"/>
              <a:gd name="connsiteY14" fmla="*/ 10244 h 1756570"/>
              <a:gd name="connsiteX0" fmla="*/ 0 w 3488732"/>
              <a:gd name="connsiteY0" fmla="*/ 1211253 h 1756639"/>
              <a:gd name="connsiteX1" fmla="*/ 198023 w 3488732"/>
              <a:gd name="connsiteY1" fmla="*/ 832423 h 1756639"/>
              <a:gd name="connsiteX2" fmla="*/ 331980 w 3488732"/>
              <a:gd name="connsiteY2" fmla="*/ 780005 h 1756639"/>
              <a:gd name="connsiteX3" fmla="*/ 489226 w 3488732"/>
              <a:gd name="connsiteY3" fmla="*/ 832366 h 1756639"/>
              <a:gd name="connsiteX4" fmla="*/ 710553 w 3488732"/>
              <a:gd name="connsiteY4" fmla="*/ 826599 h 1756639"/>
              <a:gd name="connsiteX5" fmla="*/ 1030896 w 3488732"/>
              <a:gd name="connsiteY5" fmla="*/ 1747662 h 1756639"/>
              <a:gd name="connsiteX6" fmla="*/ 1327919 w 3488732"/>
              <a:gd name="connsiteY6" fmla="*/ 1257590 h 1756639"/>
              <a:gd name="connsiteX7" fmla="*/ 1584187 w 3488732"/>
              <a:gd name="connsiteY7" fmla="*/ 639791 h 1756639"/>
              <a:gd name="connsiteX8" fmla="*/ 1799679 w 3488732"/>
              <a:gd name="connsiteY8" fmla="*/ 1065391 h 1756639"/>
              <a:gd name="connsiteX9" fmla="*/ 2061782 w 3488732"/>
              <a:gd name="connsiteY9" fmla="*/ 534728 h 1756639"/>
              <a:gd name="connsiteX10" fmla="*/ 2044296 w 3488732"/>
              <a:gd name="connsiteY10" fmla="*/ 1117809 h 1756639"/>
              <a:gd name="connsiteX11" fmla="*/ 2358803 w 3488732"/>
              <a:gd name="connsiteY11" fmla="*/ 1368250 h 1756639"/>
              <a:gd name="connsiteX12" fmla="*/ 3022762 w 3488732"/>
              <a:gd name="connsiteY12" fmla="*/ 1280887 h 1756639"/>
              <a:gd name="connsiteX13" fmla="*/ 3488732 w 3488732"/>
              <a:gd name="connsiteY13" fmla="*/ 10313 h 1756639"/>
              <a:gd name="connsiteX0" fmla="*/ 0 w 3488732"/>
              <a:gd name="connsiteY0" fmla="*/ 1211253 h 1756639"/>
              <a:gd name="connsiteX1" fmla="*/ 198023 w 3488732"/>
              <a:gd name="connsiteY1" fmla="*/ 832423 h 1756639"/>
              <a:gd name="connsiteX2" fmla="*/ 331980 w 3488732"/>
              <a:gd name="connsiteY2" fmla="*/ 780005 h 1756639"/>
              <a:gd name="connsiteX3" fmla="*/ 489226 w 3488732"/>
              <a:gd name="connsiteY3" fmla="*/ 832366 h 1756639"/>
              <a:gd name="connsiteX4" fmla="*/ 710553 w 3488732"/>
              <a:gd name="connsiteY4" fmla="*/ 826599 h 1756639"/>
              <a:gd name="connsiteX5" fmla="*/ 1030896 w 3488732"/>
              <a:gd name="connsiteY5" fmla="*/ 1747662 h 1756639"/>
              <a:gd name="connsiteX6" fmla="*/ 1327919 w 3488732"/>
              <a:gd name="connsiteY6" fmla="*/ 1257590 h 1756639"/>
              <a:gd name="connsiteX7" fmla="*/ 1584187 w 3488732"/>
              <a:gd name="connsiteY7" fmla="*/ 639791 h 1756639"/>
              <a:gd name="connsiteX8" fmla="*/ 1799679 w 3488732"/>
              <a:gd name="connsiteY8" fmla="*/ 1065391 h 1756639"/>
              <a:gd name="connsiteX9" fmla="*/ 2061782 w 3488732"/>
              <a:gd name="connsiteY9" fmla="*/ 534728 h 1756639"/>
              <a:gd name="connsiteX10" fmla="*/ 2358803 w 3488732"/>
              <a:gd name="connsiteY10" fmla="*/ 1368250 h 1756639"/>
              <a:gd name="connsiteX11" fmla="*/ 3022762 w 3488732"/>
              <a:gd name="connsiteY11" fmla="*/ 1280887 h 1756639"/>
              <a:gd name="connsiteX12" fmla="*/ 3488732 w 3488732"/>
              <a:gd name="connsiteY12" fmla="*/ 10313 h 1756639"/>
              <a:gd name="connsiteX0" fmla="*/ 0 w 3488732"/>
              <a:gd name="connsiteY0" fmla="*/ 1210705 h 1756091"/>
              <a:gd name="connsiteX1" fmla="*/ 198023 w 3488732"/>
              <a:gd name="connsiteY1" fmla="*/ 831875 h 1756091"/>
              <a:gd name="connsiteX2" fmla="*/ 331980 w 3488732"/>
              <a:gd name="connsiteY2" fmla="*/ 779457 h 1756091"/>
              <a:gd name="connsiteX3" fmla="*/ 489226 w 3488732"/>
              <a:gd name="connsiteY3" fmla="*/ 831818 h 1756091"/>
              <a:gd name="connsiteX4" fmla="*/ 710553 w 3488732"/>
              <a:gd name="connsiteY4" fmla="*/ 826051 h 1756091"/>
              <a:gd name="connsiteX5" fmla="*/ 1030896 w 3488732"/>
              <a:gd name="connsiteY5" fmla="*/ 1747114 h 1756091"/>
              <a:gd name="connsiteX6" fmla="*/ 1327919 w 3488732"/>
              <a:gd name="connsiteY6" fmla="*/ 1257042 h 1756091"/>
              <a:gd name="connsiteX7" fmla="*/ 1584187 w 3488732"/>
              <a:gd name="connsiteY7" fmla="*/ 639243 h 1756091"/>
              <a:gd name="connsiteX8" fmla="*/ 1799679 w 3488732"/>
              <a:gd name="connsiteY8" fmla="*/ 1064843 h 1756091"/>
              <a:gd name="connsiteX9" fmla="*/ 2061782 w 3488732"/>
              <a:gd name="connsiteY9" fmla="*/ 534180 h 1756091"/>
              <a:gd name="connsiteX10" fmla="*/ 2376278 w 3488732"/>
              <a:gd name="connsiteY10" fmla="*/ 930514 h 1756091"/>
              <a:gd name="connsiteX11" fmla="*/ 3022762 w 3488732"/>
              <a:gd name="connsiteY11" fmla="*/ 1280339 h 1756091"/>
              <a:gd name="connsiteX12" fmla="*/ 3488732 w 3488732"/>
              <a:gd name="connsiteY12" fmla="*/ 9765 h 1756091"/>
              <a:gd name="connsiteX0" fmla="*/ 0 w 3488732"/>
              <a:gd name="connsiteY0" fmla="*/ 1215406 h 1760792"/>
              <a:gd name="connsiteX1" fmla="*/ 198023 w 3488732"/>
              <a:gd name="connsiteY1" fmla="*/ 836576 h 1760792"/>
              <a:gd name="connsiteX2" fmla="*/ 331980 w 3488732"/>
              <a:gd name="connsiteY2" fmla="*/ 784158 h 1760792"/>
              <a:gd name="connsiteX3" fmla="*/ 489226 w 3488732"/>
              <a:gd name="connsiteY3" fmla="*/ 836519 h 1760792"/>
              <a:gd name="connsiteX4" fmla="*/ 710553 w 3488732"/>
              <a:gd name="connsiteY4" fmla="*/ 830752 h 1760792"/>
              <a:gd name="connsiteX5" fmla="*/ 1030896 w 3488732"/>
              <a:gd name="connsiteY5" fmla="*/ 1751815 h 1760792"/>
              <a:gd name="connsiteX6" fmla="*/ 1327919 w 3488732"/>
              <a:gd name="connsiteY6" fmla="*/ 1261743 h 1760792"/>
              <a:gd name="connsiteX7" fmla="*/ 1584187 w 3488732"/>
              <a:gd name="connsiteY7" fmla="*/ 643944 h 1760792"/>
              <a:gd name="connsiteX8" fmla="*/ 1799679 w 3488732"/>
              <a:gd name="connsiteY8" fmla="*/ 1069544 h 1760792"/>
              <a:gd name="connsiteX9" fmla="*/ 2061782 w 3488732"/>
              <a:gd name="connsiteY9" fmla="*/ 538881 h 1760792"/>
              <a:gd name="connsiteX10" fmla="*/ 2376278 w 3488732"/>
              <a:gd name="connsiteY10" fmla="*/ 935215 h 1760792"/>
              <a:gd name="connsiteX11" fmla="*/ 2842176 w 3488732"/>
              <a:gd name="connsiteY11" fmla="*/ 847830 h 1760792"/>
              <a:gd name="connsiteX12" fmla="*/ 3488732 w 3488732"/>
              <a:gd name="connsiteY12" fmla="*/ 14466 h 1760792"/>
              <a:gd name="connsiteX0" fmla="*/ 0 w 3488732"/>
              <a:gd name="connsiteY0" fmla="*/ 1215823 h 1761209"/>
              <a:gd name="connsiteX1" fmla="*/ 198023 w 3488732"/>
              <a:gd name="connsiteY1" fmla="*/ 836993 h 1761209"/>
              <a:gd name="connsiteX2" fmla="*/ 331980 w 3488732"/>
              <a:gd name="connsiteY2" fmla="*/ 784575 h 1761209"/>
              <a:gd name="connsiteX3" fmla="*/ 489226 w 3488732"/>
              <a:gd name="connsiteY3" fmla="*/ 836936 h 1761209"/>
              <a:gd name="connsiteX4" fmla="*/ 710553 w 3488732"/>
              <a:gd name="connsiteY4" fmla="*/ 831169 h 1761209"/>
              <a:gd name="connsiteX5" fmla="*/ 1030896 w 3488732"/>
              <a:gd name="connsiteY5" fmla="*/ 1752232 h 1761209"/>
              <a:gd name="connsiteX6" fmla="*/ 1327919 w 3488732"/>
              <a:gd name="connsiteY6" fmla="*/ 1262160 h 1761209"/>
              <a:gd name="connsiteX7" fmla="*/ 1584187 w 3488732"/>
              <a:gd name="connsiteY7" fmla="*/ 644361 h 1761209"/>
              <a:gd name="connsiteX8" fmla="*/ 1799679 w 3488732"/>
              <a:gd name="connsiteY8" fmla="*/ 1069961 h 1761209"/>
              <a:gd name="connsiteX9" fmla="*/ 2061782 w 3488732"/>
              <a:gd name="connsiteY9" fmla="*/ 539298 h 1761209"/>
              <a:gd name="connsiteX10" fmla="*/ 2411230 w 3488732"/>
              <a:gd name="connsiteY10" fmla="*/ 1092993 h 1761209"/>
              <a:gd name="connsiteX11" fmla="*/ 2842176 w 3488732"/>
              <a:gd name="connsiteY11" fmla="*/ 848247 h 1761209"/>
              <a:gd name="connsiteX12" fmla="*/ 3488732 w 3488732"/>
              <a:gd name="connsiteY12" fmla="*/ 14883 h 1761209"/>
              <a:gd name="connsiteX0" fmla="*/ 0 w 3488732"/>
              <a:gd name="connsiteY0" fmla="*/ 1219285 h 1764671"/>
              <a:gd name="connsiteX1" fmla="*/ 198023 w 3488732"/>
              <a:gd name="connsiteY1" fmla="*/ 840455 h 1764671"/>
              <a:gd name="connsiteX2" fmla="*/ 331980 w 3488732"/>
              <a:gd name="connsiteY2" fmla="*/ 788037 h 1764671"/>
              <a:gd name="connsiteX3" fmla="*/ 489226 w 3488732"/>
              <a:gd name="connsiteY3" fmla="*/ 840398 h 1764671"/>
              <a:gd name="connsiteX4" fmla="*/ 710553 w 3488732"/>
              <a:gd name="connsiteY4" fmla="*/ 834631 h 1764671"/>
              <a:gd name="connsiteX5" fmla="*/ 1030896 w 3488732"/>
              <a:gd name="connsiteY5" fmla="*/ 1755694 h 1764671"/>
              <a:gd name="connsiteX6" fmla="*/ 1327919 w 3488732"/>
              <a:gd name="connsiteY6" fmla="*/ 1265622 h 1764671"/>
              <a:gd name="connsiteX7" fmla="*/ 1584187 w 3488732"/>
              <a:gd name="connsiteY7" fmla="*/ 647823 h 1764671"/>
              <a:gd name="connsiteX8" fmla="*/ 1799679 w 3488732"/>
              <a:gd name="connsiteY8" fmla="*/ 1073423 h 1764671"/>
              <a:gd name="connsiteX9" fmla="*/ 2061782 w 3488732"/>
              <a:gd name="connsiteY9" fmla="*/ 542760 h 1764671"/>
              <a:gd name="connsiteX10" fmla="*/ 2411230 w 3488732"/>
              <a:gd name="connsiteY10" fmla="*/ 1096455 h 1764671"/>
              <a:gd name="connsiteX11" fmla="*/ 2842176 w 3488732"/>
              <a:gd name="connsiteY11" fmla="*/ 851709 h 1764671"/>
              <a:gd name="connsiteX12" fmla="*/ 3367043 w 3488732"/>
              <a:gd name="connsiteY12" fmla="*/ 79219 h 1764671"/>
              <a:gd name="connsiteX13" fmla="*/ 3488732 w 3488732"/>
              <a:gd name="connsiteY13" fmla="*/ 18345 h 1764671"/>
              <a:gd name="connsiteX0" fmla="*/ 0 w 3488732"/>
              <a:gd name="connsiteY0" fmla="*/ 1222687 h 1768073"/>
              <a:gd name="connsiteX1" fmla="*/ 198023 w 3488732"/>
              <a:gd name="connsiteY1" fmla="*/ 843857 h 1768073"/>
              <a:gd name="connsiteX2" fmla="*/ 331980 w 3488732"/>
              <a:gd name="connsiteY2" fmla="*/ 791439 h 1768073"/>
              <a:gd name="connsiteX3" fmla="*/ 489226 w 3488732"/>
              <a:gd name="connsiteY3" fmla="*/ 843800 h 1768073"/>
              <a:gd name="connsiteX4" fmla="*/ 710553 w 3488732"/>
              <a:gd name="connsiteY4" fmla="*/ 838033 h 1768073"/>
              <a:gd name="connsiteX5" fmla="*/ 1030896 w 3488732"/>
              <a:gd name="connsiteY5" fmla="*/ 1759096 h 1768073"/>
              <a:gd name="connsiteX6" fmla="*/ 1327919 w 3488732"/>
              <a:gd name="connsiteY6" fmla="*/ 1269024 h 1768073"/>
              <a:gd name="connsiteX7" fmla="*/ 1584187 w 3488732"/>
              <a:gd name="connsiteY7" fmla="*/ 651225 h 1768073"/>
              <a:gd name="connsiteX8" fmla="*/ 1799679 w 3488732"/>
              <a:gd name="connsiteY8" fmla="*/ 1076825 h 1768073"/>
              <a:gd name="connsiteX9" fmla="*/ 2061782 w 3488732"/>
              <a:gd name="connsiteY9" fmla="*/ 546162 h 1768073"/>
              <a:gd name="connsiteX10" fmla="*/ 2411230 w 3488732"/>
              <a:gd name="connsiteY10" fmla="*/ 1099857 h 1768073"/>
              <a:gd name="connsiteX11" fmla="*/ 2842176 w 3488732"/>
              <a:gd name="connsiteY11" fmla="*/ 855111 h 1768073"/>
              <a:gd name="connsiteX12" fmla="*/ 3314615 w 3488732"/>
              <a:gd name="connsiteY12" fmla="*/ 76793 h 1768073"/>
              <a:gd name="connsiteX13" fmla="*/ 3488732 w 3488732"/>
              <a:gd name="connsiteY13" fmla="*/ 21747 h 1768073"/>
              <a:gd name="connsiteX0" fmla="*/ 0 w 3488732"/>
              <a:gd name="connsiteY0" fmla="*/ 1282548 h 1827934"/>
              <a:gd name="connsiteX1" fmla="*/ 198023 w 3488732"/>
              <a:gd name="connsiteY1" fmla="*/ 903718 h 1827934"/>
              <a:gd name="connsiteX2" fmla="*/ 331980 w 3488732"/>
              <a:gd name="connsiteY2" fmla="*/ 851300 h 1827934"/>
              <a:gd name="connsiteX3" fmla="*/ 489226 w 3488732"/>
              <a:gd name="connsiteY3" fmla="*/ 903661 h 1827934"/>
              <a:gd name="connsiteX4" fmla="*/ 710553 w 3488732"/>
              <a:gd name="connsiteY4" fmla="*/ 897894 h 1827934"/>
              <a:gd name="connsiteX5" fmla="*/ 1030896 w 3488732"/>
              <a:gd name="connsiteY5" fmla="*/ 1818957 h 1827934"/>
              <a:gd name="connsiteX6" fmla="*/ 1327919 w 3488732"/>
              <a:gd name="connsiteY6" fmla="*/ 1328885 h 1827934"/>
              <a:gd name="connsiteX7" fmla="*/ 1584187 w 3488732"/>
              <a:gd name="connsiteY7" fmla="*/ 711086 h 1827934"/>
              <a:gd name="connsiteX8" fmla="*/ 1799679 w 3488732"/>
              <a:gd name="connsiteY8" fmla="*/ 1136686 h 1827934"/>
              <a:gd name="connsiteX9" fmla="*/ 2061782 w 3488732"/>
              <a:gd name="connsiteY9" fmla="*/ 606023 h 1827934"/>
              <a:gd name="connsiteX10" fmla="*/ 2411230 w 3488732"/>
              <a:gd name="connsiteY10" fmla="*/ 1159718 h 1827934"/>
              <a:gd name="connsiteX11" fmla="*/ 2842176 w 3488732"/>
              <a:gd name="connsiteY11" fmla="*/ 914972 h 1827934"/>
              <a:gd name="connsiteX12" fmla="*/ 3314615 w 3488732"/>
              <a:gd name="connsiteY12" fmla="*/ 136654 h 1827934"/>
              <a:gd name="connsiteX13" fmla="*/ 3488732 w 3488732"/>
              <a:gd name="connsiteY13" fmla="*/ 0 h 1827934"/>
              <a:gd name="connsiteX0" fmla="*/ 0 w 3488732"/>
              <a:gd name="connsiteY0" fmla="*/ 1282548 h 1827934"/>
              <a:gd name="connsiteX1" fmla="*/ 198023 w 3488732"/>
              <a:gd name="connsiteY1" fmla="*/ 903718 h 1827934"/>
              <a:gd name="connsiteX2" fmla="*/ 331980 w 3488732"/>
              <a:gd name="connsiteY2" fmla="*/ 851300 h 1827934"/>
              <a:gd name="connsiteX3" fmla="*/ 489226 w 3488732"/>
              <a:gd name="connsiteY3" fmla="*/ 903661 h 1827934"/>
              <a:gd name="connsiteX4" fmla="*/ 710553 w 3488732"/>
              <a:gd name="connsiteY4" fmla="*/ 897894 h 1827934"/>
              <a:gd name="connsiteX5" fmla="*/ 1030896 w 3488732"/>
              <a:gd name="connsiteY5" fmla="*/ 1818957 h 1827934"/>
              <a:gd name="connsiteX6" fmla="*/ 1327919 w 3488732"/>
              <a:gd name="connsiteY6" fmla="*/ 1328885 h 1827934"/>
              <a:gd name="connsiteX7" fmla="*/ 1584187 w 3488732"/>
              <a:gd name="connsiteY7" fmla="*/ 711086 h 1827934"/>
              <a:gd name="connsiteX8" fmla="*/ 1804419 w 3488732"/>
              <a:gd name="connsiteY8" fmla="*/ 1457270 h 1827934"/>
              <a:gd name="connsiteX9" fmla="*/ 2061782 w 3488732"/>
              <a:gd name="connsiteY9" fmla="*/ 606023 h 1827934"/>
              <a:gd name="connsiteX10" fmla="*/ 2411230 w 3488732"/>
              <a:gd name="connsiteY10" fmla="*/ 1159718 h 1827934"/>
              <a:gd name="connsiteX11" fmla="*/ 2842176 w 3488732"/>
              <a:gd name="connsiteY11" fmla="*/ 914972 h 1827934"/>
              <a:gd name="connsiteX12" fmla="*/ 3314615 w 3488732"/>
              <a:gd name="connsiteY12" fmla="*/ 136654 h 1827934"/>
              <a:gd name="connsiteX13" fmla="*/ 3488732 w 3488732"/>
              <a:gd name="connsiteY13" fmla="*/ 0 h 1827934"/>
              <a:gd name="connsiteX0" fmla="*/ 0 w 3488732"/>
              <a:gd name="connsiteY0" fmla="*/ 1282548 h 1827934"/>
              <a:gd name="connsiteX1" fmla="*/ 198023 w 3488732"/>
              <a:gd name="connsiteY1" fmla="*/ 903718 h 1827934"/>
              <a:gd name="connsiteX2" fmla="*/ 331980 w 3488732"/>
              <a:gd name="connsiteY2" fmla="*/ 851300 h 1827934"/>
              <a:gd name="connsiteX3" fmla="*/ 489226 w 3488732"/>
              <a:gd name="connsiteY3" fmla="*/ 903661 h 1827934"/>
              <a:gd name="connsiteX4" fmla="*/ 710553 w 3488732"/>
              <a:gd name="connsiteY4" fmla="*/ 897894 h 1827934"/>
              <a:gd name="connsiteX5" fmla="*/ 1030896 w 3488732"/>
              <a:gd name="connsiteY5" fmla="*/ 1818957 h 1827934"/>
              <a:gd name="connsiteX6" fmla="*/ 1327919 w 3488732"/>
              <a:gd name="connsiteY6" fmla="*/ 1328885 h 1827934"/>
              <a:gd name="connsiteX7" fmla="*/ 1584187 w 3488732"/>
              <a:gd name="connsiteY7" fmla="*/ 711086 h 1827934"/>
              <a:gd name="connsiteX8" fmla="*/ 1804419 w 3488732"/>
              <a:gd name="connsiteY8" fmla="*/ 1214190 h 1827934"/>
              <a:gd name="connsiteX9" fmla="*/ 2061782 w 3488732"/>
              <a:gd name="connsiteY9" fmla="*/ 606023 h 1827934"/>
              <a:gd name="connsiteX10" fmla="*/ 2411230 w 3488732"/>
              <a:gd name="connsiteY10" fmla="*/ 1159718 h 1827934"/>
              <a:gd name="connsiteX11" fmla="*/ 2842176 w 3488732"/>
              <a:gd name="connsiteY11" fmla="*/ 914972 h 1827934"/>
              <a:gd name="connsiteX12" fmla="*/ 3314615 w 3488732"/>
              <a:gd name="connsiteY12" fmla="*/ 136654 h 1827934"/>
              <a:gd name="connsiteX13" fmla="*/ 3488732 w 3488732"/>
              <a:gd name="connsiteY13" fmla="*/ 0 h 1827934"/>
              <a:gd name="connsiteX0" fmla="*/ 0 w 3488732"/>
              <a:gd name="connsiteY0" fmla="*/ 1282548 h 1827934"/>
              <a:gd name="connsiteX1" fmla="*/ 198023 w 3488732"/>
              <a:gd name="connsiteY1" fmla="*/ 903718 h 1827934"/>
              <a:gd name="connsiteX2" fmla="*/ 331980 w 3488732"/>
              <a:gd name="connsiteY2" fmla="*/ 851300 h 1827934"/>
              <a:gd name="connsiteX3" fmla="*/ 489226 w 3488732"/>
              <a:gd name="connsiteY3" fmla="*/ 903661 h 1827934"/>
              <a:gd name="connsiteX4" fmla="*/ 710553 w 3488732"/>
              <a:gd name="connsiteY4" fmla="*/ 897894 h 1827934"/>
              <a:gd name="connsiteX5" fmla="*/ 1030896 w 3488732"/>
              <a:gd name="connsiteY5" fmla="*/ 1818957 h 1827934"/>
              <a:gd name="connsiteX6" fmla="*/ 1327919 w 3488732"/>
              <a:gd name="connsiteY6" fmla="*/ 1328885 h 1827934"/>
              <a:gd name="connsiteX7" fmla="*/ 1584187 w 3488732"/>
              <a:gd name="connsiteY7" fmla="*/ 711086 h 1827934"/>
              <a:gd name="connsiteX8" fmla="*/ 1804419 w 3488732"/>
              <a:gd name="connsiteY8" fmla="*/ 1214190 h 1827934"/>
              <a:gd name="connsiteX9" fmla="*/ 2061782 w 3488732"/>
              <a:gd name="connsiteY9" fmla="*/ 606023 h 1827934"/>
              <a:gd name="connsiteX10" fmla="*/ 2436231 w 3488732"/>
              <a:gd name="connsiteY10" fmla="*/ 980051 h 1827934"/>
              <a:gd name="connsiteX11" fmla="*/ 2842176 w 3488732"/>
              <a:gd name="connsiteY11" fmla="*/ 914972 h 1827934"/>
              <a:gd name="connsiteX12" fmla="*/ 3314615 w 3488732"/>
              <a:gd name="connsiteY12" fmla="*/ 136654 h 1827934"/>
              <a:gd name="connsiteX13" fmla="*/ 3488732 w 3488732"/>
              <a:gd name="connsiteY13" fmla="*/ 0 h 1827934"/>
              <a:gd name="connsiteX0" fmla="*/ 0 w 3488732"/>
              <a:gd name="connsiteY0" fmla="*/ 1282548 h 1827934"/>
              <a:gd name="connsiteX1" fmla="*/ 198023 w 3488732"/>
              <a:gd name="connsiteY1" fmla="*/ 903718 h 1827934"/>
              <a:gd name="connsiteX2" fmla="*/ 331980 w 3488732"/>
              <a:gd name="connsiteY2" fmla="*/ 851300 h 1827934"/>
              <a:gd name="connsiteX3" fmla="*/ 489226 w 3488732"/>
              <a:gd name="connsiteY3" fmla="*/ 903661 h 1827934"/>
              <a:gd name="connsiteX4" fmla="*/ 710553 w 3488732"/>
              <a:gd name="connsiteY4" fmla="*/ 897894 h 1827934"/>
              <a:gd name="connsiteX5" fmla="*/ 1030896 w 3488732"/>
              <a:gd name="connsiteY5" fmla="*/ 1818957 h 1827934"/>
              <a:gd name="connsiteX6" fmla="*/ 1327919 w 3488732"/>
              <a:gd name="connsiteY6" fmla="*/ 1328885 h 1827934"/>
              <a:gd name="connsiteX7" fmla="*/ 1584187 w 3488732"/>
              <a:gd name="connsiteY7" fmla="*/ 711086 h 1827934"/>
              <a:gd name="connsiteX8" fmla="*/ 1804419 w 3488732"/>
              <a:gd name="connsiteY8" fmla="*/ 1073935 h 1827934"/>
              <a:gd name="connsiteX9" fmla="*/ 2061782 w 3488732"/>
              <a:gd name="connsiteY9" fmla="*/ 606023 h 1827934"/>
              <a:gd name="connsiteX10" fmla="*/ 2436231 w 3488732"/>
              <a:gd name="connsiteY10" fmla="*/ 980051 h 1827934"/>
              <a:gd name="connsiteX11" fmla="*/ 2842176 w 3488732"/>
              <a:gd name="connsiteY11" fmla="*/ 914972 h 1827934"/>
              <a:gd name="connsiteX12" fmla="*/ 3314615 w 3488732"/>
              <a:gd name="connsiteY12" fmla="*/ 136654 h 1827934"/>
              <a:gd name="connsiteX13" fmla="*/ 3488732 w 3488732"/>
              <a:gd name="connsiteY13" fmla="*/ 0 h 1827934"/>
              <a:gd name="connsiteX0" fmla="*/ 0 w 3488732"/>
              <a:gd name="connsiteY0" fmla="*/ 1282548 h 1827803"/>
              <a:gd name="connsiteX1" fmla="*/ 198023 w 3488732"/>
              <a:gd name="connsiteY1" fmla="*/ 903718 h 1827803"/>
              <a:gd name="connsiteX2" fmla="*/ 331980 w 3488732"/>
              <a:gd name="connsiteY2" fmla="*/ 851300 h 1827803"/>
              <a:gd name="connsiteX3" fmla="*/ 489226 w 3488732"/>
              <a:gd name="connsiteY3" fmla="*/ 903661 h 1827803"/>
              <a:gd name="connsiteX4" fmla="*/ 710553 w 3488732"/>
              <a:gd name="connsiteY4" fmla="*/ 897894 h 1827803"/>
              <a:gd name="connsiteX5" fmla="*/ 1030896 w 3488732"/>
              <a:gd name="connsiteY5" fmla="*/ 1818957 h 1827803"/>
              <a:gd name="connsiteX6" fmla="*/ 1327919 w 3488732"/>
              <a:gd name="connsiteY6" fmla="*/ 1328885 h 1827803"/>
              <a:gd name="connsiteX7" fmla="*/ 1532048 w 3488732"/>
              <a:gd name="connsiteY7" fmla="*/ 751159 h 1827803"/>
              <a:gd name="connsiteX8" fmla="*/ 1804419 w 3488732"/>
              <a:gd name="connsiteY8" fmla="*/ 1073935 h 1827803"/>
              <a:gd name="connsiteX9" fmla="*/ 2061782 w 3488732"/>
              <a:gd name="connsiteY9" fmla="*/ 606023 h 1827803"/>
              <a:gd name="connsiteX10" fmla="*/ 2436231 w 3488732"/>
              <a:gd name="connsiteY10" fmla="*/ 980051 h 1827803"/>
              <a:gd name="connsiteX11" fmla="*/ 2842176 w 3488732"/>
              <a:gd name="connsiteY11" fmla="*/ 914972 h 1827803"/>
              <a:gd name="connsiteX12" fmla="*/ 3314615 w 3488732"/>
              <a:gd name="connsiteY12" fmla="*/ 136654 h 1827803"/>
              <a:gd name="connsiteX13" fmla="*/ 3488732 w 3488732"/>
              <a:gd name="connsiteY13" fmla="*/ 0 h 1827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88732" h="1827803">
                <a:moveTo>
                  <a:pt x="0" y="1282548"/>
                </a:moveTo>
                <a:cubicBezTo>
                  <a:pt x="71346" y="1325744"/>
                  <a:pt x="142693" y="975593"/>
                  <a:pt x="198023" y="903718"/>
                </a:cubicBezTo>
                <a:cubicBezTo>
                  <a:pt x="253353" y="831843"/>
                  <a:pt x="283446" y="851309"/>
                  <a:pt x="331980" y="851300"/>
                </a:cubicBezTo>
                <a:cubicBezTo>
                  <a:pt x="380514" y="851291"/>
                  <a:pt x="426131" y="895895"/>
                  <a:pt x="489226" y="903661"/>
                </a:cubicBezTo>
                <a:cubicBezTo>
                  <a:pt x="552322" y="911427"/>
                  <a:pt x="620275" y="745345"/>
                  <a:pt x="710553" y="897894"/>
                </a:cubicBezTo>
                <a:cubicBezTo>
                  <a:pt x="800831" y="1050443"/>
                  <a:pt x="928002" y="1747125"/>
                  <a:pt x="1030896" y="1818957"/>
                </a:cubicBezTo>
                <a:cubicBezTo>
                  <a:pt x="1133790" y="1890789"/>
                  <a:pt x="1244394" y="1506851"/>
                  <a:pt x="1327919" y="1328885"/>
                </a:cubicBezTo>
                <a:cubicBezTo>
                  <a:pt x="1411444" y="1150919"/>
                  <a:pt x="1452631" y="793651"/>
                  <a:pt x="1532048" y="751159"/>
                </a:cubicBezTo>
                <a:cubicBezTo>
                  <a:pt x="1611465" y="708667"/>
                  <a:pt x="1716130" y="1098124"/>
                  <a:pt x="1804419" y="1073935"/>
                </a:cubicBezTo>
                <a:cubicBezTo>
                  <a:pt x="1892708" y="1049746"/>
                  <a:pt x="1956480" y="621670"/>
                  <a:pt x="2061782" y="606023"/>
                </a:cubicBezTo>
                <a:cubicBezTo>
                  <a:pt x="2167084" y="590376"/>
                  <a:pt x="2306165" y="928560"/>
                  <a:pt x="2436231" y="980051"/>
                </a:cubicBezTo>
                <a:cubicBezTo>
                  <a:pt x="2566297" y="1031543"/>
                  <a:pt x="2695779" y="1055538"/>
                  <a:pt x="2842176" y="914972"/>
                </a:cubicBezTo>
                <a:cubicBezTo>
                  <a:pt x="2988573" y="774406"/>
                  <a:pt x="3206856" y="275548"/>
                  <a:pt x="3314615" y="136654"/>
                </a:cubicBezTo>
                <a:cubicBezTo>
                  <a:pt x="3422374" y="-2240"/>
                  <a:pt x="3468451" y="10146"/>
                  <a:pt x="3488732" y="0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olid"/>
            <a:tailEnd type="stealth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600">
              <a:solidFill>
                <a:prstClr val="black"/>
              </a:solidFill>
            </a:endParaRPr>
          </a:p>
        </p:txBody>
      </p:sp>
      <p:sp>
        <p:nvSpPr>
          <p:cNvPr id="51" name="Text Box 9261"/>
          <p:cNvSpPr txBox="1"/>
          <p:nvPr/>
        </p:nvSpPr>
        <p:spPr>
          <a:xfrm>
            <a:off x="2711850" y="3878892"/>
            <a:ext cx="896149" cy="430118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o-KR" altLang="en-US" sz="1600" kern="100" dirty="0">
                <a:solidFill>
                  <a:srgbClr val="C00000"/>
                </a:solidFill>
                <a:latin typeface="맑은 고딕"/>
                <a:ea typeface="맑은 고딕"/>
                <a:cs typeface="Times New Roman"/>
              </a:rPr>
              <a:t>부양책</a:t>
            </a:r>
          </a:p>
        </p:txBody>
      </p:sp>
      <p:cxnSp>
        <p:nvCxnSpPr>
          <p:cNvPr id="52" name="직선 연결선 51"/>
          <p:cNvCxnSpPr/>
          <p:nvPr/>
        </p:nvCxnSpPr>
        <p:spPr>
          <a:xfrm>
            <a:off x="3095836" y="1883376"/>
            <a:ext cx="0" cy="1912018"/>
          </a:xfrm>
          <a:prstGeom prst="line">
            <a:avLst/>
          </a:prstGeom>
          <a:noFill/>
          <a:ln w="25400" cap="flat" cmpd="sng" algn="ctr">
            <a:solidFill>
              <a:srgbClr val="4F81BD">
                <a:shade val="95000"/>
                <a:satMod val="105000"/>
              </a:srgbClr>
            </a:solidFill>
            <a:prstDash val="sysDot"/>
          </a:ln>
          <a:effectLst/>
        </p:spPr>
      </p:cxnSp>
      <p:sp>
        <p:nvSpPr>
          <p:cNvPr id="53" name="Text Box 9263"/>
          <p:cNvSpPr txBox="1"/>
          <p:nvPr/>
        </p:nvSpPr>
        <p:spPr>
          <a:xfrm>
            <a:off x="1109874" y="5283894"/>
            <a:ext cx="851997" cy="430118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o-KR" altLang="en-US" sz="1400" kern="100" dirty="0">
                <a:solidFill>
                  <a:prstClr val="black"/>
                </a:solidFill>
                <a:latin typeface="맑은 고딕"/>
                <a:ea typeface="맑은 고딕"/>
                <a:cs typeface="Times New Roman"/>
              </a:rPr>
              <a:t>부양책</a:t>
            </a:r>
            <a:r>
              <a:rPr lang="en-US" sz="1400" kern="100" dirty="0">
                <a:solidFill>
                  <a:prstClr val="black"/>
                </a:solidFill>
                <a:latin typeface="맑은 고딕"/>
                <a:ea typeface="맑은 고딕"/>
                <a:cs typeface="Times New Roman"/>
              </a:rPr>
              <a:t>1</a:t>
            </a:r>
            <a:endParaRPr lang="ko-KR" altLang="en-US" sz="1400" kern="100" dirty="0">
              <a:solidFill>
                <a:prstClr val="black"/>
              </a:solidFill>
              <a:latin typeface="맑은 고딕"/>
              <a:ea typeface="맑은 고딕"/>
              <a:cs typeface="Times New Roman"/>
            </a:endParaRPr>
          </a:p>
        </p:txBody>
      </p:sp>
      <p:sp>
        <p:nvSpPr>
          <p:cNvPr id="54" name="Text Box 9264"/>
          <p:cNvSpPr txBox="1"/>
          <p:nvPr/>
        </p:nvSpPr>
        <p:spPr>
          <a:xfrm>
            <a:off x="5739828" y="2624321"/>
            <a:ext cx="871295" cy="430118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o-KR" altLang="en-US" sz="1600" kern="100" dirty="0">
                <a:solidFill>
                  <a:srgbClr val="C00000"/>
                </a:solidFill>
                <a:latin typeface="맑은 고딕"/>
                <a:ea typeface="맑은 고딕"/>
                <a:cs typeface="Times New Roman"/>
              </a:rPr>
              <a:t>부양책</a:t>
            </a:r>
          </a:p>
        </p:txBody>
      </p:sp>
      <p:sp>
        <p:nvSpPr>
          <p:cNvPr id="55" name="위쪽 화살표 54"/>
          <p:cNvSpPr/>
          <p:nvPr/>
        </p:nvSpPr>
        <p:spPr>
          <a:xfrm>
            <a:off x="1406695" y="4876774"/>
            <a:ext cx="258349" cy="318768"/>
          </a:xfrm>
          <a:prstGeom prst="up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600">
              <a:solidFill>
                <a:prstClr val="black"/>
              </a:solidFill>
            </a:endParaRPr>
          </a:p>
        </p:txBody>
      </p:sp>
      <p:sp>
        <p:nvSpPr>
          <p:cNvPr id="56" name="Text Box 9266"/>
          <p:cNvSpPr txBox="1"/>
          <p:nvPr/>
        </p:nvSpPr>
        <p:spPr>
          <a:xfrm>
            <a:off x="3438926" y="5818591"/>
            <a:ext cx="837617" cy="430118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o-KR" altLang="en-US" sz="1400" kern="100" dirty="0" smtClean="0">
                <a:solidFill>
                  <a:srgbClr val="C00000"/>
                </a:solidFill>
                <a:latin typeface="맑은 고딕"/>
                <a:ea typeface="맑은 고딕"/>
                <a:cs typeface="Times New Roman"/>
              </a:rPr>
              <a:t>부양책</a:t>
            </a:r>
            <a:r>
              <a:rPr lang="en-US" altLang="ko-KR" sz="1400" kern="100" dirty="0" smtClean="0">
                <a:solidFill>
                  <a:srgbClr val="C00000"/>
                </a:solidFill>
                <a:latin typeface="맑은 고딕"/>
                <a:ea typeface="맑은 고딕"/>
                <a:cs typeface="Times New Roman"/>
              </a:rPr>
              <a:t>3</a:t>
            </a:r>
            <a:endParaRPr lang="ko-KR" altLang="en-US" sz="1400" kern="100" dirty="0">
              <a:solidFill>
                <a:srgbClr val="C00000"/>
              </a:solidFill>
              <a:latin typeface="맑은 고딕"/>
              <a:ea typeface="맑은 고딕"/>
              <a:cs typeface="Times New Roman"/>
            </a:endParaRPr>
          </a:p>
        </p:txBody>
      </p:sp>
      <p:sp>
        <p:nvSpPr>
          <p:cNvPr id="57" name="위쪽 화살표 56"/>
          <p:cNvSpPr/>
          <p:nvPr/>
        </p:nvSpPr>
        <p:spPr>
          <a:xfrm>
            <a:off x="3745470" y="5436951"/>
            <a:ext cx="258349" cy="318768"/>
          </a:xfrm>
          <a:prstGeom prst="up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600">
              <a:solidFill>
                <a:prstClr val="black"/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4944154" y="5562422"/>
            <a:ext cx="927112" cy="748886"/>
            <a:chOff x="5065271" y="5617719"/>
            <a:chExt cx="927112" cy="748886"/>
          </a:xfrm>
        </p:grpSpPr>
        <p:sp>
          <p:nvSpPr>
            <p:cNvPr id="58" name="Text Box 9268"/>
            <p:cNvSpPr txBox="1"/>
            <p:nvPr/>
          </p:nvSpPr>
          <p:spPr>
            <a:xfrm>
              <a:off x="5065271" y="5936487"/>
              <a:ext cx="927112" cy="430118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ko-KR" altLang="en-US" sz="1400" kern="100" dirty="0" smtClean="0">
                  <a:solidFill>
                    <a:prstClr val="black"/>
                  </a:solidFill>
                  <a:latin typeface="맑은 고딕"/>
                  <a:ea typeface="맑은 고딕"/>
                  <a:cs typeface="Times New Roman"/>
                </a:rPr>
                <a:t>부양책</a:t>
              </a:r>
              <a:r>
                <a:rPr lang="en-US" altLang="ko-KR" sz="1400" kern="100" dirty="0" smtClean="0">
                  <a:solidFill>
                    <a:prstClr val="black"/>
                  </a:solidFill>
                  <a:latin typeface="맑은 고딕"/>
                  <a:ea typeface="맑은 고딕"/>
                  <a:cs typeface="Times New Roman"/>
                </a:rPr>
                <a:t>4</a:t>
              </a:r>
              <a:endParaRPr lang="ko-KR" altLang="en-US" sz="1400" kern="100" dirty="0">
                <a:solidFill>
                  <a:prstClr val="black"/>
                </a:solidFill>
                <a:latin typeface="맑은 고딕"/>
                <a:ea typeface="맑은 고딕"/>
                <a:cs typeface="Times New Roman"/>
              </a:endParaRPr>
            </a:p>
          </p:txBody>
        </p:sp>
        <p:sp>
          <p:nvSpPr>
            <p:cNvPr id="59" name="위쪽 화살표 58"/>
            <p:cNvSpPr/>
            <p:nvPr/>
          </p:nvSpPr>
          <p:spPr>
            <a:xfrm>
              <a:off x="5399653" y="5617719"/>
              <a:ext cx="258349" cy="318768"/>
            </a:xfrm>
            <a:prstGeom prst="up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>
                <a:solidFill>
                  <a:prstClr val="black"/>
                </a:solidFill>
              </a:endParaRPr>
            </a:p>
          </p:txBody>
        </p:sp>
      </p:grpSp>
      <p:cxnSp>
        <p:nvCxnSpPr>
          <p:cNvPr id="60" name="직선 연결선 59"/>
          <p:cNvCxnSpPr/>
          <p:nvPr/>
        </p:nvCxnSpPr>
        <p:spPr>
          <a:xfrm flipH="1">
            <a:off x="3890188" y="3476625"/>
            <a:ext cx="5541" cy="1869650"/>
          </a:xfrm>
          <a:prstGeom prst="line">
            <a:avLst/>
          </a:prstGeom>
          <a:noFill/>
          <a:ln w="25400" cap="flat" cmpd="sng" algn="ctr">
            <a:solidFill>
              <a:srgbClr val="4F81BD">
                <a:shade val="95000"/>
                <a:satMod val="105000"/>
              </a:srgbClr>
            </a:solidFill>
            <a:prstDash val="sysDot"/>
          </a:ln>
          <a:effectLst/>
        </p:spPr>
      </p:cxnSp>
      <p:cxnSp>
        <p:nvCxnSpPr>
          <p:cNvPr id="61" name="직선 연결선 60"/>
          <p:cNvCxnSpPr/>
          <p:nvPr/>
        </p:nvCxnSpPr>
        <p:spPr>
          <a:xfrm>
            <a:off x="3095836" y="3685254"/>
            <a:ext cx="794432" cy="10014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headEnd type="stealth"/>
            <a:tailEnd type="stealth"/>
          </a:ln>
          <a:effectLst/>
        </p:spPr>
      </p:cxnSp>
      <p:sp>
        <p:nvSpPr>
          <p:cNvPr id="45" name="Text Box 9272"/>
          <p:cNvSpPr txBox="1"/>
          <p:nvPr/>
        </p:nvSpPr>
        <p:spPr>
          <a:xfrm>
            <a:off x="602870" y="1200720"/>
            <a:ext cx="1292739" cy="42412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o-KR" altLang="en-US" sz="2000" kern="100" dirty="0">
                <a:solidFill>
                  <a:srgbClr val="C00000"/>
                </a:solidFill>
                <a:latin typeface="맑은 고딕"/>
                <a:ea typeface="맑은 고딕"/>
                <a:cs typeface="Times New Roman"/>
              </a:rPr>
              <a:t>팽창사회</a:t>
            </a:r>
          </a:p>
        </p:txBody>
      </p:sp>
      <p:sp>
        <p:nvSpPr>
          <p:cNvPr id="46" name="Text Box 9273"/>
          <p:cNvSpPr txBox="1"/>
          <p:nvPr/>
        </p:nvSpPr>
        <p:spPr>
          <a:xfrm>
            <a:off x="564954" y="3583331"/>
            <a:ext cx="1292739" cy="424127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o-KR" altLang="en-US" sz="2000" kern="100" dirty="0">
                <a:solidFill>
                  <a:prstClr val="black"/>
                </a:solidFill>
                <a:latin typeface="맑은 고딕"/>
                <a:ea typeface="맑은 고딕"/>
                <a:cs typeface="Times New Roman"/>
              </a:rPr>
              <a:t>수축사회</a:t>
            </a:r>
          </a:p>
        </p:txBody>
      </p:sp>
      <p:sp>
        <p:nvSpPr>
          <p:cNvPr id="47" name="Text Box 9274"/>
          <p:cNvSpPr txBox="1"/>
          <p:nvPr/>
        </p:nvSpPr>
        <p:spPr>
          <a:xfrm>
            <a:off x="2932725" y="1560135"/>
            <a:ext cx="487151" cy="370404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kern="100" dirty="0">
                <a:solidFill>
                  <a:prstClr val="black"/>
                </a:solidFill>
                <a:latin typeface="맑은 고딕"/>
                <a:ea typeface="맑은 고딕"/>
                <a:cs typeface="Times New Roman"/>
              </a:rPr>
              <a:t>A</a:t>
            </a:r>
            <a:endParaRPr lang="ko-KR" altLang="en-US" sz="1600" kern="100" dirty="0">
              <a:solidFill>
                <a:prstClr val="black"/>
              </a:solidFill>
              <a:latin typeface="맑은 고딕"/>
              <a:ea typeface="맑은 고딕"/>
              <a:cs typeface="Times New Roman"/>
            </a:endParaRPr>
          </a:p>
        </p:txBody>
      </p:sp>
      <p:sp>
        <p:nvSpPr>
          <p:cNvPr id="48" name="Text Box 9275"/>
          <p:cNvSpPr txBox="1"/>
          <p:nvPr/>
        </p:nvSpPr>
        <p:spPr>
          <a:xfrm>
            <a:off x="3745470" y="3139128"/>
            <a:ext cx="368005" cy="370404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kern="100" dirty="0">
                <a:solidFill>
                  <a:prstClr val="black"/>
                </a:solidFill>
                <a:latin typeface="맑은 고딕"/>
                <a:ea typeface="맑은 고딕"/>
                <a:cs typeface="Times New Roman"/>
              </a:rPr>
              <a:t>B</a:t>
            </a:r>
            <a:endParaRPr lang="ko-KR" altLang="en-US" sz="1600" kern="100" dirty="0">
              <a:solidFill>
                <a:prstClr val="black"/>
              </a:solidFill>
              <a:latin typeface="맑은 고딕"/>
              <a:ea typeface="맑은 고딕"/>
              <a:cs typeface="Times New Roman"/>
            </a:endParaRPr>
          </a:p>
        </p:txBody>
      </p:sp>
      <p:sp>
        <p:nvSpPr>
          <p:cNvPr id="66" name="Text Box 9263"/>
          <p:cNvSpPr txBox="1"/>
          <p:nvPr/>
        </p:nvSpPr>
        <p:spPr>
          <a:xfrm>
            <a:off x="2166394" y="5519162"/>
            <a:ext cx="906230" cy="430118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o-KR" altLang="en-US" sz="1400" kern="100" dirty="0" smtClean="0">
                <a:solidFill>
                  <a:prstClr val="black"/>
                </a:solidFill>
                <a:latin typeface="맑은 고딕"/>
                <a:ea typeface="맑은 고딕"/>
                <a:cs typeface="Times New Roman"/>
              </a:rPr>
              <a:t>부양책</a:t>
            </a:r>
            <a:r>
              <a:rPr lang="en-US" altLang="ko-KR" sz="1400" kern="100" dirty="0" smtClean="0">
                <a:solidFill>
                  <a:prstClr val="black"/>
                </a:solidFill>
                <a:latin typeface="맑은 고딕"/>
                <a:ea typeface="맑은 고딕"/>
                <a:cs typeface="Times New Roman"/>
              </a:rPr>
              <a:t>2</a:t>
            </a:r>
            <a:endParaRPr lang="ko-KR" altLang="en-US" sz="1400" kern="100" dirty="0">
              <a:solidFill>
                <a:prstClr val="black"/>
              </a:solidFill>
              <a:latin typeface="맑은 고딕"/>
              <a:ea typeface="맑은 고딕"/>
              <a:cs typeface="Times New Roman"/>
            </a:endParaRPr>
          </a:p>
        </p:txBody>
      </p:sp>
      <p:sp>
        <p:nvSpPr>
          <p:cNvPr id="67" name="위쪽 화살표 66"/>
          <p:cNvSpPr/>
          <p:nvPr/>
        </p:nvSpPr>
        <p:spPr>
          <a:xfrm>
            <a:off x="2480685" y="5112042"/>
            <a:ext cx="258349" cy="318768"/>
          </a:xfrm>
          <a:prstGeom prst="up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600">
              <a:solidFill>
                <a:prstClr val="black"/>
              </a:solidFill>
            </a:endParaRPr>
          </a:p>
        </p:txBody>
      </p:sp>
      <p:grpSp>
        <p:nvGrpSpPr>
          <p:cNvPr id="72" name="그룹 71"/>
          <p:cNvGrpSpPr/>
          <p:nvPr/>
        </p:nvGrpSpPr>
        <p:grpSpPr>
          <a:xfrm>
            <a:off x="5888413" y="5809658"/>
            <a:ext cx="892823" cy="748886"/>
            <a:chOff x="5082415" y="5617719"/>
            <a:chExt cx="892823" cy="748886"/>
          </a:xfrm>
        </p:grpSpPr>
        <p:sp>
          <p:nvSpPr>
            <p:cNvPr id="73" name="Text Box 9268"/>
            <p:cNvSpPr txBox="1"/>
            <p:nvPr/>
          </p:nvSpPr>
          <p:spPr>
            <a:xfrm>
              <a:off x="5082415" y="5936487"/>
              <a:ext cx="892823" cy="430118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ko-KR" altLang="en-US" sz="1400" kern="100" dirty="0" smtClean="0">
                  <a:solidFill>
                    <a:srgbClr val="C00000"/>
                  </a:solidFill>
                  <a:latin typeface="맑은 고딕"/>
                  <a:ea typeface="맑은 고딕"/>
                  <a:cs typeface="Times New Roman"/>
                </a:rPr>
                <a:t>부양책</a:t>
              </a:r>
              <a:r>
                <a:rPr lang="en-US" altLang="ko-KR" sz="1400" kern="100" dirty="0" smtClean="0">
                  <a:solidFill>
                    <a:srgbClr val="C00000"/>
                  </a:solidFill>
                  <a:latin typeface="맑은 고딕"/>
                  <a:ea typeface="맑은 고딕"/>
                  <a:cs typeface="Times New Roman"/>
                </a:rPr>
                <a:t>5</a:t>
              </a:r>
              <a:endParaRPr lang="ko-KR" altLang="en-US" sz="1400" kern="100" dirty="0">
                <a:solidFill>
                  <a:srgbClr val="C00000"/>
                </a:solidFill>
                <a:latin typeface="맑은 고딕"/>
                <a:ea typeface="맑은 고딕"/>
                <a:cs typeface="Times New Roman"/>
              </a:endParaRPr>
            </a:p>
          </p:txBody>
        </p:sp>
        <p:sp>
          <p:nvSpPr>
            <p:cNvPr id="74" name="위쪽 화살표 73"/>
            <p:cNvSpPr/>
            <p:nvPr/>
          </p:nvSpPr>
          <p:spPr>
            <a:xfrm>
              <a:off x="5399653" y="5617719"/>
              <a:ext cx="258349" cy="318768"/>
            </a:xfrm>
            <a:prstGeom prst="up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sz="1600">
                <a:solidFill>
                  <a:prstClr val="black"/>
                </a:solidFill>
              </a:endParaRPr>
            </a:p>
          </p:txBody>
        </p:sp>
      </p:grpSp>
      <p:sp>
        <p:nvSpPr>
          <p:cNvPr id="29" name="제목 1"/>
          <p:cNvSpPr txBox="1">
            <a:spLocks/>
          </p:cNvSpPr>
          <p:nvPr/>
        </p:nvSpPr>
        <p:spPr bwMode="auto">
          <a:xfrm>
            <a:off x="323850" y="147642"/>
            <a:ext cx="8362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/>
          <a:lstStyle>
            <a:lvl1pPr algn="l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2800" dirty="0" smtClean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▣ </a:t>
            </a:r>
            <a:r>
              <a:rPr lang="ko-KR" altLang="en-US" sz="280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어떻게</a:t>
            </a:r>
            <a:r>
              <a:rPr lang="en-US" altLang="ko-KR" sz="2800" dirty="0">
                <a:solidFill>
                  <a:srgbClr val="FFFF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 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– </a:t>
            </a:r>
            <a:r>
              <a:rPr kumimoji="0" lang="ko-KR" altLang="en-US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수축사회를 돌파하라</a:t>
            </a:r>
            <a:r>
              <a:rPr kumimoji="0" lang="en-US" altLang="ko-KR" sz="2400" b="0" dirty="0" smtClean="0">
                <a:solidFill>
                  <a:srgbClr val="FFFF00"/>
                </a:solidFill>
                <a:latin typeface="나눔고딕 ExtraBold" pitchFamily="50" charset="-127"/>
                <a:ea typeface="나눔고딕 ExtraBold" pitchFamily="50" charset="-127"/>
              </a:rPr>
              <a:t>~</a:t>
            </a:r>
            <a:endParaRPr kumimoji="0" lang="ko-KR" altLang="en-US" sz="2400" b="0" dirty="0" smtClean="0">
              <a:solidFill>
                <a:srgbClr val="FFFF0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" name="위쪽 화살표 1"/>
          <p:cNvSpPr/>
          <p:nvPr/>
        </p:nvSpPr>
        <p:spPr>
          <a:xfrm>
            <a:off x="6464000" y="3325053"/>
            <a:ext cx="661181" cy="136481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타원 2"/>
          <p:cNvSpPr/>
          <p:nvPr/>
        </p:nvSpPr>
        <p:spPr>
          <a:xfrm>
            <a:off x="2523538" y="4334435"/>
            <a:ext cx="224299" cy="380853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14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5" y="-41453"/>
            <a:ext cx="9144000" cy="699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115616" y="1700808"/>
            <a:ext cx="6499795" cy="1107996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Ctr="1"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ko-KR" altLang="en-US" sz="6600" b="1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지도</a:t>
            </a:r>
            <a:r>
              <a:rPr kumimoji="1" lang="ko-KR" altLang="en-US" sz="5400" b="1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는 </a:t>
            </a:r>
            <a:r>
              <a:rPr kumimoji="1" lang="ko-KR" altLang="en-US" sz="6600" b="1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없다</a:t>
            </a:r>
            <a:r>
              <a:rPr kumimoji="1" lang="en-US" altLang="ko-KR" sz="6600" b="1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!</a:t>
            </a:r>
            <a:r>
              <a:rPr lang="en-US" altLang="ko-KR" sz="6600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1" lang="ko-KR" altLang="en-US" sz="5400" b="1" dirty="0">
              <a:solidFill>
                <a:schemeClr val="tx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25041" y="3497217"/>
            <a:ext cx="8640448" cy="1107996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Ctr="1"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ko-KR" altLang="en-US" sz="6600" b="1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나침반</a:t>
            </a:r>
            <a:r>
              <a:rPr kumimoji="1" lang="ko-KR" altLang="en-US" sz="5400" b="1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만 보고 </a:t>
            </a:r>
            <a:r>
              <a:rPr kumimoji="1" lang="ko-KR" altLang="en-US" sz="6600" b="1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행군</a:t>
            </a:r>
            <a:r>
              <a:rPr kumimoji="1" lang="ko-KR" altLang="en-US" sz="5400" b="1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하자</a:t>
            </a:r>
            <a:r>
              <a:rPr kumimoji="1" lang="en-US" altLang="ko-KR" sz="5400" b="1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!</a:t>
            </a:r>
            <a:endParaRPr kumimoji="1" lang="ko-KR" altLang="en-US" sz="5400" b="1" dirty="0">
              <a:solidFill>
                <a:schemeClr val="tx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5659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853&quot;&gt;&lt;property id=&quot;20148&quot; value=&quot;5&quot;/&gt;&lt;property id=&quot;20300&quot; value=&quot;Slide 14&quot;/&gt;&lt;property id=&quot;20307&quot; value=&quot;302&quot;/&gt;&lt;/object&gt;&lt;object type=&quot;3&quot; unique_id=&quot;10943&quot;&gt;&lt;property id=&quot;20148&quot; value=&quot;5&quot;/&gt;&lt;property id=&quot;20300&quot; value=&quot;Slide 4&quot;/&gt;&lt;property id=&quot;20307&quot; value=&quot;306&quot;/&gt;&lt;/object&gt;&lt;object type=&quot;3&quot; unique_id=&quot;11144&quot;&gt;&lt;property id=&quot;20148&quot; value=&quot;5&quot;/&gt;&lt;property id=&quot;20300&quot; value=&quot;Slide 8&quot;/&gt;&lt;property id=&quot;20307&quot; value=&quot;309&quot;/&gt;&lt;/object&gt;&lt;object type=&quot;3&quot; unique_id=&quot;11219&quot;&gt;&lt;property id=&quot;20148&quot; value=&quot;5&quot;/&gt;&lt;property id=&quot;20300&quot; value=&quot;Slide 12&quot;/&gt;&lt;property id=&quot;20307&quot; value=&quot;311&quot;/&gt;&lt;/object&gt;&lt;object type=&quot;3&quot; unique_id=&quot;11363&quot;&gt;&lt;property id=&quot;20148&quot; value=&quot;5&quot;/&gt;&lt;property id=&quot;20300&quot; value=&quot;Slide 11&quot;/&gt;&lt;property id=&quot;20307&quot; value=&quot;313&quot;/&gt;&lt;/object&gt;&lt;object type=&quot;3&quot; unique_id=&quot;11410&quot;&gt;&lt;property id=&quot;20148&quot; value=&quot;5&quot;/&gt;&lt;property id=&quot;20300&quot; value=&quot;Slide 13&quot;/&gt;&lt;property id=&quot;20307&quot; value=&quot;315&quot;/&gt;&lt;/object&gt;&lt;object type=&quot;3&quot; unique_id=&quot;11977&quot;&gt;&lt;property id=&quot;20148&quot; value=&quot;5&quot;/&gt;&lt;property id=&quot;20300&quot; value=&quot;Slide 5&quot;/&gt;&lt;property id=&quot;20307&quot; value=&quot;320&quot;/&gt;&lt;/object&gt;&lt;object type=&quot;3&quot; unique_id=&quot;12083&quot;&gt;&lt;property id=&quot;20148&quot; value=&quot;5&quot;/&gt;&lt;property id=&quot;20300&quot; value=&quot;Slide 6&quot;/&gt;&lt;property id=&quot;20307&quot; value=&quot;321&quot;/&gt;&lt;/object&gt;&lt;object type=&quot;3&quot; unique_id=&quot;12308&quot;&gt;&lt;property id=&quot;20148&quot; value=&quot;5&quot;/&gt;&lt;property id=&quot;20300&quot; value=&quot;Slide 9&quot;/&gt;&lt;property id=&quot;20307&quot; value=&quot;322&quot;/&gt;&lt;/object&gt;&lt;object type=&quot;3&quot; unique_id=&quot;12589&quot;&gt;&lt;property id=&quot;20148&quot; value=&quot;5&quot;/&gt;&lt;property id=&quot;20300&quot; value=&quot;Slide 15&quot;/&gt;&lt;property id=&quot;20307&quot; value=&quot;324&quot;/&gt;&lt;/object&gt;&lt;object type=&quot;3&quot; unique_id=&quot;12889&quot;&gt;&lt;property id=&quot;20148&quot; value=&quot;5&quot;/&gt;&lt;property id=&quot;20300&quot; value=&quot;Slide 7&quot;/&gt;&lt;property id=&quot;20307&quot; value=&quot;325&quot;/&gt;&lt;/object&gt;&lt;object type=&quot;3&quot; unique_id=&quot;12970&quot;&gt;&lt;property id=&quot;20148&quot; value=&quot;5&quot;/&gt;&lt;property id=&quot;20300&quot; value=&quot;Slide 10&quot;/&gt;&lt;property id=&quot;20307&quot; value=&quot;326&quot;/&gt;&lt;/object&gt;&lt;object type=&quot;3&quot; unique_id=&quot;13611&quot;&gt;&lt;property id=&quot;20148&quot; value=&quot;5&quot;/&gt;&lt;property id=&quot;20300&quot; value=&quot;Slide 3&quot;/&gt;&lt;property id=&quot;20307&quot; value=&quot;327&quot;/&gt;&lt;/object&gt;&lt;object type=&quot;3&quot; unique_id=&quot;13784&quot;&gt;&lt;property id=&quot;20148&quot; value=&quot;5&quot;/&gt;&lt;property id=&quot;20300&quot; value=&quot;Slide 2&quot;/&gt;&lt;property id=&quot;20307&quot; value=&quot;329&quot;/&gt;&lt;/object&gt;&lt;object type=&quot;3&quot; unique_id=&quot;13994&quot;&gt;&lt;property id=&quot;20148&quot; value=&quot;5&quot;/&gt;&lt;property id=&quot;20300&quot; value=&quot;Slide 1&quot;/&gt;&lt;property id=&quot;20307&quot; value=&quot;33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6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2_디자인 사용자 지정">
  <a:themeElements>
    <a:clrScheme name="DWR-Chart Color">
      <a:dk1>
        <a:srgbClr val="000000"/>
      </a:dk1>
      <a:lt1>
        <a:sysClr val="window" lastClr="FFFFFF"/>
      </a:lt1>
      <a:dk2>
        <a:srgbClr val="FF9933"/>
      </a:dk2>
      <a:lt2>
        <a:srgbClr val="99CC00"/>
      </a:lt2>
      <a:accent1>
        <a:srgbClr val="00529C"/>
      </a:accent1>
      <a:accent2>
        <a:srgbClr val="659AD2"/>
      </a:accent2>
      <a:accent3>
        <a:srgbClr val="AFDFE4"/>
      </a:accent3>
      <a:accent4>
        <a:srgbClr val="7F7F7F"/>
      </a:accent4>
      <a:accent5>
        <a:srgbClr val="BFBFBF"/>
      </a:accent5>
      <a:accent6>
        <a:srgbClr val="DDDDDD"/>
      </a:accent6>
      <a:hlink>
        <a:srgbClr val="FFFFFF"/>
      </a:hlink>
      <a:folHlink>
        <a:srgbClr val="FFFFFF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0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28487</TotalTime>
  <Words>2669</Words>
  <Application>Microsoft Office PowerPoint</Application>
  <PresentationFormat>화면 슬라이드 쇼(4:3)</PresentationFormat>
  <Paragraphs>481</Paragraphs>
  <Slides>54</Slides>
  <Notes>21</Notes>
  <HiddenSlides>0</HiddenSlides>
  <MMClips>0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8</vt:i4>
      </vt:variant>
      <vt:variant>
        <vt:lpstr>슬라이드 제목</vt:lpstr>
      </vt:variant>
      <vt:variant>
        <vt:i4>54</vt:i4>
      </vt:variant>
    </vt:vector>
  </HeadingPairs>
  <TitlesOfParts>
    <vt:vector size="79" baseType="lpstr">
      <vt:lpstr>Noto Sans</vt:lpstr>
      <vt:lpstr>맑은 고딕</vt:lpstr>
      <vt:lpstr>나눔바른고딕</vt:lpstr>
      <vt:lpstr>나눔고딕</vt:lpstr>
      <vt:lpstr>Arial</vt:lpstr>
      <vt:lpstr>나눔고딕 ExtraBold</vt:lpstr>
      <vt:lpstr>굴림</vt:lpstr>
      <vt:lpstr>KoPub돋움체_Pro Medium</vt:lpstr>
      <vt:lpstr>Wingdings</vt:lpstr>
      <vt:lpstr>KoPub돋움체_Pro Bold</vt:lpstr>
      <vt:lpstr>-윤고딕120</vt:lpstr>
      <vt:lpstr>나눔명조 ExtraBold</vt:lpstr>
      <vt:lpstr>Times New Roman</vt:lpstr>
      <vt:lpstr>HY헤드라인M</vt:lpstr>
      <vt:lpstr>Calibri</vt:lpstr>
      <vt:lpstr>HY태고딕</vt:lpstr>
      <vt:lpstr>Lucida Sans Unicode</vt:lpstr>
      <vt:lpstr>6_디자인 사용자 지정</vt:lpstr>
      <vt:lpstr>4_디자인 사용자 지정</vt:lpstr>
      <vt:lpstr>12_디자인 사용자 지정</vt:lpstr>
      <vt:lpstr>5_디자인 사용자 지정</vt:lpstr>
      <vt:lpstr>9_디자인 사용자 지정</vt:lpstr>
      <vt:lpstr>10_디자인 사용자 지정</vt:lpstr>
      <vt:lpstr>11_디자인 사용자 지정</vt:lpstr>
      <vt:lpstr>13_디자인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C204U</dc:creator>
  <cp:lastModifiedBy>GC</cp:lastModifiedBy>
  <cp:revision>3219</cp:revision>
  <cp:lastPrinted>2019-02-14T08:01:23Z</cp:lastPrinted>
  <dcterms:created xsi:type="dcterms:W3CDTF">2009-06-25T06:41:42Z</dcterms:created>
  <dcterms:modified xsi:type="dcterms:W3CDTF">2019-04-04T09:40:58Z</dcterms:modified>
</cp:coreProperties>
</file>