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1"/>
    <p:sldMasterId id="2147483940" r:id="rId2"/>
  </p:sldMasterIdLst>
  <p:sldIdLst>
    <p:sldId id="262" r:id="rId3"/>
    <p:sldId id="285" r:id="rId4"/>
    <p:sldId id="286" r:id="rId5"/>
    <p:sldId id="348" r:id="rId6"/>
    <p:sldId id="349" r:id="rId7"/>
    <p:sldId id="374" r:id="rId8"/>
    <p:sldId id="333" r:id="rId9"/>
    <p:sldId id="334" r:id="rId10"/>
    <p:sldId id="370" r:id="rId11"/>
    <p:sldId id="264" r:id="rId12"/>
    <p:sldId id="336" r:id="rId13"/>
    <p:sldId id="258" r:id="rId14"/>
    <p:sldId id="350" r:id="rId15"/>
    <p:sldId id="257" r:id="rId16"/>
    <p:sldId id="256" r:id="rId17"/>
    <p:sldId id="259" r:id="rId18"/>
    <p:sldId id="287" r:id="rId19"/>
    <p:sldId id="288" r:id="rId20"/>
    <p:sldId id="375" r:id="rId21"/>
    <p:sldId id="376" r:id="rId22"/>
    <p:sldId id="289" r:id="rId23"/>
    <p:sldId id="290" r:id="rId24"/>
    <p:sldId id="291" r:id="rId25"/>
    <p:sldId id="302" r:id="rId26"/>
    <p:sldId id="353" r:id="rId27"/>
    <p:sldId id="292" r:id="rId28"/>
    <p:sldId id="373" r:id="rId29"/>
    <p:sldId id="372" r:id="rId30"/>
    <p:sldId id="293" r:id="rId31"/>
    <p:sldId id="359" r:id="rId32"/>
    <p:sldId id="294" r:id="rId33"/>
    <p:sldId id="303" r:id="rId34"/>
    <p:sldId id="305" r:id="rId35"/>
    <p:sldId id="304" r:id="rId36"/>
    <p:sldId id="295" r:id="rId37"/>
    <p:sldId id="296" r:id="rId38"/>
    <p:sldId id="297" r:id="rId39"/>
    <p:sldId id="298" r:id="rId40"/>
    <p:sldId id="299" r:id="rId41"/>
    <p:sldId id="300" r:id="rId42"/>
    <p:sldId id="377" r:id="rId43"/>
    <p:sldId id="378" r:id="rId44"/>
    <p:sldId id="301" r:id="rId45"/>
    <p:sldId id="265" r:id="rId46"/>
    <p:sldId id="379" r:id="rId47"/>
    <p:sldId id="354" r:id="rId48"/>
    <p:sldId id="261" r:id="rId49"/>
    <p:sldId id="356" r:id="rId50"/>
    <p:sldId id="306" r:id="rId51"/>
    <p:sldId id="360" r:id="rId52"/>
    <p:sldId id="307" r:id="rId53"/>
    <p:sldId id="308" r:id="rId54"/>
    <p:sldId id="268" r:id="rId55"/>
    <p:sldId id="310" r:id="rId56"/>
    <p:sldId id="311" r:id="rId57"/>
    <p:sldId id="309" r:id="rId58"/>
    <p:sldId id="312" r:id="rId59"/>
    <p:sldId id="313" r:id="rId60"/>
    <p:sldId id="314" r:id="rId61"/>
    <p:sldId id="328" r:id="rId62"/>
    <p:sldId id="344" r:id="rId63"/>
    <p:sldId id="329" r:id="rId64"/>
    <p:sldId id="338" r:id="rId65"/>
    <p:sldId id="339" r:id="rId66"/>
    <p:sldId id="340" r:id="rId67"/>
    <p:sldId id="341" r:id="rId68"/>
    <p:sldId id="342" r:id="rId69"/>
    <p:sldId id="343" r:id="rId70"/>
    <p:sldId id="315" r:id="rId71"/>
    <p:sldId id="269" r:id="rId72"/>
    <p:sldId id="316" r:id="rId73"/>
    <p:sldId id="317" r:id="rId74"/>
    <p:sldId id="318" r:id="rId75"/>
    <p:sldId id="319" r:id="rId76"/>
    <p:sldId id="320" r:id="rId77"/>
    <p:sldId id="321" r:id="rId78"/>
    <p:sldId id="322" r:id="rId79"/>
    <p:sldId id="323" r:id="rId80"/>
    <p:sldId id="324" r:id="rId81"/>
    <p:sldId id="325" r:id="rId82"/>
    <p:sldId id="326" r:id="rId83"/>
    <p:sldId id="327" r:id="rId84"/>
    <p:sldId id="352" r:id="rId85"/>
    <p:sldId id="270" r:id="rId86"/>
    <p:sldId id="271" r:id="rId87"/>
    <p:sldId id="281" r:id="rId88"/>
    <p:sldId id="272" r:id="rId89"/>
    <p:sldId id="273" r:id="rId90"/>
    <p:sldId id="274" r:id="rId91"/>
    <p:sldId id="275" r:id="rId92"/>
    <p:sldId id="279" r:id="rId93"/>
    <p:sldId id="284" r:id="rId94"/>
    <p:sldId id="276" r:id="rId95"/>
    <p:sldId id="280" r:id="rId96"/>
    <p:sldId id="277" r:id="rId97"/>
    <p:sldId id="330" r:id="rId98"/>
    <p:sldId id="351" r:id="rId99"/>
    <p:sldId id="331" r:id="rId100"/>
    <p:sldId id="369" r:id="rId101"/>
    <p:sldId id="381" r:id="rId102"/>
    <p:sldId id="380" r:id="rId103"/>
    <p:sldId id="383" r:id="rId104"/>
    <p:sldId id="337" r:id="rId105"/>
    <p:sldId id="332" r:id="rId106"/>
    <p:sldId id="347" r:id="rId107"/>
    <p:sldId id="345" r:id="rId108"/>
    <p:sldId id="363" r:id="rId109"/>
    <p:sldId id="371" r:id="rId110"/>
    <p:sldId id="382" r:id="rId111"/>
    <p:sldId id="283" r:id="rId112"/>
    <p:sldId id="346" r:id="rId113"/>
    <p:sldId id="357" r:id="rId114"/>
    <p:sldId id="358" r:id="rId1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9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viewProps" Target="viewProps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theme" Target="theme/theme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9675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813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4575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0887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5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611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5622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3386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451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877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028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4195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8471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7118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7342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015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6955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96955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5678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85970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3404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319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2433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E27DC64-1321-46D7-B962-64AA6986262D}" type="datetimeFigureOut">
              <a:rPr lang="ko-KR" altLang="en-US" smtClean="0"/>
              <a:t>2020-05-25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616EA56-FAA9-44B6-828C-B67E4CA1AD98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76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xStyles>
    <p:titleStyle>
      <a:lvl1pPr algn="l" defTabSz="914400" rtl="0" eaLnBrk="1" latinLnBrk="1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1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2.jpg"/><Relationship Id="rId4" Type="http://schemas.openxmlformats.org/officeDocument/2006/relationships/image" Target="../media/image41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5.png"/><Relationship Id="rId3" Type="http://schemas.openxmlformats.org/officeDocument/2006/relationships/image" Target="../media/image60.png"/><Relationship Id="rId21" Type="http://schemas.openxmlformats.org/officeDocument/2006/relationships/image" Target="../media/image78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image" Target="../media/image59.png"/><Relationship Id="rId16" Type="http://schemas.openxmlformats.org/officeDocument/2006/relationships/image" Target="../media/image73.png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24" Type="http://schemas.openxmlformats.org/officeDocument/2006/relationships/image" Target="../media/image81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23" Type="http://schemas.openxmlformats.org/officeDocument/2006/relationships/image" Target="../media/image80.png"/><Relationship Id="rId10" Type="http://schemas.openxmlformats.org/officeDocument/2006/relationships/image" Target="../media/image67.png"/><Relationship Id="rId19" Type="http://schemas.openxmlformats.org/officeDocument/2006/relationships/image" Target="../media/image76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Relationship Id="rId22" Type="http://schemas.openxmlformats.org/officeDocument/2006/relationships/image" Target="../media/image79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2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5.jp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hyperlink" Target="http://www.google.co.kr/url?sa=i&amp;rct=j&amp;q=&amp;esrc=s&amp;source=images&amp;cd=&amp;cad=rja&amp;uact=8&amp;ved=2ahUKEwjFg5K5jYniAhUKK6YKHUCRBJIQjRx6BAgBEAU&amp;url=/url?sa%3Di%26rct%3Dj%26q%3D%26esrc%3Ds%26source%3Dimages%26cd%3D%26ved%3D%26url%3Dhttps://namu.moe/w/%ED%95%9C%EC%9D%BC%EA%B4%80%EA%B3%84%26psig%3DAOvVaw29or4U0r23zr-bthSPF0yR%26ust%3D1557307691486552&amp;psig=AOvVaw29or4U0r23zr-bthSPF0yR&amp;ust=1557307691486552" TargetMode="External"/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06508" y="624032"/>
            <a:ext cx="1723549" cy="1015663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6000" b="1" dirty="0" smtClean="0">
                <a:solidFill>
                  <a:srgbClr val="FF0000"/>
                </a:solidFill>
                <a:latin typeface="돋움체" panose="020B0609000101010101" pitchFamily="49" charset="-127"/>
                <a:ea typeface="돋움체" panose="020B0609000101010101" pitchFamily="49" charset="-127"/>
              </a:rPr>
              <a:t>日本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3202" y="670199"/>
            <a:ext cx="4583306" cy="923330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5400" b="1" dirty="0" smtClean="0">
                <a:latin typeface="+mj-ea"/>
                <a:ea typeface="+mj-ea"/>
              </a:rPr>
              <a:t>우리가 모르는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46" y="2101360"/>
            <a:ext cx="4229194" cy="292519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940" y="2101361"/>
            <a:ext cx="3900255" cy="29251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75457" y="5534384"/>
            <a:ext cx="5125121" cy="646331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3600" b="1" dirty="0" err="1" smtClean="0">
                <a:latin typeface="바탕" panose="02030600000101010101" pitchFamily="18" charset="-127"/>
                <a:ea typeface="바탕" panose="02030600000101010101" pitchFamily="18" charset="-127"/>
              </a:rPr>
              <a:t>가천대학교</a:t>
            </a:r>
            <a:r>
              <a:rPr lang="ko-KR" altLang="en-US" sz="3600" b="1" dirty="0" smtClean="0">
                <a:latin typeface="바탕" panose="02030600000101010101" pitchFamily="18" charset="-127"/>
                <a:ea typeface="바탕" panose="02030600000101010101" pitchFamily="18" charset="-127"/>
              </a:rPr>
              <a:t> 김충식 교수</a:t>
            </a:r>
          </a:p>
        </p:txBody>
      </p:sp>
    </p:spTree>
    <p:extLst>
      <p:ext uri="{BB962C8B-B14F-4D97-AF65-F5344CB8AC3E}">
        <p14:creationId xmlns:p14="http://schemas.microsoft.com/office/powerpoint/2010/main" val="71841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170" y="1308020"/>
            <a:ext cx="5511669" cy="381223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62207" y="503025"/>
            <a:ext cx="5163593" cy="707886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4000" b="1" dirty="0" smtClean="0">
                <a:solidFill>
                  <a:srgbClr val="FF0000"/>
                </a:solidFill>
                <a:latin typeface="+mj-ea"/>
                <a:ea typeface="+mj-ea"/>
              </a:rPr>
              <a:t>칼과 사무라이의 나라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62207" y="5212307"/>
            <a:ext cx="5303055" cy="646331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latin typeface="+mj-ea"/>
                <a:ea typeface="+mj-ea"/>
              </a:rPr>
              <a:t>우익 청년이 사회당 당수를 찔러 죽이는 장면</a:t>
            </a:r>
            <a:endParaRPr lang="en-US" altLang="ko-KR" b="1" dirty="0" smtClean="0">
              <a:latin typeface="+mj-ea"/>
              <a:ea typeface="+mj-ea"/>
            </a:endParaRPr>
          </a:p>
          <a:p>
            <a:pPr algn="ctr"/>
            <a:r>
              <a:rPr lang="en-US" altLang="ko-KR" dirty="0"/>
              <a:t>1961</a:t>
            </a:r>
            <a:r>
              <a:rPr lang="ko-KR" altLang="en-US" dirty="0"/>
              <a:t>년 아시아인 최초로 </a:t>
            </a:r>
            <a:r>
              <a:rPr lang="ko-KR" altLang="en-US" dirty="0">
                <a:solidFill>
                  <a:srgbClr val="FF0000"/>
                </a:solidFill>
              </a:rPr>
              <a:t>퓰리처 사진부문상</a:t>
            </a:r>
            <a:r>
              <a:rPr lang="ko-KR" altLang="en-US" dirty="0"/>
              <a:t>을 수상</a:t>
            </a:r>
            <a:endParaRPr lang="ko-KR" altLang="en-US" b="1" dirty="0" smtClean="0">
              <a:latin typeface="+mj-ea"/>
              <a:ea typeface="+mj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5003" y="200308"/>
            <a:ext cx="1733167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+mj-ea"/>
                <a:ea typeface="+mj-ea"/>
              </a:rPr>
              <a:t>두 얼굴의 일본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2103092" y="5308895"/>
            <a:ext cx="59115" cy="4526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460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609" y="1486637"/>
            <a:ext cx="5205045" cy="390378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65002" y="704973"/>
            <a:ext cx="6372257" cy="646331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latin typeface="+mj-ea"/>
                <a:ea typeface="+mj-ea"/>
              </a:rPr>
              <a:t>서양을 감동시킨 예술과 과학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43119" y="5525755"/>
            <a:ext cx="6551794" cy="646331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b="1" dirty="0" err="1" smtClean="0"/>
              <a:t>가쓰시카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호쿠사이</a:t>
            </a:r>
            <a:r>
              <a:rPr lang="en-US" altLang="ko-KR" b="1" dirty="0"/>
              <a:t> </a:t>
            </a:r>
            <a:r>
              <a:rPr lang="en-US" altLang="ko-KR" b="1" dirty="0" smtClean="0"/>
              <a:t>(19</a:t>
            </a:r>
            <a:r>
              <a:rPr lang="ko-KR" altLang="en-US" b="1" dirty="0" smtClean="0"/>
              <a:t>세기 화가</a:t>
            </a:r>
            <a:r>
              <a:rPr lang="en-US" altLang="ko-KR" b="1" dirty="0" smtClean="0"/>
              <a:t>)</a:t>
            </a:r>
          </a:p>
          <a:p>
            <a:r>
              <a:rPr lang="ko-KR" altLang="en-US" dirty="0" smtClean="0"/>
              <a:t>프랑스 인상파 화가 </a:t>
            </a:r>
            <a:r>
              <a:rPr lang="ko-KR" altLang="en-US" dirty="0" err="1" smtClean="0"/>
              <a:t>반고흐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마네</a:t>
            </a:r>
            <a:r>
              <a:rPr lang="en-US" altLang="ko-KR" dirty="0" smtClean="0"/>
              <a:t>, </a:t>
            </a:r>
            <a:r>
              <a:rPr lang="ko-KR" altLang="en-US" dirty="0" smtClean="0"/>
              <a:t>모네</a:t>
            </a:r>
            <a:r>
              <a:rPr lang="en-US" altLang="ko-KR" dirty="0"/>
              <a:t> </a:t>
            </a:r>
            <a:r>
              <a:rPr lang="ko-KR" altLang="en-US" dirty="0" smtClean="0"/>
              <a:t>등에 깊은 영향을 끼쳤다</a:t>
            </a:r>
            <a:r>
              <a:rPr lang="en-US" altLang="ko-KR" dirty="0" smtClean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5003" y="200308"/>
            <a:ext cx="1733167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+mj-ea"/>
                <a:ea typeface="+mj-ea"/>
              </a:rPr>
              <a:t>두 얼굴의 일본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584004" y="5622603"/>
            <a:ext cx="59115" cy="4526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70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65002" y="584694"/>
            <a:ext cx="6372257" cy="646331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latin typeface="+mj-ea"/>
                <a:ea typeface="+mj-ea"/>
              </a:rPr>
              <a:t>서양을 감동시킨 예술과 과학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4090" y="5435732"/>
            <a:ext cx="7525593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/>
              <a:t>인상파 </a:t>
            </a:r>
            <a:r>
              <a:rPr lang="ko-KR" altLang="en-US" sz="2000" b="1" dirty="0"/>
              <a:t>작곡가 </a:t>
            </a:r>
            <a:r>
              <a:rPr lang="ko-KR" altLang="en-US" sz="2000" b="1" dirty="0" err="1"/>
              <a:t>드뷔시는</a:t>
            </a:r>
            <a:r>
              <a:rPr lang="ko-KR" altLang="en-US" sz="2000" b="1" dirty="0"/>
              <a:t> </a:t>
            </a:r>
            <a:r>
              <a:rPr lang="ko-KR" altLang="en-US" sz="2000" b="1" dirty="0" err="1"/>
              <a:t>호쿠사이의</a:t>
            </a:r>
            <a:r>
              <a:rPr lang="ko-KR" altLang="en-US" sz="2000" b="1" dirty="0"/>
              <a:t> </a:t>
            </a:r>
            <a:r>
              <a:rPr lang="ko-KR" altLang="en-US" sz="2000" b="1" dirty="0" smtClean="0"/>
              <a:t>작품 ‘</a:t>
            </a:r>
            <a:r>
              <a:rPr lang="ko-KR" altLang="en-US" sz="2000" b="1" dirty="0" err="1"/>
              <a:t>가나가와의</a:t>
            </a:r>
            <a:r>
              <a:rPr lang="ko-KR" altLang="en-US" sz="2000" b="1" dirty="0"/>
              <a:t> 큰 </a:t>
            </a:r>
            <a:r>
              <a:rPr lang="ko-KR" altLang="en-US" sz="2000" b="1" dirty="0" err="1"/>
              <a:t>파도</a:t>
            </a:r>
            <a:r>
              <a:rPr lang="ko-KR" altLang="en-US" sz="2000" b="1" dirty="0" err="1" smtClean="0"/>
              <a:t>’에</a:t>
            </a:r>
            <a:endParaRPr lang="en-US" altLang="ko-KR" sz="2000" b="1" dirty="0" smtClean="0"/>
          </a:p>
          <a:p>
            <a:pPr algn="ctr"/>
            <a:r>
              <a:rPr lang="ko-KR" altLang="en-US" sz="2000" b="1" dirty="0" smtClean="0"/>
              <a:t>영감을 얻어 교향시 </a:t>
            </a:r>
            <a:r>
              <a:rPr lang="ko-KR" altLang="en-US" sz="2000" b="1" dirty="0"/>
              <a:t>‘바다</a:t>
            </a:r>
            <a:r>
              <a:rPr lang="en-US" altLang="ko-KR" sz="2000" b="1" dirty="0"/>
              <a:t>(La </a:t>
            </a:r>
            <a:r>
              <a:rPr lang="en-US" altLang="ko-KR" sz="2000" b="1" dirty="0" err="1"/>
              <a:t>Mer</a:t>
            </a:r>
            <a:r>
              <a:rPr lang="en-US" altLang="ko-KR" sz="2000" b="1" dirty="0"/>
              <a:t>)’</a:t>
            </a:r>
            <a:r>
              <a:rPr lang="ko-KR" altLang="en-US" sz="2000" b="1" dirty="0"/>
              <a:t>를 </a:t>
            </a:r>
            <a:r>
              <a:rPr lang="ko-KR" altLang="en-US" sz="2000" b="1" dirty="0" smtClean="0"/>
              <a:t>작곡</a:t>
            </a:r>
            <a:r>
              <a:rPr lang="en-US" altLang="ko-KR" sz="2000" b="1" dirty="0" smtClean="0"/>
              <a:t> </a:t>
            </a:r>
            <a:endParaRPr lang="en-US" altLang="ko-KR" sz="2000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5084" t="17704" r="46082" b="13556"/>
          <a:stretch/>
        </p:blipFill>
        <p:spPr>
          <a:xfrm>
            <a:off x="2633295" y="1279818"/>
            <a:ext cx="4035670" cy="4018349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784090" y="5569260"/>
            <a:ext cx="59115" cy="4526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55003" y="200308"/>
            <a:ext cx="1733167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+mj-ea"/>
                <a:ea typeface="+mj-ea"/>
              </a:rPr>
              <a:t>두 얼굴의 일본</a:t>
            </a:r>
          </a:p>
        </p:txBody>
      </p:sp>
    </p:spTree>
    <p:extLst>
      <p:ext uri="{BB962C8B-B14F-4D97-AF65-F5344CB8AC3E}">
        <p14:creationId xmlns:p14="http://schemas.microsoft.com/office/powerpoint/2010/main" val="46552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73730" y="701058"/>
            <a:ext cx="5707012" cy="646331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latin typeface="+mj-ea"/>
                <a:ea typeface="+mj-ea"/>
              </a:rPr>
              <a:t>세계를 사로잡는 </a:t>
            </a:r>
            <a:r>
              <a:rPr lang="ko-KR" altLang="en-US" sz="3600" b="1" smtClean="0">
                <a:latin typeface="+mj-ea"/>
                <a:ea typeface="+mj-ea"/>
              </a:rPr>
              <a:t>예술</a:t>
            </a:r>
            <a:r>
              <a:rPr lang="en-US" altLang="ko-KR" sz="3600" b="1" dirty="0" smtClean="0">
                <a:latin typeface="+mj-ea"/>
                <a:ea typeface="+mj-ea"/>
              </a:rPr>
              <a:t>,</a:t>
            </a:r>
            <a:r>
              <a:rPr lang="ko-KR" altLang="en-US" sz="3600" b="1" dirty="0" smtClean="0">
                <a:latin typeface="+mj-ea"/>
                <a:ea typeface="+mj-ea"/>
              </a:rPr>
              <a:t>과학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35" y="1347389"/>
            <a:ext cx="2701014" cy="4801803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349" y="1696369"/>
            <a:ext cx="6115098" cy="34397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5003" y="200308"/>
            <a:ext cx="1733167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  <a:latin typeface="+mj-ea"/>
                <a:ea typeface="+mj-ea"/>
              </a:rPr>
              <a:t>두 얼굴의 일본</a:t>
            </a:r>
          </a:p>
        </p:txBody>
      </p:sp>
    </p:spTree>
    <p:extLst>
      <p:ext uri="{BB962C8B-B14F-4D97-AF65-F5344CB8AC3E}">
        <p14:creationId xmlns:p14="http://schemas.microsoft.com/office/powerpoint/2010/main" val="4302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ì¼ë³¸ì ì°í¤ììì ëí ì´ë¯¸ì§ ê²ìê²°ê³¼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00" b="6961"/>
          <a:stretch/>
        </p:blipFill>
        <p:spPr bwMode="auto">
          <a:xfrm>
            <a:off x="473825" y="182880"/>
            <a:ext cx="8129847" cy="566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0752" y="226534"/>
            <a:ext cx="3268844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잡종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雜種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문화</a:t>
            </a:r>
            <a:endParaRPr lang="ko-KR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3119" y="5892000"/>
            <a:ext cx="4895892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가쓰시카</a:t>
            </a:r>
            <a:r>
              <a:rPr lang="ko-KR" altLang="en-US" sz="2400" b="1" dirty="0" smtClean="0"/>
              <a:t> </a:t>
            </a:r>
            <a:r>
              <a:rPr lang="ko-KR" altLang="en-US" sz="2400" b="1" dirty="0" err="1" smtClean="0"/>
              <a:t>호쿠사이</a:t>
            </a:r>
            <a:r>
              <a:rPr lang="en-US" altLang="ko-KR" sz="2400" b="1" dirty="0"/>
              <a:t> </a:t>
            </a:r>
            <a:r>
              <a:rPr lang="ko-KR" altLang="en-US" sz="2400" b="1" dirty="0" smtClean="0"/>
              <a:t>作</a:t>
            </a:r>
            <a:r>
              <a:rPr lang="en-US" altLang="ko-KR" sz="2400" b="1" dirty="0" smtClean="0"/>
              <a:t>(</a:t>
            </a:r>
            <a:r>
              <a:rPr lang="en-US" altLang="ko-KR" sz="2400" b="1" dirty="0" smtClean="0"/>
              <a:t>19</a:t>
            </a:r>
            <a:r>
              <a:rPr lang="ko-KR" altLang="en-US" sz="2400" b="1" dirty="0" smtClean="0"/>
              <a:t>세기 화가</a:t>
            </a:r>
            <a:r>
              <a:rPr lang="en-US" altLang="ko-KR" sz="2400" b="1" dirty="0" smtClean="0"/>
              <a:t>)</a:t>
            </a:r>
            <a:endParaRPr lang="en-US" altLang="ko-KR" sz="2400" b="1" dirty="0" smtClean="0"/>
          </a:p>
        </p:txBody>
      </p:sp>
      <p:sp>
        <p:nvSpPr>
          <p:cNvPr id="7" name="직사각형 6"/>
          <p:cNvSpPr/>
          <p:nvPr/>
        </p:nvSpPr>
        <p:spPr>
          <a:xfrm>
            <a:off x="1584004" y="5892000"/>
            <a:ext cx="59115" cy="4526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188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895" y="241069"/>
            <a:ext cx="7445434" cy="55840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9084" y="5839679"/>
            <a:ext cx="661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 smtClean="0"/>
              <a:t>우끼요에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풍속화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30752" y="226534"/>
            <a:ext cx="7629012" cy="5847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3200" b="1" dirty="0" smtClean="0">
                <a:solidFill>
                  <a:schemeClr val="bg1"/>
                </a:solidFill>
                <a:latin typeface="+mj-ea"/>
                <a:ea typeface="+mj-ea"/>
              </a:rPr>
              <a:t>잡종</a:t>
            </a:r>
            <a:r>
              <a:rPr lang="en-US" altLang="ko-KR" sz="3200" b="1" dirty="0" smtClean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3200" b="1" dirty="0" smtClean="0">
                <a:solidFill>
                  <a:schemeClr val="bg1"/>
                </a:solidFill>
                <a:latin typeface="+mj-ea"/>
                <a:ea typeface="+mj-ea"/>
              </a:rPr>
              <a:t>雜種</a:t>
            </a:r>
            <a:r>
              <a:rPr lang="en-US" altLang="ko-KR" sz="3200" b="1" dirty="0" smtClean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3200" b="1" dirty="0" smtClean="0">
                <a:solidFill>
                  <a:schemeClr val="bg1"/>
                </a:solidFill>
                <a:latin typeface="+mj-ea"/>
                <a:ea typeface="+mj-ea"/>
              </a:rPr>
              <a:t>문화</a:t>
            </a:r>
            <a:r>
              <a:rPr lang="en-US" altLang="ko-KR" sz="3200" b="1" dirty="0" smtClean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3200" b="1" dirty="0" smtClean="0">
                <a:solidFill>
                  <a:schemeClr val="bg1"/>
                </a:solidFill>
                <a:latin typeface="+mj-ea"/>
                <a:ea typeface="+mj-ea"/>
              </a:rPr>
              <a:t>도자기의 포장지로 수출</a:t>
            </a:r>
            <a:r>
              <a:rPr lang="en-US" altLang="ko-KR" sz="3200" b="1" dirty="0" smtClean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endParaRPr lang="ko-KR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999969" y="5863245"/>
            <a:ext cx="59115" cy="4526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549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61700" y="5803829"/>
            <a:ext cx="661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 smtClean="0"/>
              <a:t>우끼요에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풍속화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  <p:pic>
        <p:nvPicPr>
          <p:cNvPr id="1028" name="Picture 4" descr="ê´ë ¨ ì´ë¯¸ì§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21" y="352771"/>
            <a:ext cx="7686749" cy="532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0752" y="226534"/>
            <a:ext cx="2941831" cy="5847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3200" b="1" dirty="0" smtClean="0">
                <a:solidFill>
                  <a:schemeClr val="bg1"/>
                </a:solidFill>
                <a:latin typeface="+mj-ea"/>
                <a:ea typeface="+mj-ea"/>
              </a:rPr>
              <a:t>잡종</a:t>
            </a:r>
            <a:r>
              <a:rPr lang="en-US" altLang="ko-KR" sz="3200" b="1" dirty="0" smtClean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3200" b="1" dirty="0" smtClean="0">
                <a:solidFill>
                  <a:schemeClr val="bg1"/>
                </a:solidFill>
                <a:latin typeface="+mj-ea"/>
                <a:ea typeface="+mj-ea"/>
              </a:rPr>
              <a:t>雜種</a:t>
            </a:r>
            <a:r>
              <a:rPr lang="en-US" altLang="ko-KR" sz="3200" b="1" dirty="0" smtClean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3200" b="1" dirty="0" smtClean="0">
                <a:solidFill>
                  <a:schemeClr val="bg1"/>
                </a:solidFill>
                <a:latin typeface="+mj-ea"/>
                <a:ea typeface="+mj-ea"/>
              </a:rPr>
              <a:t>문화</a:t>
            </a:r>
            <a:endParaRPr lang="ko-KR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302585" y="5820952"/>
            <a:ext cx="59115" cy="4526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109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39569" y="3845379"/>
            <a:ext cx="2784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400" b="1" dirty="0" smtClean="0"/>
              <a:t>&lt;</a:t>
            </a:r>
            <a:r>
              <a:rPr lang="ko-KR" altLang="en-US" sz="2400" b="1" dirty="0" smtClean="0"/>
              <a:t>기모노 입은 여인</a:t>
            </a:r>
            <a:r>
              <a:rPr lang="en-US" altLang="ko-KR" sz="2400" b="1" dirty="0" smtClean="0"/>
              <a:t>&gt;</a:t>
            </a:r>
            <a:endParaRPr lang="ko-KR" altLang="en-US" sz="24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342" y="75617"/>
            <a:ext cx="4076253" cy="67105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9569" y="4415246"/>
            <a:ext cx="276588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2400" dirty="0" err="1"/>
              <a:t>클로드</a:t>
            </a:r>
            <a:r>
              <a:rPr lang="ko-KR" altLang="en-US" sz="2400" dirty="0"/>
              <a:t> </a:t>
            </a:r>
            <a:r>
              <a:rPr lang="ko-KR" altLang="en-US" sz="2400" dirty="0" smtClean="0"/>
              <a:t>모네</a:t>
            </a:r>
            <a:endParaRPr lang="en-US" altLang="ko-KR" sz="2400" dirty="0" smtClean="0"/>
          </a:p>
          <a:p>
            <a:pPr fontAlgn="base"/>
            <a:r>
              <a:rPr lang="en-US" altLang="ko-KR" dirty="0" smtClean="0"/>
              <a:t>(</a:t>
            </a:r>
            <a:r>
              <a:rPr lang="en-US" altLang="ko-KR" dirty="0"/>
              <a:t>Claude Monet·1840~1926)</a:t>
            </a:r>
            <a:endParaRPr lang="ko-KR" alt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9418" y="135094"/>
            <a:ext cx="3194109" cy="40011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잡종</a:t>
            </a:r>
            <a:r>
              <a:rPr lang="en-US" altLang="ko-KR" sz="2000" b="1" dirty="0" smtClean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雜種</a:t>
            </a:r>
            <a:r>
              <a:rPr lang="en-US" altLang="ko-KR" sz="2000" b="1" dirty="0" smtClean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문화의</a:t>
            </a:r>
            <a:r>
              <a:rPr lang="en-US" altLang="ko-KR" sz="2000" b="1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세계화</a:t>
            </a:r>
            <a:endParaRPr lang="ko-KR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3580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4550" y="2010583"/>
            <a:ext cx="82804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/>
              <a:t>19</a:t>
            </a:r>
            <a:r>
              <a:rPr lang="ko-KR" altLang="en-US" sz="1600" dirty="0" smtClean="0"/>
              <a:t>세기 중반 일본이 유럽과 미국으로부터 교역 관계를 </a:t>
            </a:r>
            <a:r>
              <a:rPr lang="ko-KR" altLang="en-US" sz="1600" dirty="0" err="1" smtClean="0"/>
              <a:t>강요받았을</a:t>
            </a:r>
            <a:r>
              <a:rPr lang="ko-KR" altLang="en-US" sz="1600" dirty="0" smtClean="0"/>
              <a:t> 시기에 이러한 판화들은 물건을 싸는 포장지나 빈 곳을 메우는 종이로 자주 사용되었고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차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茶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상점에서 싼 값에 구할 수 있었다</a:t>
            </a:r>
            <a:r>
              <a:rPr lang="en-US" altLang="ko-KR" sz="1600" dirty="0" smtClean="0"/>
              <a:t>. </a:t>
            </a:r>
            <a:r>
              <a:rPr lang="ko-KR" altLang="en-US" b="1" dirty="0" smtClean="0">
                <a:solidFill>
                  <a:srgbClr val="FF0000"/>
                </a:solidFill>
              </a:rPr>
              <a:t>마네</a:t>
            </a:r>
            <a:r>
              <a:rPr lang="en-US" altLang="ko-KR" b="1" dirty="0" smtClean="0">
                <a:solidFill>
                  <a:srgbClr val="FF0000"/>
                </a:solidFill>
              </a:rPr>
              <a:t>,</a:t>
            </a:r>
            <a:r>
              <a:rPr lang="ko-KR" altLang="en-US" b="1" dirty="0" smtClean="0">
                <a:solidFill>
                  <a:srgbClr val="FF0000"/>
                </a:solidFill>
              </a:rPr>
              <a:t>모네</a:t>
            </a:r>
            <a:r>
              <a:rPr lang="en-US" altLang="ko-KR" b="1" dirty="0" smtClean="0">
                <a:solidFill>
                  <a:srgbClr val="FF0000"/>
                </a:solidFill>
              </a:rPr>
              <a:t>,</a:t>
            </a:r>
            <a:r>
              <a:rPr lang="ko-KR" altLang="en-US" b="1" dirty="0" smtClean="0">
                <a:solidFill>
                  <a:srgbClr val="FF0000"/>
                </a:solidFill>
              </a:rPr>
              <a:t>고흐 같은 인상파 화가들은 일본 판화들의 아름다움을 알아보고 그것들을 열심히 수집한 최초의 부류였다</a:t>
            </a:r>
            <a:r>
              <a:rPr lang="en-US" altLang="ko-KR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600" dirty="0" smtClean="0"/>
              <a:t>이 판화들 속에서 그들은 프랑스 화가들이 제거하려고 노력하였던 아카데믹한 규칙과 상투적 수법에 의해 훼손당하지 않은 전통을 찾아내었다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일본 판화는 프랑스 화가들로 하여금 자신들도 모르는 사이에 얼마나 많은 유럽적 인습이 아직도 그들에게 남아 있었는지 깨닫게 하는 데 도움을 주었다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일본인들은 사물의 우연적이고도 파격적인 면을 즐겼다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일본 판화의 거장인 </a:t>
            </a:r>
            <a:r>
              <a:rPr lang="ko-KR" altLang="en-US" sz="1600" dirty="0" err="1" smtClean="0"/>
              <a:t>호쿠사이</a:t>
            </a:r>
            <a:r>
              <a:rPr lang="en-US" altLang="ko-KR" sz="1600" dirty="0" smtClean="0"/>
              <a:t>(1760-1849)</a:t>
            </a:r>
            <a:r>
              <a:rPr lang="ko-KR" altLang="en-US" sz="1600" dirty="0" smtClean="0"/>
              <a:t>는 우물의 발판 뒤로 언뜻 보이는 후지 산의 정경을 재현했고</a:t>
            </a:r>
            <a:r>
              <a:rPr lang="en-US" altLang="ko-KR" sz="1600" dirty="0" smtClean="0"/>
              <a:t>..</a:t>
            </a:r>
            <a:endParaRPr lang="ko-KR" alt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467112" y="680129"/>
            <a:ext cx="4762266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dirty="0" smtClean="0"/>
              <a:t>서양미술사 </a:t>
            </a:r>
            <a:r>
              <a:rPr lang="en-US" altLang="ko-KR" sz="2400" dirty="0" smtClean="0"/>
              <a:t>E.H. </a:t>
            </a:r>
            <a:r>
              <a:rPr lang="en-US" altLang="ko-KR" sz="2400" dirty="0" err="1"/>
              <a:t>Gombrich</a:t>
            </a:r>
            <a:endParaRPr lang="ko-KR" altLang="en-US" sz="2400" dirty="0"/>
          </a:p>
        </p:txBody>
      </p:sp>
      <p:pic>
        <p:nvPicPr>
          <p:cNvPr id="2" name="2019-11-06(111939)_마네,모네,고흐 같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49795" y="51279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27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-246185" y="6137031"/>
            <a:ext cx="9715500" cy="861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649863" y="6447978"/>
            <a:ext cx="661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rgbClr val="FF0000"/>
                </a:solidFill>
              </a:rPr>
              <a:t>인상파 반 고흐 작품의 배경이 된 </a:t>
            </a:r>
            <a:r>
              <a:rPr lang="ko-KR" altLang="en-US" sz="2400" b="1" dirty="0" err="1">
                <a:solidFill>
                  <a:srgbClr val="FF0000"/>
                </a:solidFill>
              </a:rPr>
              <a:t>우키요에</a:t>
            </a:r>
            <a:endParaRPr lang="ko-KR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887" y="34557"/>
            <a:ext cx="5019355" cy="63243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0752" y="226534"/>
            <a:ext cx="4727576" cy="58477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3200" b="1" dirty="0" smtClean="0">
                <a:solidFill>
                  <a:schemeClr val="bg1"/>
                </a:solidFill>
                <a:latin typeface="+mj-ea"/>
                <a:ea typeface="+mj-ea"/>
              </a:rPr>
              <a:t>잡종</a:t>
            </a:r>
            <a:r>
              <a:rPr lang="en-US" altLang="ko-KR" sz="3200" b="1" dirty="0" smtClean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3200" b="1" dirty="0" smtClean="0">
                <a:solidFill>
                  <a:schemeClr val="bg1"/>
                </a:solidFill>
                <a:latin typeface="+mj-ea"/>
                <a:ea typeface="+mj-ea"/>
              </a:rPr>
              <a:t>雜種</a:t>
            </a:r>
            <a:r>
              <a:rPr lang="en-US" altLang="ko-KR" sz="3200" b="1" dirty="0" smtClean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3200" b="1" dirty="0" smtClean="0">
                <a:solidFill>
                  <a:schemeClr val="bg1"/>
                </a:solidFill>
                <a:latin typeface="+mj-ea"/>
                <a:ea typeface="+mj-ea"/>
              </a:rPr>
              <a:t>문화의</a:t>
            </a:r>
            <a:r>
              <a:rPr lang="en-US" altLang="ko-KR" sz="3200" b="1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3200" b="1" dirty="0" smtClean="0">
                <a:solidFill>
                  <a:schemeClr val="bg1"/>
                </a:solidFill>
                <a:latin typeface="+mj-ea"/>
                <a:ea typeface="+mj-ea"/>
              </a:rPr>
              <a:t>세계화</a:t>
            </a:r>
            <a:endParaRPr lang="ko-KR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29289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0910" y="1325373"/>
            <a:ext cx="4751622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1. </a:t>
            </a:r>
            <a:r>
              <a:rPr lang="ko-KR" altLang="en-US" dirty="0" smtClean="0"/>
              <a:t>한반도가 </a:t>
            </a:r>
            <a:r>
              <a:rPr lang="ko-KR" altLang="en-US" dirty="0"/>
              <a:t>끼친 영향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5699" y="371286"/>
            <a:ext cx="5802923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latin typeface="+mj-ea"/>
                <a:ea typeface="+mj-ea"/>
              </a:rPr>
              <a:t>알고 싶은 일본의 초점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750" y="2361541"/>
            <a:ext cx="5219699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2.</a:t>
            </a:r>
            <a:r>
              <a:rPr lang="ko-KR" altLang="en-US" dirty="0" smtClean="0"/>
              <a:t>우</a:t>
            </a:r>
            <a:r>
              <a:rPr lang="en-US" altLang="ko-KR" dirty="0"/>
              <a:t>(</a:t>
            </a:r>
            <a:r>
              <a:rPr lang="ko-KR" altLang="en-US" dirty="0"/>
              <a:t>右</a:t>
            </a:r>
            <a:r>
              <a:rPr lang="en-US" altLang="ko-KR" dirty="0"/>
              <a:t>)</a:t>
            </a:r>
            <a:r>
              <a:rPr lang="ko-KR" altLang="en-US" dirty="0" smtClean="0"/>
              <a:t>경화와 역사인식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50910" y="3397709"/>
            <a:ext cx="3504486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3.</a:t>
            </a:r>
            <a:r>
              <a:rPr lang="ko-KR" altLang="en-US" dirty="0" smtClean="0"/>
              <a:t>독도 </a:t>
            </a:r>
            <a:r>
              <a:rPr lang="ko-KR" altLang="en-US" dirty="0"/>
              <a:t>영토분쟁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312" y="4433876"/>
            <a:ext cx="5219699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4.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잡종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雜種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문화의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열매</a:t>
            </a:r>
            <a:endParaRPr lang="ko-KR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3676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0910" y="929719"/>
            <a:ext cx="4751622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1. </a:t>
            </a:r>
            <a:r>
              <a:rPr lang="ko-KR" altLang="en-US" dirty="0" smtClean="0"/>
              <a:t>한반도가 </a:t>
            </a:r>
            <a:r>
              <a:rPr lang="ko-KR" altLang="en-US" dirty="0"/>
              <a:t>끼친 영향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01788" y="1700995"/>
            <a:ext cx="3701654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b="1" dirty="0" smtClean="0">
                <a:latin typeface="+mj-ea"/>
              </a:rPr>
              <a:t>볍씨와 철기</a:t>
            </a:r>
            <a:endParaRPr lang="en-US" altLang="ko-KR" sz="2400" b="1" dirty="0" smtClean="0">
              <a:latin typeface="+mj-ea"/>
            </a:endParaRPr>
          </a:p>
          <a:p>
            <a:pPr>
              <a:lnSpc>
                <a:spcPct val="200000"/>
              </a:lnSpc>
            </a:pPr>
            <a:r>
              <a:rPr lang="ko-KR" altLang="en-US" sz="2400" b="1" dirty="0" smtClean="0">
                <a:latin typeface="+mj-ea"/>
              </a:rPr>
              <a:t>신도</a:t>
            </a:r>
            <a:r>
              <a:rPr lang="en-US" altLang="ko-KR" sz="2400" b="1" dirty="0">
                <a:latin typeface="+mj-ea"/>
              </a:rPr>
              <a:t>(</a:t>
            </a:r>
            <a:r>
              <a:rPr lang="ko-KR" altLang="en-US" sz="2400" b="1" dirty="0">
                <a:latin typeface="+mj-ea"/>
              </a:rPr>
              <a:t>神道</a:t>
            </a:r>
            <a:r>
              <a:rPr lang="en-US" altLang="ko-KR" sz="2400" b="1" dirty="0">
                <a:latin typeface="+mj-ea"/>
              </a:rPr>
              <a:t>)Shamanism</a:t>
            </a:r>
          </a:p>
          <a:p>
            <a:pPr>
              <a:lnSpc>
                <a:spcPct val="200000"/>
              </a:lnSpc>
            </a:pPr>
            <a:r>
              <a:rPr lang="ko-KR" altLang="en-US" sz="2400" b="1" dirty="0" smtClean="0">
                <a:latin typeface="+mj-ea"/>
              </a:rPr>
              <a:t>일본의 기원</a:t>
            </a:r>
            <a:r>
              <a:rPr lang="en-US" altLang="ko-KR" sz="2400" b="1" dirty="0" smtClean="0">
                <a:latin typeface="+mj-ea"/>
              </a:rPr>
              <a:t>(</a:t>
            </a:r>
            <a:r>
              <a:rPr lang="ko-KR" altLang="en-US" sz="2400" b="1" dirty="0" err="1" smtClean="0">
                <a:latin typeface="+mj-ea"/>
              </a:rPr>
              <a:t>해뜨는</a:t>
            </a:r>
            <a:r>
              <a:rPr lang="ko-KR" altLang="en-US" sz="2400" b="1" dirty="0" smtClean="0">
                <a:latin typeface="+mj-ea"/>
              </a:rPr>
              <a:t> 나라</a:t>
            </a:r>
            <a:r>
              <a:rPr lang="en-US" altLang="ko-KR" sz="2400" b="1" dirty="0" smtClean="0">
                <a:latin typeface="+mj-ea"/>
              </a:rPr>
              <a:t>)</a:t>
            </a:r>
            <a:endParaRPr lang="en-US" altLang="ko-KR" sz="2400" b="1" dirty="0">
              <a:latin typeface="+mj-ea"/>
            </a:endParaRPr>
          </a:p>
          <a:p>
            <a:pPr>
              <a:lnSpc>
                <a:spcPct val="200000"/>
              </a:lnSpc>
            </a:pPr>
            <a:r>
              <a:rPr lang="ko-KR" altLang="en-US" sz="2400" b="1" dirty="0" smtClean="0">
                <a:latin typeface="+mj-ea"/>
              </a:rPr>
              <a:t>일본어의 </a:t>
            </a:r>
            <a:r>
              <a:rPr lang="ko-KR" altLang="en-US" sz="2400" b="1" dirty="0">
                <a:latin typeface="+mj-ea"/>
              </a:rPr>
              <a:t>뿌리</a:t>
            </a:r>
          </a:p>
          <a:p>
            <a:pPr>
              <a:lnSpc>
                <a:spcPct val="200000"/>
              </a:lnSpc>
            </a:pPr>
            <a:r>
              <a:rPr lang="ko-KR" altLang="en-US" sz="2400" b="1" dirty="0" smtClean="0">
                <a:latin typeface="+mj-ea"/>
                <a:ea typeface="+mj-ea"/>
              </a:rPr>
              <a:t>일본의 </a:t>
            </a:r>
            <a:r>
              <a:rPr lang="ko-KR" altLang="en-US" sz="2400" b="1" dirty="0" err="1" smtClean="0">
                <a:latin typeface="+mj-ea"/>
                <a:ea typeface="+mj-ea"/>
              </a:rPr>
              <a:t>천황제도</a:t>
            </a:r>
            <a:endParaRPr lang="en-US" altLang="ko-KR" sz="2400" b="1" dirty="0" smtClean="0">
              <a:latin typeface="+mj-ea"/>
              <a:ea typeface="+mj-ea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3458817" y="2186270"/>
            <a:ext cx="5327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3458817" y="1803862"/>
            <a:ext cx="0" cy="334004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3458817" y="2933570"/>
            <a:ext cx="5327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3458817" y="3680871"/>
            <a:ext cx="5327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3458817" y="4372634"/>
            <a:ext cx="5327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3458817" y="5143911"/>
            <a:ext cx="5327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5699" y="371286"/>
            <a:ext cx="5802923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latin typeface="+mj-ea"/>
                <a:ea typeface="+mj-ea"/>
              </a:rPr>
              <a:t>알고 싶은 일본의 초점</a:t>
            </a:r>
          </a:p>
        </p:txBody>
      </p:sp>
    </p:spTree>
    <p:extLst>
      <p:ext uri="{BB962C8B-B14F-4D97-AF65-F5344CB8AC3E}">
        <p14:creationId xmlns:p14="http://schemas.microsoft.com/office/powerpoint/2010/main" val="1090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51750" y="968214"/>
            <a:ext cx="5219699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2.</a:t>
            </a:r>
            <a:r>
              <a:rPr lang="ko-KR" altLang="en-US" dirty="0" smtClean="0"/>
              <a:t>우</a:t>
            </a:r>
            <a:r>
              <a:rPr lang="en-US" altLang="ko-KR" dirty="0"/>
              <a:t>(</a:t>
            </a:r>
            <a:r>
              <a:rPr lang="ko-KR" altLang="en-US" dirty="0"/>
              <a:t>右</a:t>
            </a:r>
            <a:r>
              <a:rPr lang="en-US" altLang="ko-KR" dirty="0"/>
              <a:t>)</a:t>
            </a:r>
            <a:r>
              <a:rPr lang="ko-KR" altLang="en-US" dirty="0" smtClean="0"/>
              <a:t>경화와 역사인식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617617" y="1915914"/>
            <a:ext cx="3252814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b="1" dirty="0" smtClean="0">
                <a:latin typeface="+mj-ea"/>
                <a:ea typeface="+mj-ea"/>
              </a:rPr>
              <a:t>무사도와 신도</a:t>
            </a:r>
            <a:r>
              <a:rPr lang="en-US" altLang="ko-KR" sz="2400" b="1" dirty="0" smtClean="0">
                <a:latin typeface="+mj-ea"/>
                <a:ea typeface="+mj-ea"/>
              </a:rPr>
              <a:t>(</a:t>
            </a:r>
            <a:r>
              <a:rPr lang="ko-KR" altLang="en-US" sz="2400" b="1" dirty="0" smtClean="0">
                <a:latin typeface="+mj-ea"/>
                <a:ea typeface="+mj-ea"/>
              </a:rPr>
              <a:t>神道</a:t>
            </a:r>
            <a:r>
              <a:rPr lang="en-US" altLang="ko-KR" sz="2400" b="1" dirty="0" smtClean="0">
                <a:latin typeface="+mj-ea"/>
                <a:ea typeface="+mj-ea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ko-KR" altLang="en-US" sz="2400" b="1" dirty="0" smtClean="0">
                <a:latin typeface="+mj-ea"/>
                <a:ea typeface="+mj-ea"/>
              </a:rPr>
              <a:t>일본의 </a:t>
            </a:r>
            <a:r>
              <a:rPr lang="ko-KR" altLang="en-US" sz="2400" b="1" dirty="0" smtClean="0">
                <a:latin typeface="+mj-ea"/>
                <a:ea typeface="+mj-ea"/>
              </a:rPr>
              <a:t>천황</a:t>
            </a:r>
            <a:r>
              <a:rPr lang="en-US" altLang="ko-KR" sz="2400" b="1" dirty="0" smtClean="0">
                <a:latin typeface="+mj-ea"/>
                <a:ea typeface="+mj-ea"/>
              </a:rPr>
              <a:t>, </a:t>
            </a:r>
            <a:r>
              <a:rPr lang="ko-KR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祭政一致</a:t>
            </a:r>
            <a:endParaRPr lang="en-US" altLang="ko-KR" sz="24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ko-KR" altLang="en-US" sz="2400" b="1" dirty="0" err="1" smtClean="0">
                <a:latin typeface="+mj-ea"/>
                <a:ea typeface="+mj-ea"/>
              </a:rPr>
              <a:t>병영국가</a:t>
            </a:r>
            <a:r>
              <a:rPr lang="ko-KR" altLang="en-US" sz="2400" b="1" dirty="0" smtClean="0">
                <a:latin typeface="+mj-ea"/>
                <a:ea typeface="+mj-ea"/>
              </a:rPr>
              <a:t> </a:t>
            </a:r>
            <a:r>
              <a:rPr lang="en-US" altLang="ko-KR" sz="2400" b="1" dirty="0" smtClean="0">
                <a:latin typeface="+mj-ea"/>
                <a:ea typeface="+mj-ea"/>
              </a:rPr>
              <a:t>700</a:t>
            </a:r>
            <a:r>
              <a:rPr lang="ko-KR" altLang="en-US" sz="2400" b="1" dirty="0" smtClean="0">
                <a:latin typeface="+mj-ea"/>
                <a:ea typeface="+mj-ea"/>
              </a:rPr>
              <a:t>년 전통</a:t>
            </a:r>
            <a:endParaRPr lang="en-US" altLang="ko-KR" sz="2400" b="1" dirty="0" smtClean="0"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ko-KR" altLang="en-US" sz="2400" b="1" dirty="0" smtClean="0">
                <a:latin typeface="+mj-ea"/>
                <a:ea typeface="+mj-ea"/>
              </a:rPr>
              <a:t>역사인식</a:t>
            </a:r>
            <a:r>
              <a:rPr lang="en-US" altLang="ko-KR" sz="2400" b="1" dirty="0" smtClean="0">
                <a:latin typeface="+mj-ea"/>
                <a:ea typeface="+mj-ea"/>
              </a:rPr>
              <a:t>(</a:t>
            </a:r>
            <a:r>
              <a:rPr lang="ko-KR" altLang="en-US" sz="2400" b="1" dirty="0" smtClean="0">
                <a:latin typeface="+mj-ea"/>
                <a:ea typeface="+mj-ea"/>
              </a:rPr>
              <a:t>힘</a:t>
            </a:r>
            <a:r>
              <a:rPr lang="ko-KR" altLang="en-US" sz="2400" b="1" dirty="0">
                <a:latin typeface="+mj-ea"/>
                <a:ea typeface="+mj-ea"/>
              </a:rPr>
              <a:t>이</a:t>
            </a:r>
            <a:r>
              <a:rPr lang="ko-KR" altLang="en-US" sz="2400" b="1" dirty="0" smtClean="0">
                <a:latin typeface="+mj-ea"/>
                <a:ea typeface="+mj-ea"/>
              </a:rPr>
              <a:t> 正義</a:t>
            </a:r>
            <a:r>
              <a:rPr lang="en-US" altLang="ko-KR" sz="2400" b="1" dirty="0" smtClean="0">
                <a:latin typeface="+mj-ea"/>
                <a:ea typeface="+mj-ea"/>
              </a:rPr>
              <a:t>)</a:t>
            </a:r>
          </a:p>
          <a:p>
            <a:pPr>
              <a:lnSpc>
                <a:spcPct val="200000"/>
              </a:lnSpc>
            </a:pPr>
            <a:endParaRPr lang="ko-KR" altLang="en-US" sz="2400" b="1" dirty="0">
              <a:latin typeface="+mj-ea"/>
              <a:ea typeface="+mj-ea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3790681" y="2401189"/>
            <a:ext cx="5327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3790681" y="1614545"/>
            <a:ext cx="0" cy="299686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3790681" y="3148489"/>
            <a:ext cx="5327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3790681" y="3895790"/>
            <a:ext cx="5327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3790681" y="4611407"/>
            <a:ext cx="5327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5699" y="371286"/>
            <a:ext cx="5802923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latin typeface="+mj-ea"/>
                <a:ea typeface="+mj-ea"/>
              </a:rPr>
              <a:t>알고 싶은 일본의 초점</a:t>
            </a:r>
          </a:p>
        </p:txBody>
      </p:sp>
    </p:spTree>
    <p:extLst>
      <p:ext uri="{BB962C8B-B14F-4D97-AF65-F5344CB8AC3E}">
        <p14:creationId xmlns:p14="http://schemas.microsoft.com/office/powerpoint/2010/main" val="296999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2104" y="931188"/>
            <a:ext cx="3504486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3.</a:t>
            </a:r>
            <a:r>
              <a:rPr lang="ko-KR" altLang="en-US" dirty="0" smtClean="0"/>
              <a:t>독도 </a:t>
            </a:r>
            <a:r>
              <a:rPr lang="ko-KR" altLang="en-US" dirty="0"/>
              <a:t>영토분쟁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77983" y="1936102"/>
            <a:ext cx="385554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3200" b="1" dirty="0" smtClean="0">
                <a:latin typeface="+mj-ea"/>
                <a:ea typeface="+mj-ea"/>
              </a:rPr>
              <a:t>역사인식</a:t>
            </a:r>
            <a:r>
              <a:rPr lang="en-US" altLang="ko-KR" sz="3200" b="1" dirty="0" smtClean="0">
                <a:latin typeface="+mj-ea"/>
                <a:ea typeface="+mj-ea"/>
              </a:rPr>
              <a:t>(</a:t>
            </a:r>
            <a:r>
              <a:rPr lang="ko-KR" altLang="en-US" sz="3200" b="1" dirty="0" smtClean="0">
                <a:latin typeface="+mj-ea"/>
                <a:ea typeface="+mj-ea"/>
              </a:rPr>
              <a:t>약육강식</a:t>
            </a:r>
            <a:r>
              <a:rPr lang="en-US" altLang="ko-KR" sz="3200" b="1" dirty="0" smtClean="0">
                <a:latin typeface="+mj-ea"/>
                <a:ea typeface="+mj-ea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ko-KR" altLang="en-US" sz="3200" b="1" dirty="0" smtClean="0">
                <a:latin typeface="+mj-ea"/>
                <a:ea typeface="+mj-ea"/>
              </a:rPr>
              <a:t>일본의 우익</a:t>
            </a:r>
            <a:r>
              <a:rPr lang="en-US" altLang="ko-KR" sz="3200" b="1" dirty="0" smtClean="0">
                <a:latin typeface="+mj-ea"/>
                <a:ea typeface="+mj-ea"/>
              </a:rPr>
              <a:t>, </a:t>
            </a:r>
            <a:r>
              <a:rPr lang="ko-KR" altLang="en-US" sz="3200" b="1" dirty="0" smtClean="0">
                <a:latin typeface="+mj-ea"/>
                <a:ea typeface="+mj-ea"/>
              </a:rPr>
              <a:t>우경</a:t>
            </a:r>
            <a:r>
              <a:rPr lang="ko-KR" altLang="en-US" sz="3200" b="1" dirty="0" smtClean="0">
                <a:latin typeface="+mj-ea"/>
              </a:rPr>
              <a:t>化</a:t>
            </a:r>
            <a:endParaRPr lang="en-US" altLang="ko-KR" sz="3200" b="1" dirty="0">
              <a:latin typeface="+mj-ea"/>
            </a:endParaRPr>
          </a:p>
        </p:txBody>
      </p:sp>
      <p:cxnSp>
        <p:nvCxnSpPr>
          <p:cNvPr id="7" name="직선 연결선 6"/>
          <p:cNvCxnSpPr/>
          <p:nvPr/>
        </p:nvCxnSpPr>
        <p:spPr>
          <a:xfrm flipV="1">
            <a:off x="3083883" y="2525319"/>
            <a:ext cx="413468" cy="879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3092675" y="1591408"/>
            <a:ext cx="0" cy="195678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 flipV="1">
            <a:off x="3083883" y="3539398"/>
            <a:ext cx="413468" cy="879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5699" y="371286"/>
            <a:ext cx="5802923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latin typeface="+mj-ea"/>
                <a:ea typeface="+mj-ea"/>
              </a:rPr>
              <a:t>알고 싶은 일본의 초점</a:t>
            </a:r>
          </a:p>
        </p:txBody>
      </p:sp>
    </p:spTree>
    <p:extLst>
      <p:ext uri="{BB962C8B-B14F-4D97-AF65-F5344CB8AC3E}">
        <p14:creationId xmlns:p14="http://schemas.microsoft.com/office/powerpoint/2010/main" val="281611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7312" y="968214"/>
            <a:ext cx="5219699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4.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잡종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雜種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문화의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열매</a:t>
            </a:r>
            <a:endParaRPr lang="ko-KR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65266" y="1908312"/>
            <a:ext cx="352346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b="1" dirty="0" smtClean="0">
                <a:latin typeface="+mj-ea"/>
                <a:ea typeface="+mj-ea"/>
              </a:rPr>
              <a:t>日本刀</a:t>
            </a:r>
            <a:r>
              <a:rPr lang="en-US" altLang="ko-KR" sz="2400" b="1" dirty="0">
                <a:latin typeface="+mj-ea"/>
                <a:ea typeface="+mj-ea"/>
              </a:rPr>
              <a:t>(</a:t>
            </a:r>
            <a:r>
              <a:rPr lang="ko-KR" altLang="en-US" sz="2400" b="1" dirty="0" smtClean="0">
                <a:latin typeface="+mj-ea"/>
                <a:ea typeface="+mj-ea"/>
              </a:rPr>
              <a:t>칼</a:t>
            </a:r>
            <a:r>
              <a:rPr lang="en-US" altLang="ko-KR" sz="2400" b="1" dirty="0" smtClean="0">
                <a:latin typeface="+mj-ea"/>
                <a:ea typeface="+mj-ea"/>
              </a:rPr>
              <a:t>) </a:t>
            </a:r>
            <a:r>
              <a:rPr lang="ko-KR" altLang="en-US" sz="2400" b="1" dirty="0" err="1" smtClean="0">
                <a:latin typeface="+mj-ea"/>
                <a:ea typeface="+mj-ea"/>
              </a:rPr>
              <a:t>제련기술</a:t>
            </a:r>
            <a:endParaRPr lang="en-US" altLang="ko-KR" sz="2400" b="1" dirty="0" smtClean="0"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ko-KR" altLang="en-US" sz="2400" b="1" dirty="0" smtClean="0">
                <a:latin typeface="+mj-ea"/>
                <a:ea typeface="+mj-ea"/>
              </a:rPr>
              <a:t>일본의 性과 </a:t>
            </a:r>
            <a:r>
              <a:rPr lang="en-US" altLang="ko-KR" sz="2400" b="1" dirty="0" smtClean="0">
                <a:latin typeface="+mj-ea"/>
                <a:ea typeface="+mj-ea"/>
              </a:rPr>
              <a:t>EROS, </a:t>
            </a:r>
            <a:r>
              <a:rPr lang="ko-KR" altLang="en-US" sz="2400" b="1" dirty="0">
                <a:latin typeface="+mj-ea"/>
                <a:ea typeface="+mj-ea"/>
              </a:rPr>
              <a:t>춘</a:t>
            </a:r>
            <a:r>
              <a:rPr lang="ko-KR" altLang="en-US" sz="2400" b="1" dirty="0" smtClean="0">
                <a:latin typeface="+mj-ea"/>
                <a:ea typeface="+mj-ea"/>
              </a:rPr>
              <a:t>화</a:t>
            </a:r>
            <a:endParaRPr lang="en-US" altLang="ko-KR" sz="2400" b="1" dirty="0" smtClean="0"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ko-KR" altLang="en-US" sz="2400" b="1" dirty="0" smtClean="0">
                <a:latin typeface="+mj-ea"/>
                <a:ea typeface="+mj-ea"/>
              </a:rPr>
              <a:t>만화</a:t>
            </a:r>
            <a:r>
              <a:rPr lang="en-US" altLang="ko-KR" sz="2400" b="1" dirty="0" smtClean="0">
                <a:latin typeface="+mj-ea"/>
                <a:ea typeface="+mj-ea"/>
              </a:rPr>
              <a:t>, </a:t>
            </a:r>
            <a:r>
              <a:rPr lang="ko-KR" altLang="en-US" sz="2400" b="1" dirty="0" smtClean="0">
                <a:latin typeface="+mj-ea"/>
                <a:ea typeface="+mj-ea"/>
              </a:rPr>
              <a:t>애니메이션</a:t>
            </a:r>
            <a:r>
              <a:rPr lang="en-US" altLang="ko-KR" sz="2400" b="1" dirty="0" smtClean="0">
                <a:latin typeface="+mj-ea"/>
                <a:ea typeface="+mj-ea"/>
              </a:rPr>
              <a:t>, </a:t>
            </a:r>
            <a:r>
              <a:rPr lang="ko-KR" altLang="en-US" sz="2400" b="1" dirty="0" smtClean="0">
                <a:latin typeface="+mj-ea"/>
                <a:ea typeface="+mj-ea"/>
              </a:rPr>
              <a:t>영화</a:t>
            </a:r>
            <a:endParaRPr lang="en-US" altLang="ko-KR" sz="2400" b="1" dirty="0" smtClean="0"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ko-KR" altLang="en-US" sz="2400" b="1" dirty="0" smtClean="0">
                <a:latin typeface="+mj-ea"/>
                <a:ea typeface="+mj-ea"/>
              </a:rPr>
              <a:t>노벨상</a:t>
            </a:r>
            <a:r>
              <a:rPr lang="en-US" altLang="ko-KR" sz="2400" b="1" dirty="0" smtClean="0">
                <a:latin typeface="+mj-ea"/>
                <a:ea typeface="+mj-ea"/>
              </a:rPr>
              <a:t>(28</a:t>
            </a:r>
            <a:r>
              <a:rPr lang="ko-KR" altLang="en-US" sz="2400" b="1" dirty="0" smtClean="0">
                <a:latin typeface="+mj-ea"/>
                <a:ea typeface="+mj-ea"/>
              </a:rPr>
              <a:t>명</a:t>
            </a:r>
            <a:r>
              <a:rPr lang="en-US" altLang="ko-KR" sz="2400" b="1" dirty="0" smtClean="0">
                <a:latin typeface="+mj-ea"/>
                <a:ea typeface="+mj-ea"/>
              </a:rPr>
              <a:t>-</a:t>
            </a:r>
            <a:r>
              <a:rPr lang="ko-KR" altLang="en-US" sz="2400" b="1" dirty="0" smtClean="0">
                <a:latin typeface="+mj-ea"/>
                <a:ea typeface="+mj-ea"/>
              </a:rPr>
              <a:t>과학</a:t>
            </a:r>
            <a:r>
              <a:rPr lang="en-US" altLang="ko-KR" sz="2400" b="1" dirty="0" smtClean="0">
                <a:latin typeface="+mj-ea"/>
                <a:ea typeface="+mj-ea"/>
              </a:rPr>
              <a:t>24</a:t>
            </a:r>
            <a:r>
              <a:rPr lang="ko-KR" altLang="en-US" sz="2400" b="1" dirty="0" smtClean="0">
                <a:latin typeface="+mj-ea"/>
                <a:ea typeface="+mj-ea"/>
              </a:rPr>
              <a:t>名</a:t>
            </a:r>
            <a:r>
              <a:rPr lang="en-US" altLang="ko-KR" sz="2400" b="1" dirty="0" smtClean="0">
                <a:latin typeface="+mj-ea"/>
                <a:ea typeface="+mj-ea"/>
              </a:rPr>
              <a:t>)</a:t>
            </a:r>
            <a:endParaRPr lang="ko-KR" altLang="en-US" sz="2400" b="1" dirty="0">
              <a:latin typeface="+mj-ea"/>
              <a:ea typeface="+mj-ea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3880236" y="2393587"/>
            <a:ext cx="5327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3880236" y="1588169"/>
            <a:ext cx="0" cy="296540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3880236" y="3140887"/>
            <a:ext cx="5327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3880236" y="3888188"/>
            <a:ext cx="5327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3880236" y="4579951"/>
            <a:ext cx="53273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55699" y="371286"/>
            <a:ext cx="5802923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latin typeface="+mj-ea"/>
                <a:ea typeface="+mj-ea"/>
              </a:rPr>
              <a:t>알고 싶은 일본의 초점</a:t>
            </a:r>
          </a:p>
        </p:txBody>
      </p:sp>
    </p:spTree>
    <p:extLst>
      <p:ext uri="{BB962C8B-B14F-4D97-AF65-F5344CB8AC3E}">
        <p14:creationId xmlns:p14="http://schemas.microsoft.com/office/powerpoint/2010/main" val="279143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5" t="11293" r="6294" b="18732"/>
          <a:stretch/>
        </p:blipFill>
        <p:spPr>
          <a:xfrm rot="16200000">
            <a:off x="1514474" y="-380999"/>
            <a:ext cx="6010276" cy="6772274"/>
          </a:xfrm>
        </p:spPr>
      </p:pic>
      <p:sp>
        <p:nvSpPr>
          <p:cNvPr id="3" name="TextBox 2"/>
          <p:cNvSpPr txBox="1"/>
          <p:nvPr/>
        </p:nvSpPr>
        <p:spPr>
          <a:xfrm>
            <a:off x="1657350" y="5974625"/>
            <a:ext cx="5724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/>
              <a:t>일본인의 기원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유입루트</a:t>
            </a:r>
            <a:endParaRPr lang="ko-KR" alt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65148" y="201056"/>
            <a:ext cx="4751622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1. </a:t>
            </a:r>
            <a:r>
              <a:rPr lang="ko-KR" altLang="en-US" dirty="0" smtClean="0"/>
              <a:t>한반도가 </a:t>
            </a:r>
            <a:r>
              <a:rPr lang="ko-KR" altLang="en-US" dirty="0"/>
              <a:t>끼친 영향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280" y="738302"/>
            <a:ext cx="3480440" cy="7134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일본인은 어디서 왔는가</a:t>
            </a:r>
            <a:endParaRPr lang="ko-KR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" name="원호 1"/>
          <p:cNvSpPr/>
          <p:nvPr/>
        </p:nvSpPr>
        <p:spPr>
          <a:xfrm rot="16896868" flipH="1">
            <a:off x="4291914" y="1827841"/>
            <a:ext cx="1985039" cy="2112926"/>
          </a:xfrm>
          <a:prstGeom prst="arc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이등변 삼각형 5"/>
          <p:cNvSpPr/>
          <p:nvPr/>
        </p:nvSpPr>
        <p:spPr>
          <a:xfrm rot="5400000">
            <a:off x="4910760" y="3638262"/>
            <a:ext cx="378069" cy="369277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2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770705" y="224909"/>
            <a:ext cx="576472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ko-KR" altLang="en-US" sz="2800" dirty="0" smtClean="0"/>
              <a:t>볍씨와 철기</a:t>
            </a:r>
            <a:r>
              <a:rPr lang="en-US" altLang="ko-KR" sz="2800" dirty="0" smtClean="0"/>
              <a:t>, </a:t>
            </a:r>
            <a:r>
              <a:rPr lang="ko-KR" altLang="en-US" sz="2800" dirty="0"/>
              <a:t>동양의 </a:t>
            </a:r>
            <a:r>
              <a:rPr lang="ko-KR" altLang="en-US" sz="2800" dirty="0" smtClean="0"/>
              <a:t>新개척지</a:t>
            </a:r>
            <a:r>
              <a:rPr lang="en-US" altLang="ko-KR" sz="2800" dirty="0"/>
              <a:t>(</a:t>
            </a:r>
            <a:r>
              <a:rPr lang="ko-KR" altLang="en-US" sz="2800" dirty="0"/>
              <a:t>일본</a:t>
            </a:r>
            <a:r>
              <a:rPr lang="en-US" altLang="ko-KR" sz="2800" dirty="0" smtClean="0"/>
              <a:t>)</a:t>
            </a:r>
          </a:p>
          <a:p>
            <a:pPr fontAlgn="base"/>
            <a:r>
              <a:rPr lang="ko-KR" altLang="en-US" sz="2400" dirty="0" smtClean="0">
                <a:solidFill>
                  <a:srgbClr val="FF0000"/>
                </a:solidFill>
              </a:rPr>
              <a:t>조몬</a:t>
            </a:r>
            <a:r>
              <a:rPr lang="en-US" altLang="ko-KR" sz="2400" dirty="0" smtClean="0">
                <a:solidFill>
                  <a:srgbClr val="FF0000"/>
                </a:solidFill>
              </a:rPr>
              <a:t>(</a:t>
            </a:r>
            <a:r>
              <a:rPr lang="ko-KR" altLang="en-US" sz="2400" dirty="0" smtClean="0">
                <a:solidFill>
                  <a:srgbClr val="FF0000"/>
                </a:solidFill>
              </a:rPr>
              <a:t>繩紋</a:t>
            </a:r>
            <a:r>
              <a:rPr lang="en-US" altLang="ko-KR" sz="2400" dirty="0" smtClean="0">
                <a:solidFill>
                  <a:srgbClr val="FF0000"/>
                </a:solidFill>
              </a:rPr>
              <a:t>) </a:t>
            </a:r>
            <a:r>
              <a:rPr lang="ko-KR" altLang="en-US" sz="2400" dirty="0" smtClean="0">
                <a:solidFill>
                  <a:srgbClr val="FF0000"/>
                </a:solidFill>
              </a:rPr>
              <a:t>시대와 </a:t>
            </a:r>
            <a:r>
              <a:rPr lang="ko-KR" altLang="en-US" sz="2400" dirty="0" err="1" smtClean="0">
                <a:solidFill>
                  <a:srgbClr val="FF0000"/>
                </a:solidFill>
              </a:rPr>
              <a:t>야요이</a:t>
            </a:r>
            <a:r>
              <a:rPr lang="en-US" altLang="ko-KR" sz="2400" dirty="0" smtClean="0">
                <a:solidFill>
                  <a:srgbClr val="FF0000"/>
                </a:solidFill>
              </a:rPr>
              <a:t>(</a:t>
            </a:r>
            <a:r>
              <a:rPr lang="ko-KR" altLang="en-US" sz="2400" dirty="0" smtClean="0">
                <a:solidFill>
                  <a:srgbClr val="FF0000"/>
                </a:solidFill>
              </a:rPr>
              <a:t>弥生</a:t>
            </a:r>
            <a:r>
              <a:rPr lang="en-US" altLang="ko-KR" sz="2400" dirty="0" smtClean="0">
                <a:solidFill>
                  <a:srgbClr val="FF0000"/>
                </a:solidFill>
              </a:rPr>
              <a:t>) </a:t>
            </a:r>
            <a:r>
              <a:rPr lang="ko-KR" altLang="en-US" sz="2400" dirty="0" smtClean="0">
                <a:solidFill>
                  <a:srgbClr val="FF0000"/>
                </a:solidFill>
              </a:rPr>
              <a:t>시대</a:t>
            </a:r>
            <a:endParaRPr lang="en-US" altLang="ko-KR" sz="2400" dirty="0" smtClean="0">
              <a:solidFill>
                <a:srgbClr val="FF0000"/>
              </a:solidFill>
            </a:endParaRPr>
          </a:p>
          <a:p>
            <a:pPr fontAlgn="base"/>
            <a:r>
              <a:rPr lang="en-US" altLang="ko-KR" sz="2000" dirty="0" smtClean="0">
                <a:solidFill>
                  <a:srgbClr val="FF0000"/>
                </a:solidFill>
              </a:rPr>
              <a:t>     BC 1300~ 300               BC 300,400 ~ AD 300</a:t>
            </a:r>
            <a:endParaRPr lang="ko-KR" altLang="en-US" sz="2000" dirty="0">
              <a:solidFill>
                <a:srgbClr val="FF0000"/>
              </a:solidFill>
            </a:endParaRPr>
          </a:p>
        </p:txBody>
      </p:sp>
      <p:pic>
        <p:nvPicPr>
          <p:cNvPr id="5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" t="3669" r="-952" b="30664"/>
          <a:stretch/>
        </p:blipFill>
        <p:spPr>
          <a:xfrm>
            <a:off x="1770705" y="1491545"/>
            <a:ext cx="5849295" cy="5114410"/>
          </a:xfrm>
        </p:spPr>
      </p:pic>
      <p:sp>
        <p:nvSpPr>
          <p:cNvPr id="2" name="오른쪽 화살표 1"/>
          <p:cNvSpPr/>
          <p:nvPr/>
        </p:nvSpPr>
        <p:spPr>
          <a:xfrm rot="2178309">
            <a:off x="4777253" y="3355009"/>
            <a:ext cx="1046480" cy="619760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3732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1712" y="420266"/>
            <a:ext cx="5379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400" b="1" dirty="0" smtClean="0"/>
              <a:t>&lt;</a:t>
            </a:r>
            <a:r>
              <a:rPr lang="ko-KR" altLang="en-US" sz="2400" b="1" dirty="0" smtClean="0"/>
              <a:t>빗살무늬 토기 </a:t>
            </a:r>
            <a:r>
              <a:rPr lang="en-US" altLang="ko-KR" sz="2400" b="1" dirty="0" smtClean="0"/>
              <a:t>= </a:t>
            </a:r>
            <a:r>
              <a:rPr lang="ko-KR" altLang="en-US" sz="2400" b="1" dirty="0" smtClean="0"/>
              <a:t>수렵</a:t>
            </a:r>
            <a:r>
              <a:rPr lang="en-US" altLang="ko-KR" sz="2400" b="1" dirty="0" smtClean="0"/>
              <a:t>,</a:t>
            </a:r>
            <a:r>
              <a:rPr lang="ko-KR" altLang="en-US" sz="2400" b="1" dirty="0" smtClean="0"/>
              <a:t>어로 채취 시대</a:t>
            </a:r>
            <a:r>
              <a:rPr lang="en-US" altLang="ko-KR" sz="2400" b="1" dirty="0" smtClean="0"/>
              <a:t>&gt;</a:t>
            </a:r>
            <a:endParaRPr lang="ko-KR" altLang="en-US" sz="2400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9" y="1089403"/>
            <a:ext cx="3810000" cy="25146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64" y="3912042"/>
            <a:ext cx="3679251" cy="214623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412" y="1266783"/>
            <a:ext cx="3590925" cy="2447925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572000" y="4467886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ko-KR" altLang="en-US" sz="2000" dirty="0"/>
              <a:t>조몬</a:t>
            </a:r>
            <a:r>
              <a:rPr lang="en-US" altLang="ko-KR" sz="2000" dirty="0"/>
              <a:t>(</a:t>
            </a:r>
            <a:r>
              <a:rPr lang="ko-KR" altLang="en-US" sz="2000" dirty="0"/>
              <a:t>繩紋</a:t>
            </a:r>
            <a:r>
              <a:rPr lang="en-US" altLang="ko-KR" sz="2000" dirty="0"/>
              <a:t>) </a:t>
            </a:r>
            <a:r>
              <a:rPr lang="ko-KR" altLang="en-US" sz="2000" dirty="0" smtClean="0"/>
              <a:t>시대 </a:t>
            </a:r>
            <a:r>
              <a:rPr lang="en-US" altLang="ko-KR" sz="2000" dirty="0" smtClean="0"/>
              <a:t>BC </a:t>
            </a:r>
            <a:r>
              <a:rPr lang="en-US" altLang="ko-KR" sz="2000" dirty="0"/>
              <a:t>1300~ 300 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5682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1712" y="396184"/>
            <a:ext cx="3623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400" b="1" dirty="0" smtClean="0"/>
              <a:t>&lt;</a:t>
            </a:r>
            <a:r>
              <a:rPr lang="ko-KR" altLang="en-US" sz="2400" b="1" dirty="0" smtClean="0"/>
              <a:t>벼농사 </a:t>
            </a:r>
            <a:r>
              <a:rPr lang="en-US" altLang="ko-KR" sz="2400" b="1" dirty="0" smtClean="0"/>
              <a:t>= </a:t>
            </a:r>
            <a:r>
              <a:rPr lang="ko-KR" altLang="en-US" sz="2400" b="1" dirty="0" smtClean="0"/>
              <a:t>정착 농경시대</a:t>
            </a:r>
            <a:r>
              <a:rPr lang="en-US" altLang="ko-KR" sz="2400" b="1" dirty="0" smtClean="0"/>
              <a:t>&gt;</a:t>
            </a:r>
            <a:endParaRPr lang="ko-KR" altLang="en-US" sz="2400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2"/>
          <a:stretch/>
        </p:blipFill>
        <p:spPr>
          <a:xfrm>
            <a:off x="4729693" y="1015143"/>
            <a:ext cx="3810000" cy="248519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40" y="1015143"/>
            <a:ext cx="3645549" cy="295975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/>
          <a:stretch/>
        </p:blipFill>
        <p:spPr>
          <a:xfrm>
            <a:off x="449373" y="4277802"/>
            <a:ext cx="3833316" cy="186333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4"/>
          <a:stretch/>
        </p:blipFill>
        <p:spPr>
          <a:xfrm>
            <a:off x="4543508" y="3814929"/>
            <a:ext cx="3996185" cy="232621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3906982" y="44235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ko-KR" altLang="en-US" dirty="0" err="1"/>
              <a:t>야요이</a:t>
            </a:r>
            <a:r>
              <a:rPr lang="en-US" altLang="ko-KR" dirty="0"/>
              <a:t>(</a:t>
            </a:r>
            <a:r>
              <a:rPr lang="ko-KR" altLang="en-US" dirty="0"/>
              <a:t>弥生</a:t>
            </a:r>
            <a:r>
              <a:rPr lang="en-US" altLang="ko-KR" dirty="0"/>
              <a:t>) </a:t>
            </a:r>
            <a:r>
              <a:rPr lang="ko-KR" altLang="en-US" dirty="0" smtClean="0"/>
              <a:t>시대</a:t>
            </a:r>
            <a:r>
              <a:rPr lang="en-US" altLang="ko-KR" dirty="0" smtClean="0"/>
              <a:t>  BC </a:t>
            </a:r>
            <a:r>
              <a:rPr lang="en-US" altLang="ko-KR" dirty="0"/>
              <a:t>300,400 ~ AD 300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343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062422" y="1240713"/>
            <a:ext cx="69532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3200" dirty="0" smtClean="0"/>
              <a:t>볍씨와 철기</a:t>
            </a:r>
            <a:r>
              <a:rPr lang="en-US" altLang="ko-KR" sz="3200" dirty="0" smtClean="0"/>
              <a:t>, </a:t>
            </a:r>
            <a:r>
              <a:rPr lang="ko-KR" altLang="en-US" sz="3200" dirty="0"/>
              <a:t>동양의 </a:t>
            </a:r>
            <a:r>
              <a:rPr lang="ko-KR" altLang="en-US" sz="3200" dirty="0" err="1"/>
              <a:t>신개척지</a:t>
            </a:r>
            <a:r>
              <a:rPr lang="en-US" altLang="ko-KR" sz="3200" dirty="0"/>
              <a:t>(</a:t>
            </a:r>
            <a:r>
              <a:rPr lang="ko-KR" altLang="en-US" sz="3200" dirty="0"/>
              <a:t>일본</a:t>
            </a:r>
            <a:r>
              <a:rPr lang="en-US" altLang="ko-KR" sz="3200" dirty="0"/>
              <a:t>)</a:t>
            </a:r>
            <a:endParaRPr lang="ko-KR" altLang="en-US" sz="3200" dirty="0"/>
          </a:p>
          <a:p>
            <a:pPr fontAlgn="base"/>
            <a:r>
              <a:rPr lang="en-US" altLang="ko-KR" sz="3200" dirty="0" smtClean="0"/>
              <a:t>(</a:t>
            </a:r>
            <a:r>
              <a:rPr lang="ko-KR" altLang="en-US" sz="3200" dirty="0" smtClean="0"/>
              <a:t>미국 </a:t>
            </a:r>
            <a:r>
              <a:rPr lang="en-US" altLang="ko-KR" sz="3200" dirty="0" smtClean="0"/>
              <a:t>Rifle</a:t>
            </a:r>
            <a:r>
              <a:rPr lang="en-US" altLang="ko-KR" sz="3200" dirty="0"/>
              <a:t>,</a:t>
            </a:r>
            <a:r>
              <a:rPr lang="ko-KR" altLang="en-US" sz="3200" dirty="0" smtClean="0"/>
              <a:t> </a:t>
            </a:r>
            <a:r>
              <a:rPr lang="en-US" altLang="ko-KR" sz="3200" dirty="0" smtClean="0"/>
              <a:t>Pistol</a:t>
            </a:r>
            <a:r>
              <a:rPr lang="ko-KR" altLang="en-US" sz="3200" dirty="0" smtClean="0"/>
              <a:t>로 서부 인디언 정복</a:t>
            </a:r>
            <a:r>
              <a:rPr lang="en-US" altLang="ko-KR" sz="3200" dirty="0" smtClean="0"/>
              <a:t>)</a:t>
            </a:r>
            <a:endParaRPr lang="en-US" altLang="ko-KR" sz="32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65148" y="201056"/>
            <a:ext cx="4751622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1. </a:t>
            </a:r>
            <a:r>
              <a:rPr lang="ko-KR" altLang="en-US" dirty="0" smtClean="0"/>
              <a:t>한반도가 </a:t>
            </a:r>
            <a:r>
              <a:rPr lang="ko-KR" altLang="en-US" dirty="0"/>
              <a:t>끼친 영향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062422" y="2229928"/>
            <a:ext cx="695325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altLang="ko-KR" sz="3200" dirty="0" smtClean="0"/>
          </a:p>
          <a:p>
            <a:pPr fontAlgn="base"/>
            <a:r>
              <a:rPr lang="ko-KR" altLang="en-US" sz="3200" dirty="0" smtClean="0">
                <a:solidFill>
                  <a:srgbClr val="FF0000"/>
                </a:solidFill>
              </a:rPr>
              <a:t>源</a:t>
            </a:r>
            <a:r>
              <a:rPr lang="ko-KR" altLang="en-US" sz="3200" dirty="0" smtClean="0"/>
              <a:t>氏 </a:t>
            </a:r>
            <a:r>
              <a:rPr lang="ko-KR" altLang="en-US" sz="3200" dirty="0">
                <a:solidFill>
                  <a:srgbClr val="00B050"/>
                </a:solidFill>
              </a:rPr>
              <a:t>平</a:t>
            </a:r>
            <a:r>
              <a:rPr lang="ko-KR" altLang="en-US" sz="3200" dirty="0"/>
              <a:t>氏</a:t>
            </a:r>
            <a:r>
              <a:rPr lang="en-US" altLang="ko-KR" sz="3200" dirty="0" smtClean="0"/>
              <a:t>/</a:t>
            </a:r>
            <a:r>
              <a:rPr lang="ko-KR" altLang="en-US" sz="3200" dirty="0" smtClean="0">
                <a:solidFill>
                  <a:srgbClr val="FF0000"/>
                </a:solidFill>
              </a:rPr>
              <a:t>물</a:t>
            </a:r>
            <a:r>
              <a:rPr lang="ko-KR" altLang="en-US" sz="3200" dirty="0" smtClean="0"/>
              <a:t> 灌漑水路</a:t>
            </a:r>
            <a:r>
              <a:rPr lang="en-US" altLang="ko-KR" sz="3200" dirty="0" smtClean="0"/>
              <a:t>, </a:t>
            </a:r>
            <a:r>
              <a:rPr lang="ko-KR" altLang="en-US" sz="3200" dirty="0" smtClean="0">
                <a:solidFill>
                  <a:srgbClr val="00B050"/>
                </a:solidFill>
              </a:rPr>
              <a:t>땅</a:t>
            </a:r>
            <a:r>
              <a:rPr lang="en-US" altLang="ko-KR" sz="3200" dirty="0" smtClean="0"/>
              <a:t> </a:t>
            </a:r>
            <a:r>
              <a:rPr lang="ko-KR" altLang="en-US" sz="3200" dirty="0" smtClean="0"/>
              <a:t>平坦作業</a:t>
            </a:r>
            <a:endParaRPr lang="en-US" altLang="ko-KR" sz="3200" dirty="0" smtClean="0"/>
          </a:p>
          <a:p>
            <a:pPr fontAlgn="base"/>
            <a:r>
              <a:rPr lang="ko-KR" altLang="en-US" sz="3200" dirty="0" err="1" smtClean="0"/>
              <a:t>겐페이</a:t>
            </a:r>
            <a:r>
              <a:rPr lang="en-US" altLang="ko-KR" sz="3200" dirty="0" smtClean="0"/>
              <a:t>(</a:t>
            </a:r>
            <a:r>
              <a:rPr lang="ko-KR" altLang="en-US" sz="3200" dirty="0" smtClean="0"/>
              <a:t>源平</a:t>
            </a:r>
            <a:r>
              <a:rPr lang="en-US" altLang="ko-KR" sz="3200" dirty="0" smtClean="0"/>
              <a:t>)</a:t>
            </a:r>
            <a:r>
              <a:rPr lang="ko-KR" altLang="en-US" sz="3200" dirty="0" smtClean="0"/>
              <a:t> 合戰</a:t>
            </a:r>
            <a:r>
              <a:rPr lang="en-US" altLang="ko-KR" sz="3200" dirty="0" smtClean="0"/>
              <a:t>(1180~1185)</a:t>
            </a:r>
            <a:endParaRPr lang="en-US" altLang="ko-KR" sz="3200" dirty="0"/>
          </a:p>
          <a:p>
            <a:pPr fontAlgn="base"/>
            <a:endParaRPr lang="en-US" altLang="ko-KR" sz="3200" dirty="0"/>
          </a:p>
          <a:p>
            <a:pPr fontAlgn="base"/>
            <a:r>
              <a:rPr lang="ko-KR" altLang="en-US" sz="3200" dirty="0"/>
              <a:t>島國根性</a:t>
            </a:r>
            <a:r>
              <a:rPr lang="en-US" altLang="ko-KR" sz="3200" dirty="0"/>
              <a:t>/</a:t>
            </a:r>
            <a:r>
              <a:rPr lang="ko-KR" altLang="en-US" sz="3200" dirty="0"/>
              <a:t>편협하고 배타적 성격</a:t>
            </a:r>
          </a:p>
          <a:p>
            <a:pPr fontAlgn="base"/>
            <a:r>
              <a:rPr lang="ko-KR" altLang="en-US" sz="3200" dirty="0"/>
              <a:t>福は内、鬼は外</a:t>
            </a:r>
            <a:r>
              <a:rPr lang="en-US" altLang="ko-KR" sz="3200" dirty="0"/>
              <a:t>(</a:t>
            </a:r>
            <a:r>
              <a:rPr lang="ko-KR" altLang="en-US" sz="3200" dirty="0"/>
              <a:t>복은 안에</a:t>
            </a:r>
            <a:r>
              <a:rPr lang="en-US" altLang="ko-KR" sz="3200" dirty="0"/>
              <a:t>, </a:t>
            </a:r>
            <a:r>
              <a:rPr lang="ko-KR" altLang="en-US" sz="3200" dirty="0"/>
              <a:t>귀신은 밖</a:t>
            </a:r>
            <a:r>
              <a:rPr lang="en-US" altLang="ko-KR" sz="3200" dirty="0"/>
              <a:t>)</a:t>
            </a:r>
          </a:p>
          <a:p>
            <a:pPr fontAlgn="base"/>
            <a:r>
              <a:rPr lang="en-US" altLang="ko-KR" sz="3200" dirty="0"/>
              <a:t> </a:t>
            </a:r>
            <a:endParaRPr lang="ko-KR" altLang="en-US" sz="3200" dirty="0"/>
          </a:p>
          <a:p>
            <a:pPr fontAlgn="base"/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10774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808547" y="1190082"/>
            <a:ext cx="928687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3600" dirty="0"/>
              <a:t>삼국지 </a:t>
            </a:r>
            <a:r>
              <a:rPr lang="ko-KR" altLang="en-US" sz="3600" b="1" dirty="0">
                <a:solidFill>
                  <a:srgbClr val="FF0000"/>
                </a:solidFill>
              </a:rPr>
              <a:t>위지 </a:t>
            </a:r>
            <a:r>
              <a:rPr lang="ko-KR" altLang="en-US" sz="3600" b="1" dirty="0" err="1">
                <a:solidFill>
                  <a:srgbClr val="FF0000"/>
                </a:solidFill>
              </a:rPr>
              <a:t>동이전</a:t>
            </a:r>
            <a:r>
              <a:rPr lang="ko-KR" altLang="en-US" sz="3600" dirty="0"/>
              <a:t> </a:t>
            </a:r>
            <a:r>
              <a:rPr lang="ko-KR" altLang="en-US" sz="3600" dirty="0" smtClean="0"/>
              <a:t>倭人條</a:t>
            </a:r>
            <a:r>
              <a:rPr lang="en-US" altLang="ko-KR" sz="3600" dirty="0" smtClean="0"/>
              <a:t>(AD233)</a:t>
            </a:r>
          </a:p>
          <a:p>
            <a:pPr fontAlgn="base"/>
            <a:endParaRPr lang="ko-KR" altLang="en-US" sz="3600" dirty="0"/>
          </a:p>
          <a:p>
            <a:pPr fontAlgn="base">
              <a:lnSpc>
                <a:spcPct val="150000"/>
              </a:lnSpc>
            </a:pPr>
            <a:r>
              <a:rPr lang="en-US" altLang="ko-KR" sz="3600" dirty="0"/>
              <a:t>1.</a:t>
            </a:r>
            <a:r>
              <a:rPr lang="ko-KR" altLang="en-US" sz="3600" dirty="0"/>
              <a:t>소와 말이 </a:t>
            </a:r>
            <a:r>
              <a:rPr lang="ko-KR" altLang="en-US" sz="3600" dirty="0" smtClean="0"/>
              <a:t>없는 이상한 나라</a:t>
            </a:r>
            <a:endParaRPr lang="ko-KR" altLang="en-US" sz="3600" dirty="0"/>
          </a:p>
          <a:p>
            <a:pPr fontAlgn="base">
              <a:lnSpc>
                <a:spcPct val="150000"/>
              </a:lnSpc>
            </a:pPr>
            <a:r>
              <a:rPr lang="en-US" altLang="ko-KR" sz="3600" dirty="0"/>
              <a:t>2.</a:t>
            </a:r>
            <a:r>
              <a:rPr lang="ko-KR" altLang="en-US" sz="3600" dirty="0"/>
              <a:t>높은 자에게 엎드린다</a:t>
            </a:r>
            <a:r>
              <a:rPr lang="en-US" altLang="ko-KR" sz="3600" dirty="0"/>
              <a:t>.</a:t>
            </a:r>
            <a:endParaRPr lang="ko-KR" altLang="en-US" sz="3600" dirty="0"/>
          </a:p>
          <a:p>
            <a:pPr fontAlgn="base">
              <a:lnSpc>
                <a:spcPct val="150000"/>
              </a:lnSpc>
            </a:pPr>
            <a:r>
              <a:rPr lang="en-US" altLang="ko-KR" sz="3600" dirty="0"/>
              <a:t>3.</a:t>
            </a:r>
            <a:r>
              <a:rPr lang="ko-KR" altLang="en-US" sz="3600" dirty="0"/>
              <a:t>옷은 천에 구멍만</a:t>
            </a:r>
            <a:r>
              <a:rPr lang="en-US" altLang="ko-KR" sz="3600" dirty="0"/>
              <a:t>(</a:t>
            </a:r>
            <a:r>
              <a:rPr lang="ko-KR" altLang="en-US" sz="3600" dirty="0">
                <a:solidFill>
                  <a:srgbClr val="FF0000"/>
                </a:solidFill>
              </a:rPr>
              <a:t>고쟁이</a:t>
            </a:r>
            <a:r>
              <a:rPr lang="en-US" altLang="ko-KR" sz="3600" dirty="0"/>
              <a:t>)</a:t>
            </a:r>
            <a:endParaRPr lang="ko-KR" altLang="en-US" sz="3600" dirty="0"/>
          </a:p>
          <a:p>
            <a:pPr fontAlgn="base">
              <a:lnSpc>
                <a:spcPct val="150000"/>
              </a:lnSpc>
            </a:pPr>
            <a:r>
              <a:rPr lang="en-US" altLang="ko-KR" sz="3600" dirty="0"/>
              <a:t>4.</a:t>
            </a:r>
            <a:r>
              <a:rPr lang="ko-KR" altLang="en-US" sz="3600" dirty="0"/>
              <a:t>야만인데 청결하다</a:t>
            </a:r>
            <a:r>
              <a:rPr lang="en-US" altLang="ko-KR" sz="3600" dirty="0"/>
              <a:t>.</a:t>
            </a:r>
            <a:endParaRPr lang="ko-KR" alt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65148" y="201056"/>
            <a:ext cx="4751622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1. </a:t>
            </a:r>
            <a:r>
              <a:rPr lang="ko-KR" altLang="en-US" dirty="0" smtClean="0"/>
              <a:t>한반도가 </a:t>
            </a:r>
            <a:r>
              <a:rPr lang="ko-KR" altLang="en-US" dirty="0"/>
              <a:t>끼친 영향</a:t>
            </a:r>
          </a:p>
        </p:txBody>
      </p:sp>
    </p:spTree>
    <p:extLst>
      <p:ext uri="{BB962C8B-B14F-4D97-AF65-F5344CB8AC3E}">
        <p14:creationId xmlns:p14="http://schemas.microsoft.com/office/powerpoint/2010/main" val="307662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b="38827"/>
          <a:stretch/>
        </p:blipFill>
        <p:spPr>
          <a:xfrm>
            <a:off x="584870" y="1845734"/>
            <a:ext cx="7974259" cy="3658562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781050" y="2692956"/>
            <a:ext cx="7553325" cy="10191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84870" y="1098958"/>
            <a:ext cx="57967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ko-KR" altLang="en-US" sz="3600" dirty="0" smtClean="0"/>
              <a:t>소와 </a:t>
            </a:r>
            <a:r>
              <a:rPr lang="ko-KR" altLang="en-US" sz="3600" dirty="0"/>
              <a:t>말이 없는 이상한 나라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584870" y="734160"/>
            <a:ext cx="3650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ko-KR" altLang="en-US"/>
              <a:t>삼국지 위지 동이전 倭人條</a:t>
            </a:r>
            <a:r>
              <a:rPr lang="en-US" altLang="ko-KR"/>
              <a:t>(AD233)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2254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470055" y="1625590"/>
            <a:ext cx="9286875" cy="2603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dirty="0"/>
              <a:t>“</a:t>
            </a:r>
            <a:r>
              <a:rPr lang="ko-KR" altLang="en-US" sz="2800" dirty="0" err="1"/>
              <a:t>천황가는</a:t>
            </a:r>
            <a:r>
              <a:rPr lang="ko-KR" altLang="en-US" sz="2800" dirty="0"/>
              <a:t> </a:t>
            </a:r>
            <a:r>
              <a:rPr lang="ko-KR" altLang="en-US" sz="2800" dirty="0">
                <a:solidFill>
                  <a:srgbClr val="FF0000"/>
                </a:solidFill>
              </a:rPr>
              <a:t>고쟁이</a:t>
            </a:r>
            <a:r>
              <a:rPr lang="ko-KR" altLang="en-US" sz="2800" dirty="0"/>
              <a:t>를 입는다</a:t>
            </a:r>
            <a:r>
              <a:rPr lang="en-US" altLang="ko-KR" sz="2800" dirty="0"/>
              <a:t>.”</a:t>
            </a:r>
            <a:endParaRPr lang="ko-KR" altLang="en-US" sz="2800" dirty="0"/>
          </a:p>
          <a:p>
            <a:pPr>
              <a:lnSpc>
                <a:spcPct val="150000"/>
              </a:lnSpc>
            </a:pPr>
            <a:r>
              <a:rPr lang="ko-KR" altLang="en-US" sz="2800" dirty="0"/>
              <a:t>“</a:t>
            </a:r>
            <a:r>
              <a:rPr lang="ko-KR" altLang="en-US" sz="2800" dirty="0">
                <a:solidFill>
                  <a:srgbClr val="FF0000"/>
                </a:solidFill>
              </a:rPr>
              <a:t>시루떡</a:t>
            </a:r>
            <a:r>
              <a:rPr lang="ko-KR" altLang="en-US" sz="2800" dirty="0"/>
              <a:t>을 먹는 날이 있다</a:t>
            </a:r>
            <a:r>
              <a:rPr lang="en-US" altLang="ko-KR" sz="2800" dirty="0"/>
              <a:t>.”</a:t>
            </a:r>
            <a:endParaRPr lang="ko-KR" altLang="en-US" sz="2800" dirty="0"/>
          </a:p>
          <a:p>
            <a:pPr>
              <a:lnSpc>
                <a:spcPct val="150000"/>
              </a:lnSpc>
            </a:pPr>
            <a:r>
              <a:rPr lang="ko-KR" altLang="en-US" sz="2800" dirty="0"/>
              <a:t>江上波夫</a:t>
            </a:r>
            <a:r>
              <a:rPr lang="en-US" altLang="ko-KR" sz="2800" dirty="0"/>
              <a:t>(1906~2002)</a:t>
            </a:r>
            <a:r>
              <a:rPr lang="ko-KR" altLang="en-US" sz="2800" dirty="0"/>
              <a:t>기마민족 정벌론</a:t>
            </a:r>
          </a:p>
          <a:p>
            <a:pPr>
              <a:lnSpc>
                <a:spcPct val="150000"/>
              </a:lnSpc>
            </a:pPr>
            <a:r>
              <a:rPr lang="ko-KR" altLang="en-US" sz="2800" dirty="0"/>
              <a:t>昭和천황</a:t>
            </a:r>
            <a:r>
              <a:rPr lang="en-US" altLang="ko-KR" sz="2800" dirty="0"/>
              <a:t>(</a:t>
            </a:r>
            <a:r>
              <a:rPr lang="ko-KR" altLang="en-US" sz="2800" dirty="0"/>
              <a:t>祖父</a:t>
            </a:r>
            <a:r>
              <a:rPr lang="en-US" altLang="ko-KR" sz="2800" dirty="0"/>
              <a:t>)</a:t>
            </a:r>
            <a:r>
              <a:rPr lang="ko-KR" altLang="en-US" sz="2800" dirty="0"/>
              <a:t>접견 비망록에서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5148" y="201056"/>
            <a:ext cx="4751622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1. </a:t>
            </a:r>
            <a:r>
              <a:rPr lang="ko-KR" altLang="en-US" dirty="0" smtClean="0"/>
              <a:t>한반도가 </a:t>
            </a:r>
            <a:r>
              <a:rPr lang="ko-KR" altLang="en-US" dirty="0"/>
              <a:t>끼친 영향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50875" t="38176" r="34292" b="28639"/>
          <a:stretch/>
        </p:blipFill>
        <p:spPr>
          <a:xfrm>
            <a:off x="265148" y="1776289"/>
            <a:ext cx="2042160" cy="2569909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2470055" y="4361445"/>
            <a:ext cx="63690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b="1" dirty="0" smtClean="0">
                <a:solidFill>
                  <a:srgbClr val="FF0000"/>
                </a:solidFill>
              </a:rPr>
              <a:t>※ </a:t>
            </a:r>
            <a:r>
              <a:rPr lang="ko-KR" altLang="en-US" sz="3600" b="1" dirty="0" smtClean="0">
                <a:solidFill>
                  <a:srgbClr val="FF0000"/>
                </a:solidFill>
              </a:rPr>
              <a:t>고쟁이는 말 </a:t>
            </a:r>
            <a:r>
              <a:rPr lang="ko-KR" altLang="en-US" sz="3600" b="1" dirty="0" err="1" smtClean="0">
                <a:solidFill>
                  <a:srgbClr val="FF0000"/>
                </a:solidFill>
              </a:rPr>
              <a:t>탈때</a:t>
            </a:r>
            <a:r>
              <a:rPr lang="ko-KR" altLang="en-US" sz="3600" b="1" dirty="0" smtClean="0">
                <a:solidFill>
                  <a:srgbClr val="FF0000"/>
                </a:solidFill>
              </a:rPr>
              <a:t> 입는 바지</a:t>
            </a:r>
            <a:endParaRPr lang="ko-KR" alt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35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08883" y="968160"/>
            <a:ext cx="790359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b="1">
                <a:solidFill>
                  <a:srgbClr val="0070C0"/>
                </a:solidFill>
                <a:latin typeface="+mn-ea"/>
              </a:rPr>
              <a:t>아직기</a:t>
            </a:r>
            <a:r>
              <a:rPr lang="en-US" altLang="ko-KR" b="1">
                <a:solidFill>
                  <a:srgbClr val="0070C0"/>
                </a:solidFill>
                <a:latin typeface="+mn-ea"/>
              </a:rPr>
              <a:t>[</a:t>
            </a:r>
            <a:r>
              <a:rPr lang="ko-KR" altLang="en-US" b="1">
                <a:solidFill>
                  <a:srgbClr val="0070C0"/>
                </a:solidFill>
                <a:latin typeface="+mn-ea"/>
              </a:rPr>
              <a:t>阿直岐</a:t>
            </a:r>
            <a:r>
              <a:rPr lang="en-US" altLang="ko-KR" b="1">
                <a:solidFill>
                  <a:srgbClr val="0070C0"/>
                </a:solidFill>
                <a:latin typeface="+mn-ea"/>
              </a:rPr>
              <a:t>]</a:t>
            </a:r>
            <a:endParaRPr lang="ko-KR" altLang="en-US" b="1">
              <a:solidFill>
                <a:srgbClr val="0070C0"/>
              </a:solidFill>
              <a:latin typeface="+mn-ea"/>
            </a:endParaRPr>
          </a:p>
          <a:p>
            <a:pPr fontAlgn="base"/>
            <a:r>
              <a:rPr lang="ko-KR" altLang="en-US">
                <a:latin typeface="+mn-ea"/>
              </a:rPr>
              <a:t>백제의 학자</a:t>
            </a:r>
            <a:r>
              <a:rPr lang="en-US" altLang="ko-KR">
                <a:latin typeface="+mn-ea"/>
              </a:rPr>
              <a:t>. </a:t>
            </a:r>
            <a:r>
              <a:rPr lang="ko-KR" altLang="en-US">
                <a:latin typeface="+mn-ea"/>
              </a:rPr>
              <a:t>근초고왕의 사자</a:t>
            </a:r>
            <a:r>
              <a:rPr lang="en-US" altLang="ko-KR">
                <a:latin typeface="+mn-ea"/>
              </a:rPr>
              <a:t>(</a:t>
            </a:r>
            <a:r>
              <a:rPr lang="ko-KR" altLang="en-US">
                <a:latin typeface="+mn-ea"/>
              </a:rPr>
              <a:t>使者</a:t>
            </a:r>
            <a:r>
              <a:rPr lang="en-US" altLang="ko-KR">
                <a:latin typeface="+mn-ea"/>
              </a:rPr>
              <a:t>)</a:t>
            </a:r>
            <a:r>
              <a:rPr lang="ko-KR" altLang="en-US">
                <a:latin typeface="+mn-ea"/>
              </a:rPr>
              <a:t>로 말</a:t>
            </a:r>
            <a:r>
              <a:rPr lang="en-US" altLang="ko-KR">
                <a:latin typeface="+mn-ea"/>
              </a:rPr>
              <a:t>(</a:t>
            </a:r>
            <a:r>
              <a:rPr lang="ko-KR" altLang="en-US">
                <a:latin typeface="+mn-ea"/>
              </a:rPr>
              <a:t>馬</a:t>
            </a:r>
            <a:r>
              <a:rPr lang="en-US" altLang="ko-KR">
                <a:latin typeface="+mn-ea"/>
              </a:rPr>
              <a:t>) 2</a:t>
            </a:r>
            <a:r>
              <a:rPr lang="ko-KR" altLang="en-US">
                <a:latin typeface="+mn-ea"/>
              </a:rPr>
              <a:t>필을 끌고 일본에 가서 응신천황</a:t>
            </a:r>
            <a:r>
              <a:rPr lang="en-US" altLang="ko-KR">
                <a:latin typeface="+mn-ea"/>
              </a:rPr>
              <a:t>(</a:t>
            </a:r>
            <a:r>
              <a:rPr lang="ko-KR" altLang="en-US">
                <a:latin typeface="+mn-ea"/>
              </a:rPr>
              <a:t>應神天皇</a:t>
            </a:r>
            <a:r>
              <a:rPr lang="en-US" altLang="ko-KR">
                <a:latin typeface="+mn-ea"/>
              </a:rPr>
              <a:t>)</a:t>
            </a:r>
            <a:r>
              <a:rPr lang="ko-KR" altLang="en-US">
                <a:latin typeface="+mn-ea"/>
              </a:rPr>
              <a:t>에 바치고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말을 키웠다</a:t>
            </a:r>
            <a:r>
              <a:rPr lang="en-US" altLang="ko-KR">
                <a:latin typeface="+mn-ea"/>
              </a:rPr>
              <a:t>. </a:t>
            </a:r>
            <a:r>
              <a:rPr lang="ko-KR" altLang="en-US">
                <a:latin typeface="+mn-ea"/>
              </a:rPr>
              <a:t>박사</a:t>
            </a:r>
            <a:r>
              <a:rPr lang="en-US" altLang="ko-KR">
                <a:latin typeface="+mn-ea"/>
              </a:rPr>
              <a:t>(</a:t>
            </a:r>
            <a:r>
              <a:rPr lang="ko-KR" altLang="en-US">
                <a:latin typeface="+mn-ea"/>
              </a:rPr>
              <a:t>博士</a:t>
            </a:r>
            <a:r>
              <a:rPr lang="en-US" altLang="ko-KR">
                <a:latin typeface="+mn-ea"/>
              </a:rPr>
              <a:t>) </a:t>
            </a:r>
            <a:r>
              <a:rPr lang="ko-KR" altLang="en-US">
                <a:latin typeface="+mn-ea"/>
              </a:rPr>
              <a:t>왕인</a:t>
            </a:r>
            <a:r>
              <a:rPr lang="en-US" altLang="ko-KR">
                <a:latin typeface="+mn-ea"/>
              </a:rPr>
              <a:t>(</a:t>
            </a:r>
            <a:r>
              <a:rPr lang="ko-KR" altLang="en-US">
                <a:latin typeface="+mn-ea"/>
              </a:rPr>
              <a:t>王仁</a:t>
            </a:r>
            <a:r>
              <a:rPr lang="en-US" altLang="ko-KR">
                <a:latin typeface="+mn-ea"/>
              </a:rPr>
              <a:t>)</a:t>
            </a:r>
            <a:r>
              <a:rPr lang="ko-KR" altLang="en-US">
                <a:latin typeface="+mn-ea"/>
              </a:rPr>
              <a:t>을 추천</a:t>
            </a:r>
            <a:r>
              <a:rPr lang="en-US" altLang="ko-KR">
                <a:latin typeface="+mn-ea"/>
              </a:rPr>
              <a:t>, </a:t>
            </a:r>
            <a:r>
              <a:rPr lang="ko-KR" altLang="en-US">
                <a:latin typeface="+mn-ea"/>
              </a:rPr>
              <a:t>일본에 한학</a:t>
            </a:r>
            <a:r>
              <a:rPr lang="en-US" altLang="ko-KR">
                <a:latin typeface="+mn-ea"/>
              </a:rPr>
              <a:t>(</a:t>
            </a:r>
            <a:r>
              <a:rPr lang="ko-KR" altLang="en-US">
                <a:latin typeface="+mn-ea"/>
              </a:rPr>
              <a:t>漢學</a:t>
            </a:r>
            <a:r>
              <a:rPr lang="en-US" altLang="ko-KR">
                <a:latin typeface="+mn-ea"/>
              </a:rPr>
              <a:t>)</a:t>
            </a:r>
            <a:r>
              <a:rPr lang="ko-KR" altLang="en-US">
                <a:latin typeface="+mn-ea"/>
              </a:rPr>
              <a:t>을 전하게 되었다</a:t>
            </a:r>
            <a:r>
              <a:rPr lang="en-US" altLang="ko-KR" smtClean="0">
                <a:latin typeface="+mn-ea"/>
              </a:rPr>
              <a:t>.</a:t>
            </a:r>
          </a:p>
          <a:p>
            <a:pPr fontAlgn="base"/>
            <a:endParaRPr lang="ko-KR" altLang="en-US">
              <a:latin typeface="+mn-ea"/>
            </a:endParaRPr>
          </a:p>
          <a:p>
            <a:pPr fontAlgn="base"/>
            <a:r>
              <a:rPr lang="ko-KR" altLang="en-US" b="1">
                <a:solidFill>
                  <a:srgbClr val="0070C0"/>
                </a:solidFill>
                <a:latin typeface="+mn-ea"/>
              </a:rPr>
              <a:t>왕인</a:t>
            </a:r>
            <a:r>
              <a:rPr lang="en-US" altLang="ko-KR" b="1">
                <a:solidFill>
                  <a:srgbClr val="0070C0"/>
                </a:solidFill>
                <a:latin typeface="+mn-ea"/>
              </a:rPr>
              <a:t>(</a:t>
            </a:r>
            <a:r>
              <a:rPr lang="ko-KR" altLang="en-US" b="1">
                <a:solidFill>
                  <a:srgbClr val="0070C0"/>
                </a:solidFill>
                <a:latin typeface="+mn-ea"/>
              </a:rPr>
              <a:t>王仁</a:t>
            </a:r>
            <a:r>
              <a:rPr lang="en-US" altLang="ko-KR" b="1">
                <a:solidFill>
                  <a:srgbClr val="0070C0"/>
                </a:solidFill>
                <a:latin typeface="+mn-ea"/>
              </a:rPr>
              <a:t>, 3</a:t>
            </a:r>
            <a:r>
              <a:rPr lang="ko-KR" altLang="en-US" b="1">
                <a:solidFill>
                  <a:srgbClr val="0070C0"/>
                </a:solidFill>
                <a:latin typeface="+mn-ea"/>
              </a:rPr>
              <a:t>세기</a:t>
            </a:r>
            <a:r>
              <a:rPr lang="en-US" altLang="ko-KR" b="1">
                <a:solidFill>
                  <a:srgbClr val="0070C0"/>
                </a:solidFill>
                <a:latin typeface="+mn-ea"/>
              </a:rPr>
              <a:t>)</a:t>
            </a:r>
            <a:endParaRPr lang="ko-KR" altLang="en-US" b="1">
              <a:solidFill>
                <a:srgbClr val="0070C0"/>
              </a:solidFill>
              <a:latin typeface="+mn-ea"/>
            </a:endParaRPr>
          </a:p>
          <a:p>
            <a:pPr fontAlgn="base"/>
            <a:r>
              <a:rPr lang="ko-KR" altLang="en-US">
                <a:latin typeface="+mn-ea"/>
              </a:rPr>
              <a:t>일본의 고대 역사서인 </a:t>
            </a:r>
            <a:r>
              <a:rPr lang="en-US" altLang="ko-KR">
                <a:latin typeface="+mn-ea"/>
              </a:rPr>
              <a:t>[</a:t>
            </a:r>
            <a:r>
              <a:rPr lang="ko-KR" altLang="en-US">
                <a:latin typeface="+mn-ea"/>
              </a:rPr>
              <a:t>고사기</a:t>
            </a:r>
            <a:r>
              <a:rPr lang="en-US" altLang="ko-KR">
                <a:latin typeface="+mn-ea"/>
              </a:rPr>
              <a:t>(</a:t>
            </a:r>
            <a:r>
              <a:rPr lang="ko-KR" altLang="en-US">
                <a:latin typeface="+mn-ea"/>
              </a:rPr>
              <a:t>古事記</a:t>
            </a:r>
            <a:r>
              <a:rPr lang="en-US" altLang="ko-KR">
                <a:latin typeface="+mn-ea"/>
              </a:rPr>
              <a:t>)]</a:t>
            </a:r>
            <a:r>
              <a:rPr lang="ko-KR" altLang="en-US">
                <a:latin typeface="+mn-ea"/>
              </a:rPr>
              <a:t>와 </a:t>
            </a:r>
            <a:r>
              <a:rPr lang="en-US" altLang="ko-KR">
                <a:latin typeface="+mn-ea"/>
              </a:rPr>
              <a:t>[</a:t>
            </a:r>
            <a:r>
              <a:rPr lang="ko-KR" altLang="en-US">
                <a:latin typeface="+mn-ea"/>
              </a:rPr>
              <a:t>일본서기</a:t>
            </a:r>
            <a:r>
              <a:rPr lang="en-US" altLang="ko-KR">
                <a:latin typeface="+mn-ea"/>
              </a:rPr>
              <a:t>(</a:t>
            </a:r>
            <a:r>
              <a:rPr lang="ko-KR" altLang="en-US">
                <a:latin typeface="+mn-ea"/>
              </a:rPr>
              <a:t>日本書紀</a:t>
            </a:r>
            <a:r>
              <a:rPr lang="en-US" altLang="ko-KR">
                <a:latin typeface="+mn-ea"/>
              </a:rPr>
              <a:t>)], </a:t>
            </a:r>
            <a:r>
              <a:rPr lang="ko-KR" altLang="en-US">
                <a:latin typeface="+mn-ea"/>
              </a:rPr>
              <a:t>그리고 </a:t>
            </a:r>
            <a:r>
              <a:rPr lang="en-US" altLang="ko-KR">
                <a:latin typeface="+mn-ea"/>
              </a:rPr>
              <a:t>[</a:t>
            </a:r>
            <a:r>
              <a:rPr lang="ko-KR" altLang="en-US">
                <a:latin typeface="+mn-ea"/>
              </a:rPr>
              <a:t>속일본기</a:t>
            </a:r>
            <a:r>
              <a:rPr lang="en-US" altLang="ko-KR">
                <a:latin typeface="+mn-ea"/>
              </a:rPr>
              <a:t>(</a:t>
            </a:r>
            <a:r>
              <a:rPr lang="ko-KR" altLang="en-US">
                <a:latin typeface="+mn-ea"/>
              </a:rPr>
              <a:t>續日本紀</a:t>
            </a:r>
            <a:r>
              <a:rPr lang="en-US" altLang="ko-KR">
                <a:latin typeface="+mn-ea"/>
              </a:rPr>
              <a:t>)]</a:t>
            </a:r>
            <a:r>
              <a:rPr lang="ko-KR" altLang="en-US">
                <a:latin typeface="+mn-ea"/>
              </a:rPr>
              <a:t>에 적혀져 있는 백제의 학자이다</a:t>
            </a:r>
            <a:r>
              <a:rPr lang="en-US" altLang="ko-KR">
                <a:latin typeface="+mn-ea"/>
              </a:rPr>
              <a:t>. </a:t>
            </a:r>
            <a:r>
              <a:rPr lang="ko-KR" altLang="en-US">
                <a:latin typeface="+mn-ea"/>
              </a:rPr>
              <a:t>일본에 한자와 유교</a:t>
            </a:r>
            <a:r>
              <a:rPr lang="en-US" altLang="ko-KR">
                <a:latin typeface="+mn-ea"/>
              </a:rPr>
              <a:t>(</a:t>
            </a:r>
            <a:r>
              <a:rPr lang="ko-KR" altLang="en-US">
                <a:latin typeface="+mn-ea"/>
              </a:rPr>
              <a:t>논어</a:t>
            </a:r>
            <a:r>
              <a:rPr lang="en-US" altLang="ko-KR">
                <a:latin typeface="+mn-ea"/>
              </a:rPr>
              <a:t>)</a:t>
            </a:r>
            <a:r>
              <a:rPr lang="ko-KR" altLang="en-US">
                <a:latin typeface="+mn-ea"/>
              </a:rPr>
              <a:t>를 전했다</a:t>
            </a:r>
            <a:r>
              <a:rPr lang="en-US" altLang="ko-KR" smtClean="0">
                <a:latin typeface="+mn-ea"/>
              </a:rPr>
              <a:t>.</a:t>
            </a:r>
          </a:p>
          <a:p>
            <a:pPr fontAlgn="base"/>
            <a:endParaRPr lang="ko-KR" altLang="en-US">
              <a:latin typeface="+mn-ea"/>
            </a:endParaRPr>
          </a:p>
          <a:p>
            <a:pPr fontAlgn="base"/>
            <a:r>
              <a:rPr lang="ko-KR" altLang="en-US" b="1">
                <a:solidFill>
                  <a:srgbClr val="0070C0"/>
                </a:solidFill>
                <a:latin typeface="+mn-ea"/>
              </a:rPr>
              <a:t>노리사치계</a:t>
            </a:r>
            <a:r>
              <a:rPr lang="en-US" altLang="ko-KR" b="1">
                <a:solidFill>
                  <a:srgbClr val="0070C0"/>
                </a:solidFill>
                <a:latin typeface="+mn-ea"/>
              </a:rPr>
              <a:t>[</a:t>
            </a:r>
            <a:r>
              <a:rPr lang="ko-KR" altLang="en-US" b="1">
                <a:solidFill>
                  <a:srgbClr val="0070C0"/>
                </a:solidFill>
                <a:latin typeface="+mn-ea"/>
              </a:rPr>
              <a:t>怒利斯致契</a:t>
            </a:r>
            <a:r>
              <a:rPr lang="en-US" altLang="ko-KR" b="1">
                <a:solidFill>
                  <a:srgbClr val="0070C0"/>
                </a:solidFill>
                <a:latin typeface="+mn-ea"/>
              </a:rPr>
              <a:t>]</a:t>
            </a:r>
            <a:endParaRPr lang="ko-KR" altLang="en-US" b="1">
              <a:solidFill>
                <a:srgbClr val="0070C0"/>
              </a:solidFill>
              <a:latin typeface="+mn-ea"/>
            </a:endParaRPr>
          </a:p>
          <a:p>
            <a:pPr fontAlgn="base"/>
            <a:r>
              <a:rPr lang="en-US" altLang="ko-KR">
                <a:latin typeface="+mn-ea"/>
              </a:rPr>
              <a:t>552</a:t>
            </a:r>
            <a:r>
              <a:rPr lang="ko-KR" altLang="en-US">
                <a:latin typeface="+mn-ea"/>
              </a:rPr>
              <a:t>년 백제 성왕</a:t>
            </a:r>
            <a:r>
              <a:rPr lang="en-US" altLang="ko-KR">
                <a:latin typeface="+mn-ea"/>
              </a:rPr>
              <a:t>(</a:t>
            </a:r>
            <a:r>
              <a:rPr lang="ko-KR" altLang="en-US">
                <a:latin typeface="+mn-ea"/>
              </a:rPr>
              <a:t>聖王</a:t>
            </a:r>
            <a:r>
              <a:rPr lang="en-US" altLang="ko-KR">
                <a:latin typeface="+mn-ea"/>
              </a:rPr>
              <a:t>)</a:t>
            </a:r>
            <a:r>
              <a:rPr lang="ko-KR" altLang="en-US">
                <a:latin typeface="+mn-ea"/>
              </a:rPr>
              <a:t>의 사신으로 일본으로 건너가 처음으로 불교를 전해 준 인물</a:t>
            </a:r>
            <a:r>
              <a:rPr lang="en-US" altLang="ko-KR">
                <a:latin typeface="+mn-ea"/>
              </a:rPr>
              <a:t>. </a:t>
            </a:r>
            <a:r>
              <a:rPr lang="ko-KR" altLang="en-US">
                <a:latin typeface="+mn-ea"/>
              </a:rPr>
              <a:t>일본의 기록에만 등장한다</a:t>
            </a:r>
            <a:r>
              <a:rPr lang="en-US" altLang="ko-KR" smtClean="0">
                <a:latin typeface="+mn-ea"/>
              </a:rPr>
              <a:t>.</a:t>
            </a:r>
          </a:p>
          <a:p>
            <a:pPr fontAlgn="base"/>
            <a:endParaRPr lang="ko-KR" altLang="en-US">
              <a:latin typeface="+mn-ea"/>
            </a:endParaRPr>
          </a:p>
          <a:p>
            <a:pPr fontAlgn="base"/>
            <a:r>
              <a:rPr lang="ko-KR" altLang="en-US" b="1">
                <a:solidFill>
                  <a:srgbClr val="0070C0"/>
                </a:solidFill>
                <a:latin typeface="+mn-ea"/>
              </a:rPr>
              <a:t>담징</a:t>
            </a:r>
            <a:r>
              <a:rPr lang="en-US" altLang="ko-KR" b="1">
                <a:solidFill>
                  <a:srgbClr val="0070C0"/>
                </a:solidFill>
                <a:latin typeface="+mn-ea"/>
              </a:rPr>
              <a:t>[</a:t>
            </a:r>
            <a:r>
              <a:rPr lang="ko-KR" altLang="en-US" b="1">
                <a:solidFill>
                  <a:srgbClr val="0070C0"/>
                </a:solidFill>
                <a:latin typeface="+mn-ea"/>
              </a:rPr>
              <a:t>曇徵</a:t>
            </a:r>
            <a:r>
              <a:rPr lang="en-US" altLang="ko-KR" b="1">
                <a:solidFill>
                  <a:srgbClr val="0070C0"/>
                </a:solidFill>
                <a:latin typeface="+mn-ea"/>
              </a:rPr>
              <a:t>]</a:t>
            </a:r>
            <a:endParaRPr lang="ko-KR" altLang="en-US" b="1">
              <a:solidFill>
                <a:srgbClr val="0070C0"/>
              </a:solidFill>
              <a:latin typeface="+mn-ea"/>
            </a:endParaRPr>
          </a:p>
          <a:p>
            <a:pPr fontAlgn="base"/>
            <a:r>
              <a:rPr lang="en-US" altLang="ko-KR">
                <a:latin typeface="+mn-ea"/>
              </a:rPr>
              <a:t>610</a:t>
            </a:r>
            <a:r>
              <a:rPr lang="ko-KR" altLang="en-US">
                <a:latin typeface="+mn-ea"/>
              </a:rPr>
              <a:t>년</a:t>
            </a:r>
            <a:r>
              <a:rPr lang="en-US" altLang="ko-KR">
                <a:latin typeface="+mn-ea"/>
              </a:rPr>
              <a:t>(</a:t>
            </a:r>
            <a:r>
              <a:rPr lang="ko-KR" altLang="en-US">
                <a:latin typeface="+mn-ea"/>
              </a:rPr>
              <a:t>영양왕 </a:t>
            </a:r>
            <a:r>
              <a:rPr lang="en-US" altLang="ko-KR">
                <a:latin typeface="+mn-ea"/>
              </a:rPr>
              <a:t>21) </a:t>
            </a:r>
            <a:r>
              <a:rPr lang="ko-KR" altLang="en-US">
                <a:latin typeface="+mn-ea"/>
              </a:rPr>
              <a:t>백제를 거쳐 일본에 건너가 채색과 종이</a:t>
            </a:r>
            <a:r>
              <a:rPr lang="en-US" altLang="ko-KR">
                <a:latin typeface="+mn-ea"/>
              </a:rPr>
              <a:t>·</a:t>
            </a:r>
            <a:r>
              <a:rPr lang="ko-KR" altLang="en-US">
                <a:latin typeface="+mn-ea"/>
              </a:rPr>
              <a:t>먹</a:t>
            </a:r>
            <a:r>
              <a:rPr lang="en-US" altLang="ko-KR">
                <a:latin typeface="+mn-ea"/>
              </a:rPr>
              <a:t>·</a:t>
            </a:r>
            <a:r>
              <a:rPr lang="ko-KR" altLang="en-US">
                <a:latin typeface="+mn-ea"/>
              </a:rPr>
              <a:t>연자방아［碾磴］ 등의 제작 방법을 전하였다</a:t>
            </a:r>
            <a:r>
              <a:rPr lang="en-US" altLang="ko-KR">
                <a:latin typeface="+mn-ea"/>
              </a:rPr>
              <a:t>. </a:t>
            </a:r>
            <a:r>
              <a:rPr lang="ko-KR" altLang="en-US">
                <a:latin typeface="+mn-ea"/>
              </a:rPr>
              <a:t>나라</a:t>
            </a:r>
            <a:r>
              <a:rPr lang="en-US" altLang="ko-KR">
                <a:latin typeface="+mn-ea"/>
              </a:rPr>
              <a:t>(</a:t>
            </a:r>
            <a:r>
              <a:rPr lang="ko-KR" altLang="en-US">
                <a:latin typeface="+mn-ea"/>
              </a:rPr>
              <a:t>奈良</a:t>
            </a:r>
            <a:r>
              <a:rPr lang="en-US" altLang="ko-KR">
                <a:latin typeface="+mn-ea"/>
              </a:rPr>
              <a:t>)</a:t>
            </a:r>
            <a:r>
              <a:rPr lang="ko-KR" altLang="en-US">
                <a:latin typeface="+mn-ea"/>
              </a:rPr>
              <a:t>에 있는 호류사</a:t>
            </a:r>
            <a:r>
              <a:rPr lang="en-US" altLang="ko-KR">
                <a:latin typeface="+mn-ea"/>
              </a:rPr>
              <a:t>(</a:t>
            </a:r>
            <a:r>
              <a:rPr lang="ko-KR" altLang="en-US">
                <a:latin typeface="+mn-ea"/>
              </a:rPr>
              <a:t>法隆寺</a:t>
            </a:r>
            <a:r>
              <a:rPr lang="en-US" altLang="ko-KR">
                <a:latin typeface="+mn-ea"/>
              </a:rPr>
              <a:t>)</a:t>
            </a:r>
            <a:r>
              <a:rPr lang="ko-KR" altLang="en-US">
                <a:latin typeface="+mn-ea"/>
              </a:rPr>
              <a:t>에 기거했다</a:t>
            </a:r>
            <a:r>
              <a:rPr lang="en-US" altLang="ko-KR">
                <a:latin typeface="+mn-ea"/>
              </a:rPr>
              <a:t>. </a:t>
            </a:r>
            <a:endParaRPr lang="ko-KR" altLang="en-US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5148" y="201056"/>
            <a:ext cx="4751622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1. </a:t>
            </a:r>
            <a:r>
              <a:rPr lang="ko-KR" altLang="en-US" dirty="0" smtClean="0"/>
              <a:t>한반도가 </a:t>
            </a:r>
            <a:r>
              <a:rPr lang="ko-KR" altLang="en-US" dirty="0"/>
              <a:t>끼친 영향</a:t>
            </a:r>
          </a:p>
        </p:txBody>
      </p:sp>
    </p:spTree>
    <p:extLst>
      <p:ext uri="{BB962C8B-B14F-4D97-AF65-F5344CB8AC3E}">
        <p14:creationId xmlns:p14="http://schemas.microsoft.com/office/powerpoint/2010/main" val="33332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1119298"/>
            <a:ext cx="6786493" cy="4319476"/>
          </a:xfrm>
        </p:spPr>
      </p:pic>
      <p:sp>
        <p:nvSpPr>
          <p:cNvPr id="5" name="TextBox 4"/>
          <p:cNvSpPr txBox="1"/>
          <p:nvPr/>
        </p:nvSpPr>
        <p:spPr>
          <a:xfrm>
            <a:off x="1085850" y="5676900"/>
            <a:ext cx="8743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‘</a:t>
            </a:r>
            <a:r>
              <a:rPr lang="ko-KR" altLang="en-US" sz="2800" dirty="0" smtClean="0"/>
              <a:t>일본</a:t>
            </a:r>
            <a:r>
              <a:rPr lang="en-US" altLang="ko-KR" sz="2800" dirty="0" smtClean="0"/>
              <a:t>,</a:t>
            </a:r>
            <a:r>
              <a:rPr lang="ko-KR" altLang="en-US" sz="2800" dirty="0" smtClean="0"/>
              <a:t> 천황 중심으로 한 </a:t>
            </a:r>
            <a:r>
              <a:rPr lang="ko-KR" altLang="en-US" sz="2800" dirty="0" smtClean="0">
                <a:solidFill>
                  <a:srgbClr val="FF0000"/>
                </a:solidFill>
              </a:rPr>
              <a:t>神의 나라</a:t>
            </a:r>
            <a:r>
              <a:rPr lang="en-US" altLang="ko-KR" sz="2800" dirty="0" smtClean="0"/>
              <a:t>’(</a:t>
            </a:r>
            <a:r>
              <a:rPr lang="ko-KR" altLang="en-US" sz="2800" dirty="0" smtClean="0"/>
              <a:t>총리</a:t>
            </a:r>
            <a:r>
              <a:rPr lang="en-US" altLang="ko-KR" sz="2800" dirty="0" smtClean="0"/>
              <a:t>)</a:t>
            </a:r>
            <a:endParaRPr lang="ko-KR" altLang="en-US" sz="2800" dirty="0"/>
          </a:p>
        </p:txBody>
      </p:sp>
      <p:sp>
        <p:nvSpPr>
          <p:cNvPr id="3" name="직사각형 2"/>
          <p:cNvSpPr/>
          <p:nvPr/>
        </p:nvSpPr>
        <p:spPr>
          <a:xfrm>
            <a:off x="364147" y="-127318"/>
            <a:ext cx="806502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4000" b="1" dirty="0">
                <a:latin typeface="+mj-ea"/>
              </a:rPr>
              <a:t>신도</a:t>
            </a:r>
            <a:r>
              <a:rPr lang="en-US" altLang="ko-KR" sz="4000" b="1" dirty="0">
                <a:latin typeface="+mj-ea"/>
              </a:rPr>
              <a:t>(</a:t>
            </a:r>
            <a:r>
              <a:rPr lang="ko-KR" altLang="en-US" sz="4000" b="1" dirty="0">
                <a:latin typeface="+mj-ea"/>
              </a:rPr>
              <a:t>神道</a:t>
            </a:r>
            <a:r>
              <a:rPr lang="en-US" altLang="ko-KR" sz="4000" b="1" dirty="0">
                <a:latin typeface="+mj-ea"/>
              </a:rPr>
              <a:t>)</a:t>
            </a:r>
            <a:r>
              <a:rPr lang="en-US" altLang="ko-KR" sz="4000" b="1" dirty="0" smtClean="0">
                <a:latin typeface="+mj-ea"/>
              </a:rPr>
              <a:t>Shamanism, </a:t>
            </a:r>
            <a:r>
              <a:rPr lang="ko-KR" altLang="en-US" sz="4000" b="1" dirty="0" smtClean="0">
                <a:latin typeface="+mj-ea"/>
              </a:rPr>
              <a:t>천황</a:t>
            </a:r>
            <a:r>
              <a:rPr lang="en-US" altLang="ko-KR" sz="4000" b="1" dirty="0" smtClean="0">
                <a:latin typeface="+mj-ea"/>
              </a:rPr>
              <a:t>, </a:t>
            </a:r>
            <a:r>
              <a:rPr lang="ko-KR" altLang="en-US" sz="4000" b="1" dirty="0" smtClean="0">
                <a:latin typeface="+mj-ea"/>
              </a:rPr>
              <a:t>우익</a:t>
            </a:r>
            <a:endParaRPr lang="en-US" altLang="ko-KR" sz="4000" b="1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0842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.png"/>
          <p:cNvSpPr>
            <a:spLocks noChangeAspect="1" noChangeArrowheads="1"/>
          </p:cNvSpPr>
          <p:nvPr/>
        </p:nvSpPr>
        <p:spPr bwMode="auto">
          <a:xfrm>
            <a:off x="63500" y="-136525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" name="AutoShape 6" descr="image.png"/>
          <p:cNvSpPr>
            <a:spLocks noChangeAspect="1" noChangeArrowheads="1"/>
          </p:cNvSpPr>
          <p:nvPr/>
        </p:nvSpPr>
        <p:spPr bwMode="auto">
          <a:xfrm>
            <a:off x="215900" y="15875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" name="AutoShape 8" descr="image.png"/>
          <p:cNvSpPr>
            <a:spLocks noChangeAspect="1" noChangeArrowheads="1"/>
          </p:cNvSpPr>
          <p:nvPr/>
        </p:nvSpPr>
        <p:spPr bwMode="auto">
          <a:xfrm>
            <a:off x="63500" y="-136525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56" y="265357"/>
            <a:ext cx="4345354" cy="325901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1" y="265357"/>
            <a:ext cx="4383356" cy="255111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3157294"/>
            <a:ext cx="4413738" cy="331030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733925" y="3773855"/>
            <a:ext cx="44100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/>
              <a:t>천황을 신성시하는 일본 우익</a:t>
            </a:r>
            <a:endParaRPr lang="en-US" altLang="ko-KR" sz="2400" dirty="0" smtClean="0"/>
          </a:p>
          <a:p>
            <a:r>
              <a:rPr lang="en-US" altLang="ko-KR" sz="2400" dirty="0" smtClean="0"/>
              <a:t>‘</a:t>
            </a:r>
            <a:r>
              <a:rPr lang="ko-KR" altLang="en-US" sz="2400" dirty="0" smtClean="0"/>
              <a:t>천황이 계신 곳에 경례</a:t>
            </a:r>
            <a:r>
              <a:rPr lang="en-US" altLang="ko-KR" sz="2400" dirty="0" smtClean="0"/>
              <a:t>!’</a:t>
            </a:r>
          </a:p>
          <a:p>
            <a:r>
              <a:rPr lang="en-US" altLang="ko-KR" sz="2400" dirty="0" smtClean="0"/>
              <a:t>‘</a:t>
            </a:r>
            <a:r>
              <a:rPr lang="ko-KR" altLang="en-US" sz="2400" dirty="0" smtClean="0"/>
              <a:t>군대 창설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참된 독립국 되자</a:t>
            </a:r>
            <a:r>
              <a:rPr lang="en-US" altLang="ko-KR" sz="2400" dirty="0" smtClean="0"/>
              <a:t>’</a:t>
            </a:r>
          </a:p>
          <a:p>
            <a:endParaRPr lang="en-US" altLang="ko-KR" sz="2400" dirty="0"/>
          </a:p>
          <a:p>
            <a:r>
              <a:rPr lang="ko-KR" altLang="en-US" sz="2400" dirty="0" smtClean="0"/>
              <a:t>일본 우익의 가두선전車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6790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" b="9419"/>
          <a:stretch/>
        </p:blipFill>
        <p:spPr>
          <a:xfrm>
            <a:off x="436745" y="3628296"/>
            <a:ext cx="4339371" cy="2113816"/>
          </a:xfrm>
        </p:spPr>
      </p:pic>
      <p:sp>
        <p:nvSpPr>
          <p:cNvPr id="4" name="AutoShape 2" descr="니토베 이나조에 대한 이미지 검색결과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2" r="15846" b="307"/>
          <a:stretch/>
        </p:blipFill>
        <p:spPr>
          <a:xfrm>
            <a:off x="4844560" y="395654"/>
            <a:ext cx="3912577" cy="56974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7886" y="583842"/>
            <a:ext cx="430823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&lt;</a:t>
            </a:r>
            <a:r>
              <a:rPr lang="ko-KR" altLang="en-US" sz="3200" dirty="0" err="1" smtClean="0"/>
              <a:t>니토베</a:t>
            </a:r>
            <a:r>
              <a:rPr lang="ko-KR" altLang="en-US" sz="3200" dirty="0" smtClean="0"/>
              <a:t> </a:t>
            </a:r>
            <a:r>
              <a:rPr lang="ko-KR" altLang="en-US" sz="3200" dirty="0" err="1" smtClean="0"/>
              <a:t>이나조</a:t>
            </a:r>
            <a:r>
              <a:rPr lang="en-US" altLang="ko-KR" sz="3200" dirty="0" smtClean="0"/>
              <a:t>&gt;</a:t>
            </a:r>
          </a:p>
          <a:p>
            <a:r>
              <a:rPr lang="en-US" altLang="ko-KR" sz="2800" dirty="0" smtClean="0"/>
              <a:t>   1862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~ 1933</a:t>
            </a:r>
          </a:p>
          <a:p>
            <a:endParaRPr lang="en-US" altLang="ko-KR" sz="2000" dirty="0" smtClean="0"/>
          </a:p>
          <a:p>
            <a:r>
              <a:rPr lang="ko-KR" altLang="en-US" sz="3200" dirty="0" smtClean="0"/>
              <a:t>  무사도 </a:t>
            </a:r>
            <a:r>
              <a:rPr lang="en-US" altLang="ko-KR" sz="3200" dirty="0" smtClean="0"/>
              <a:t>+ </a:t>
            </a:r>
            <a:r>
              <a:rPr lang="ko-KR" altLang="en-US" sz="3200" dirty="0" smtClean="0"/>
              <a:t>神道</a:t>
            </a:r>
            <a:endParaRPr lang="en-US" altLang="ko-KR" sz="3200" dirty="0" smtClean="0"/>
          </a:p>
          <a:p>
            <a:r>
              <a:rPr lang="en-US" altLang="ko-KR" sz="3200" dirty="0"/>
              <a:t> </a:t>
            </a:r>
            <a:r>
              <a:rPr lang="en-US" altLang="ko-KR" sz="3200" dirty="0" smtClean="0"/>
              <a:t> </a:t>
            </a:r>
            <a:r>
              <a:rPr lang="ko-KR" altLang="en-US" sz="2800" dirty="0" smtClean="0">
                <a:solidFill>
                  <a:srgbClr val="FF0000"/>
                </a:solidFill>
              </a:rPr>
              <a:t>무사도는 일본의 정신</a:t>
            </a:r>
            <a:endParaRPr lang="en-US" altLang="ko-KR" sz="2800" dirty="0" smtClean="0">
              <a:solidFill>
                <a:srgbClr val="FF0000"/>
              </a:solidFill>
            </a:endParaRPr>
          </a:p>
          <a:p>
            <a:r>
              <a:rPr lang="en-US" altLang="ko-KR" sz="2800" dirty="0">
                <a:solidFill>
                  <a:srgbClr val="FF0000"/>
                </a:solidFill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</a:rPr>
              <a:t> </a:t>
            </a:r>
            <a:r>
              <a:rPr lang="ko-KR" altLang="en-US" sz="2800" dirty="0" smtClean="0">
                <a:solidFill>
                  <a:srgbClr val="FF0000"/>
                </a:solidFill>
              </a:rPr>
              <a:t>신도가 무사도의 뿌리 </a:t>
            </a:r>
            <a:endParaRPr lang="ko-KR" altLang="en-US" sz="28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10055" y="5816522"/>
            <a:ext cx="3622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/>
              <a:t>Cf</a:t>
            </a:r>
            <a:r>
              <a:rPr lang="en-US" altLang="ko-KR" sz="2400" dirty="0"/>
              <a:t>.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公卿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士</a:t>
            </a:r>
            <a:r>
              <a:rPr lang="en-US" altLang="ko-KR" sz="2400" dirty="0" smtClean="0"/>
              <a:t>)</a:t>
            </a:r>
            <a:r>
              <a:rPr lang="ko-KR" altLang="en-US" sz="2400" dirty="0" smtClean="0"/>
              <a:t>大夫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9514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89" y="894626"/>
            <a:ext cx="3626233" cy="2446556"/>
          </a:xfrm>
          <a:prstGeom prst="rect">
            <a:avLst/>
          </a:prstGeom>
        </p:spPr>
      </p:pic>
      <p:pic>
        <p:nvPicPr>
          <p:cNvPr id="1026" name="Picture 2" descr="ããç¸ è»ì ëí ì´ë¯¸ì§ ê²ìê²°ê³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89" y="3498230"/>
            <a:ext cx="3626586" cy="3176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99073" y="5475657"/>
            <a:ext cx="39866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일본의 미신 </a:t>
            </a:r>
            <a:r>
              <a:rPr lang="en-US" altLang="ko-KR" sz="14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‘</a:t>
            </a:r>
            <a:r>
              <a:rPr lang="ko-KR" altLang="en-US" sz="1400" dirty="0" err="1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시메나와</a:t>
            </a:r>
            <a:r>
              <a:rPr lang="en-US" altLang="ko-KR" sz="14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’</a:t>
            </a:r>
          </a:p>
          <a:p>
            <a:r>
              <a:rPr lang="ko-KR" altLang="en-US" sz="1400" dirty="0" err="1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시메나와는</a:t>
            </a:r>
            <a:r>
              <a:rPr lang="ko-KR" altLang="en-US" sz="14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접혀 꺾어진 흰 종이로 </a:t>
            </a:r>
            <a:r>
              <a:rPr lang="ko-KR" altLang="en-US" sz="1400" dirty="0" err="1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장신되어</a:t>
            </a:r>
            <a:r>
              <a:rPr lang="ko-KR" altLang="en-US" sz="14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있는 볏짚의 굵은 새끼줄로 악귀를 접근 시키지 않는 장벽으로 간주된다</a:t>
            </a:r>
            <a:r>
              <a:rPr lang="en-US" altLang="ko-KR" sz="14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14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1028" name="Picture 4" descr="æ³¨é£ç¸ å¤§å½¢ì ëí ì´ë¯¸ì§ ê²ìê²°ê³¼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7251" b="5393"/>
          <a:stretch/>
        </p:blipFill>
        <p:spPr bwMode="auto">
          <a:xfrm>
            <a:off x="3999073" y="894626"/>
            <a:ext cx="4543721" cy="458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7624" y="63629"/>
            <a:ext cx="5618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神道의 </a:t>
            </a:r>
            <a:r>
              <a:rPr lang="ko-KR" altLang="en-US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뿌리는 조선 </a:t>
            </a:r>
            <a:r>
              <a:rPr lang="en-US" altLang="ko-KR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Shamanism,</a:t>
            </a:r>
          </a:p>
          <a:p>
            <a:r>
              <a:rPr lang="ko-KR" altLang="en-US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對馬島 </a:t>
            </a:r>
            <a:r>
              <a:rPr lang="ko-KR" altLang="en-US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壹岐에 그 증거들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0100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35128" t="41054" r="35769" b="23846"/>
          <a:stretch/>
        </p:blipFill>
        <p:spPr>
          <a:xfrm>
            <a:off x="3362959" y="2179710"/>
            <a:ext cx="5322277" cy="361070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rcRect l="41154" t="29201" r="17820" b="22251"/>
          <a:stretch/>
        </p:blipFill>
        <p:spPr>
          <a:xfrm>
            <a:off x="487680" y="944880"/>
            <a:ext cx="5072295" cy="33762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4586" y="190827"/>
            <a:ext cx="8390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한국의 금줄</a:t>
            </a:r>
            <a:r>
              <a:rPr lang="en-US" altLang="ko-KR" sz="3200" b="1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</a:t>
            </a:r>
            <a:r>
              <a:rPr lang="en-US" altLang="ko-KR" sz="3200" b="1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(Shaman </a:t>
            </a:r>
            <a:r>
              <a:rPr lang="ko-KR" altLang="en-US" sz="3200" b="1" kern="0" dirty="0" err="1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액땜풍습▶시메나와</a:t>
            </a:r>
            <a:r>
              <a:rPr lang="en-US" altLang="ko-KR" sz="3200" b="1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endParaRPr lang="ko-KR" alt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5618" y="5790418"/>
            <a:ext cx="7630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신생아 병균 감염을 막기 위한 </a:t>
            </a:r>
            <a:r>
              <a:rPr lang="ko-KR" altLang="en-US" sz="2400" kern="0" dirty="0" err="1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출입자제</a:t>
            </a:r>
            <a:r>
              <a:rPr lang="ko-KR" altLang="en-US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표시</a:t>
            </a:r>
            <a:r>
              <a:rPr lang="en-US" altLang="ko-KR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지혜</a:t>
            </a:r>
            <a:r>
              <a:rPr lang="en-US" altLang="ko-KR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6523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610" y="162062"/>
            <a:ext cx="53857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rgbClr val="FF0000"/>
                </a:solidFill>
              </a:rPr>
              <a:t>재난 대국 일본</a:t>
            </a:r>
            <a:r>
              <a:rPr lang="en-US" altLang="ko-KR" sz="2400" dirty="0" smtClean="0">
                <a:solidFill>
                  <a:srgbClr val="FF0000"/>
                </a:solidFill>
              </a:rPr>
              <a:t>=</a:t>
            </a:r>
            <a:r>
              <a:rPr lang="ko-KR" altLang="en-US" sz="2400" dirty="0" smtClean="0">
                <a:solidFill>
                  <a:srgbClr val="FF0000"/>
                </a:solidFill>
              </a:rPr>
              <a:t>신도의 뿌리</a:t>
            </a:r>
            <a:endParaRPr lang="en-US" altLang="ko-KR" sz="2400" dirty="0" smtClean="0">
              <a:solidFill>
                <a:srgbClr val="FF0000"/>
              </a:solidFill>
            </a:endParaRPr>
          </a:p>
          <a:p>
            <a:r>
              <a:rPr lang="ko-KR" altLang="en-US" sz="24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たたり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[</a:t>
            </a:r>
            <a:r>
              <a:rPr lang="ko-KR" altLang="en-US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祟り</a:t>
            </a:r>
            <a:r>
              <a:rPr lang="en-US" altLang="ko-KR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/</a:t>
            </a:r>
            <a:r>
              <a:rPr lang="en-US" altLang="ko-KR" sz="2400" kern="0" dirty="0" err="1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tatari</a:t>
            </a:r>
            <a:r>
              <a:rPr lang="en-US" altLang="ko-KR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](</a:t>
            </a:r>
            <a:r>
              <a:rPr lang="ko-KR" altLang="en-US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뒤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r>
              <a:rPr lang="ko-KR" altLang="en-US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탈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. </a:t>
            </a:r>
            <a:r>
              <a:rPr lang="ko-KR" altLang="en-US" sz="24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앙화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殃禍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);</a:t>
            </a:r>
          </a:p>
          <a:p>
            <a:endParaRPr lang="ko-KR" altLang="en-US" sz="24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10" y="1119385"/>
            <a:ext cx="8760230" cy="45803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993" y="5836920"/>
            <a:ext cx="91367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/>
              <a:t>동일본대지진</a:t>
            </a:r>
            <a:r>
              <a:rPr lang="en-US" altLang="ko-KR" sz="2800" dirty="0" smtClean="0"/>
              <a:t>(2011) </a:t>
            </a:r>
            <a:r>
              <a:rPr lang="ko-KR" altLang="en-US" sz="2800" dirty="0" err="1" smtClean="0"/>
              <a:t>사망실종자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20,000</a:t>
            </a:r>
            <a:r>
              <a:rPr lang="ko-KR" altLang="en-US" sz="2800" dirty="0" smtClean="0"/>
              <a:t>명</a:t>
            </a:r>
            <a:r>
              <a:rPr lang="en-US" altLang="ko-KR" sz="2800" dirty="0" smtClean="0"/>
              <a:t>, 33</a:t>
            </a:r>
            <a:r>
              <a:rPr lang="ko-KR" altLang="en-US" sz="2800" dirty="0" smtClean="0"/>
              <a:t>만명 피난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80972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134625"/>
            <a:ext cx="8594813" cy="470229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91193" y="5836920"/>
            <a:ext cx="7488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err="1" smtClean="0"/>
              <a:t>한신대지진</a:t>
            </a:r>
            <a:r>
              <a:rPr lang="en-US" altLang="ko-KR" sz="2800" dirty="0" smtClean="0"/>
              <a:t>(1995)</a:t>
            </a:r>
            <a:r>
              <a:rPr lang="ko-KR" altLang="en-US" sz="2800" dirty="0" smtClean="0"/>
              <a:t> 사망자 </a:t>
            </a:r>
            <a:r>
              <a:rPr lang="en-US" altLang="ko-KR" sz="2800" dirty="0" smtClean="0"/>
              <a:t>5,500/</a:t>
            </a:r>
            <a:r>
              <a:rPr lang="ko-KR" altLang="en-US" sz="2800" dirty="0" smtClean="0"/>
              <a:t>부상자 </a:t>
            </a:r>
            <a:r>
              <a:rPr lang="en-US" altLang="ko-KR" sz="2800" dirty="0" smtClean="0"/>
              <a:t>40,000</a:t>
            </a:r>
            <a:endParaRPr lang="ko-KR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46610" y="162062"/>
            <a:ext cx="53857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rgbClr val="FF0000"/>
                </a:solidFill>
              </a:rPr>
              <a:t>재난 대국 일본</a:t>
            </a:r>
            <a:r>
              <a:rPr lang="en-US" altLang="ko-KR" sz="2400" dirty="0" smtClean="0">
                <a:solidFill>
                  <a:srgbClr val="FF0000"/>
                </a:solidFill>
              </a:rPr>
              <a:t>=</a:t>
            </a:r>
            <a:r>
              <a:rPr lang="ko-KR" altLang="en-US" sz="2400" dirty="0" smtClean="0">
                <a:solidFill>
                  <a:srgbClr val="FF0000"/>
                </a:solidFill>
              </a:rPr>
              <a:t>신도의 뿌리</a:t>
            </a:r>
            <a:endParaRPr lang="en-US" altLang="ko-KR" sz="2400" dirty="0" smtClean="0">
              <a:solidFill>
                <a:srgbClr val="FF0000"/>
              </a:solidFill>
            </a:endParaRPr>
          </a:p>
          <a:p>
            <a:r>
              <a:rPr lang="ko-KR" altLang="en-US" sz="24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たたり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[</a:t>
            </a:r>
            <a:r>
              <a:rPr lang="ko-KR" altLang="en-US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祟り</a:t>
            </a:r>
            <a:r>
              <a:rPr lang="en-US" altLang="ko-KR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/</a:t>
            </a:r>
            <a:r>
              <a:rPr lang="en-US" altLang="ko-KR" sz="2400" kern="0" dirty="0" err="1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tatari</a:t>
            </a:r>
            <a:r>
              <a:rPr lang="en-US" altLang="ko-KR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](</a:t>
            </a:r>
            <a:r>
              <a:rPr lang="ko-KR" altLang="en-US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뒤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r>
              <a:rPr lang="ko-KR" altLang="en-US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탈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. </a:t>
            </a:r>
            <a:r>
              <a:rPr lang="ko-KR" altLang="en-US" sz="24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앙화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殃禍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);</a:t>
            </a:r>
          </a:p>
          <a:p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68469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21" y="1063453"/>
            <a:ext cx="8002172" cy="47031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8901" y="5836920"/>
            <a:ext cx="8132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/>
              <a:t>오사카 고베 지진</a:t>
            </a:r>
            <a:r>
              <a:rPr lang="en-US" altLang="ko-KR" sz="2800" dirty="0" smtClean="0"/>
              <a:t>(1995)</a:t>
            </a:r>
            <a:r>
              <a:rPr lang="ko-KR" altLang="en-US" sz="2800" dirty="0" smtClean="0"/>
              <a:t> 사망자 </a:t>
            </a:r>
            <a:r>
              <a:rPr lang="en-US" altLang="ko-KR" sz="2800" dirty="0" smtClean="0"/>
              <a:t>5,500/</a:t>
            </a:r>
            <a:r>
              <a:rPr lang="ko-KR" altLang="en-US" sz="2800" dirty="0" smtClean="0"/>
              <a:t>부상자 </a:t>
            </a:r>
            <a:r>
              <a:rPr lang="en-US" altLang="ko-KR" sz="2800" dirty="0" smtClean="0"/>
              <a:t>40,000</a:t>
            </a:r>
            <a:endParaRPr lang="ko-KR" alt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46610" y="162062"/>
            <a:ext cx="53857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rgbClr val="FF0000"/>
                </a:solidFill>
              </a:rPr>
              <a:t>재난 대국 일본</a:t>
            </a:r>
            <a:r>
              <a:rPr lang="en-US" altLang="ko-KR" sz="2400" dirty="0" smtClean="0">
                <a:solidFill>
                  <a:srgbClr val="FF0000"/>
                </a:solidFill>
              </a:rPr>
              <a:t>=</a:t>
            </a:r>
            <a:r>
              <a:rPr lang="ko-KR" altLang="en-US" sz="2400" dirty="0" smtClean="0">
                <a:solidFill>
                  <a:srgbClr val="FF0000"/>
                </a:solidFill>
              </a:rPr>
              <a:t>신도의 뿌리</a:t>
            </a:r>
            <a:endParaRPr lang="en-US" altLang="ko-KR" sz="2400" dirty="0" smtClean="0">
              <a:solidFill>
                <a:srgbClr val="FF0000"/>
              </a:solidFill>
            </a:endParaRPr>
          </a:p>
          <a:p>
            <a:r>
              <a:rPr lang="ko-KR" altLang="en-US" sz="24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たたり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[</a:t>
            </a:r>
            <a:r>
              <a:rPr lang="ko-KR" altLang="en-US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祟り</a:t>
            </a:r>
            <a:r>
              <a:rPr lang="en-US" altLang="ko-KR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/</a:t>
            </a:r>
            <a:r>
              <a:rPr lang="en-US" altLang="ko-KR" sz="2400" kern="0" dirty="0" err="1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tatari</a:t>
            </a:r>
            <a:r>
              <a:rPr lang="en-US" altLang="ko-KR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](</a:t>
            </a:r>
            <a:r>
              <a:rPr lang="ko-KR" altLang="en-US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뒤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r>
              <a:rPr lang="ko-KR" altLang="en-US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탈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. </a:t>
            </a:r>
            <a:r>
              <a:rPr lang="ko-KR" altLang="en-US" sz="24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앙화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殃禍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);</a:t>
            </a:r>
          </a:p>
          <a:p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5230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84"/>
          <a:stretch/>
        </p:blipFill>
        <p:spPr>
          <a:xfrm>
            <a:off x="359006" y="1155633"/>
            <a:ext cx="8464954" cy="44984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30433" y="5770156"/>
            <a:ext cx="5385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80</a:t>
            </a:r>
            <a:r>
              <a:rPr lang="ko-KR" altLang="en-US" sz="2800" dirty="0" smtClean="0"/>
              <a:t>개의 활화산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전세계의 </a:t>
            </a:r>
            <a:r>
              <a:rPr lang="en-US" altLang="ko-KR" sz="2800" dirty="0" smtClean="0"/>
              <a:t>10%</a:t>
            </a:r>
            <a:endParaRPr lang="ko-KR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46610" y="162062"/>
            <a:ext cx="53857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rgbClr val="FF0000"/>
                </a:solidFill>
              </a:rPr>
              <a:t>재난 대국 일본</a:t>
            </a:r>
            <a:r>
              <a:rPr lang="en-US" altLang="ko-KR" sz="2400" dirty="0" smtClean="0">
                <a:solidFill>
                  <a:srgbClr val="FF0000"/>
                </a:solidFill>
              </a:rPr>
              <a:t>=</a:t>
            </a:r>
            <a:r>
              <a:rPr lang="ko-KR" altLang="en-US" sz="2400" dirty="0" smtClean="0">
                <a:solidFill>
                  <a:srgbClr val="FF0000"/>
                </a:solidFill>
              </a:rPr>
              <a:t>신도의 뿌리</a:t>
            </a:r>
            <a:endParaRPr lang="en-US" altLang="ko-KR" sz="2400" dirty="0" smtClean="0">
              <a:solidFill>
                <a:srgbClr val="FF0000"/>
              </a:solidFill>
            </a:endParaRPr>
          </a:p>
          <a:p>
            <a:r>
              <a:rPr lang="ko-KR" altLang="en-US" sz="24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たたり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[</a:t>
            </a:r>
            <a:r>
              <a:rPr lang="ko-KR" altLang="en-US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祟り</a:t>
            </a:r>
            <a:r>
              <a:rPr lang="en-US" altLang="ko-KR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/</a:t>
            </a:r>
            <a:r>
              <a:rPr lang="en-US" altLang="ko-KR" sz="2400" kern="0" dirty="0" err="1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tatari</a:t>
            </a:r>
            <a:r>
              <a:rPr lang="en-US" altLang="ko-KR" sz="24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](</a:t>
            </a:r>
            <a:r>
              <a:rPr lang="ko-KR" altLang="en-US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뒤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r>
              <a:rPr lang="ko-KR" altLang="en-US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탈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. </a:t>
            </a:r>
            <a:r>
              <a:rPr lang="ko-KR" altLang="en-US" sz="24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앙화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殃禍</a:t>
            </a:r>
            <a:r>
              <a:rPr lang="en-US" altLang="ko-KR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);</a:t>
            </a:r>
          </a:p>
          <a:p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6523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073229" y="1667321"/>
            <a:ext cx="69485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3600" dirty="0" smtClean="0"/>
              <a:t>쓰나미</a:t>
            </a:r>
            <a:r>
              <a:rPr lang="en-US" altLang="ko-KR" sz="3600" dirty="0" smtClean="0"/>
              <a:t>, </a:t>
            </a:r>
            <a:r>
              <a:rPr lang="ko-KR" altLang="en-US" sz="3600" dirty="0" smtClean="0"/>
              <a:t>지진</a:t>
            </a:r>
            <a:r>
              <a:rPr lang="en-US" altLang="ko-KR" sz="3600" dirty="0" smtClean="0"/>
              <a:t>, </a:t>
            </a:r>
            <a:r>
              <a:rPr lang="ko-KR" altLang="en-US" sz="3600" dirty="0" smtClean="0"/>
              <a:t>태풍</a:t>
            </a:r>
            <a:r>
              <a:rPr lang="en-US" altLang="ko-KR" sz="3600" dirty="0" smtClean="0"/>
              <a:t>, </a:t>
            </a:r>
            <a:r>
              <a:rPr lang="ko-KR" altLang="en-US" sz="3600" dirty="0" smtClean="0"/>
              <a:t>화산 때문에</a:t>
            </a:r>
            <a:endParaRPr lang="en-US" altLang="ko-KR" sz="3600" dirty="0"/>
          </a:p>
          <a:p>
            <a:pPr fontAlgn="base"/>
            <a:r>
              <a:rPr lang="ko-KR" altLang="en-US" sz="3600" dirty="0" smtClean="0"/>
              <a:t>神道</a:t>
            </a:r>
            <a:r>
              <a:rPr lang="en-US" altLang="ko-KR" sz="3600" dirty="0"/>
              <a:t>, </a:t>
            </a:r>
            <a:r>
              <a:rPr lang="ko-KR" altLang="en-US" sz="3600" b="1" dirty="0">
                <a:solidFill>
                  <a:srgbClr val="FF0000"/>
                </a:solidFill>
              </a:rPr>
              <a:t>교리와 경전이 없다</a:t>
            </a:r>
          </a:p>
          <a:p>
            <a:pPr fontAlgn="base"/>
            <a:r>
              <a:rPr lang="ko-KR" altLang="en-US" sz="3600" b="1" dirty="0">
                <a:solidFill>
                  <a:srgbClr val="FF0000"/>
                </a:solidFill>
              </a:rPr>
              <a:t>보편적 진리나 가치의 </a:t>
            </a:r>
            <a:r>
              <a:rPr lang="ko-KR" altLang="en-US" sz="3600" b="1" dirty="0" smtClean="0">
                <a:solidFill>
                  <a:srgbClr val="FF0000"/>
                </a:solidFill>
              </a:rPr>
              <a:t>不在</a:t>
            </a:r>
            <a:endParaRPr lang="en-US" altLang="ko-KR" sz="3600" b="1" dirty="0" smtClean="0">
              <a:solidFill>
                <a:srgbClr val="FF0000"/>
              </a:solidFill>
            </a:endParaRPr>
          </a:p>
          <a:p>
            <a:pPr fontAlgn="base"/>
            <a:r>
              <a:rPr lang="en-US" altLang="ko-KR" sz="3600" dirty="0" smtClean="0"/>
              <a:t>Universality &lt;- Universe(</a:t>
            </a:r>
            <a:r>
              <a:rPr lang="ko-KR" altLang="en-US" sz="3600" dirty="0" smtClean="0"/>
              <a:t>우주</a:t>
            </a:r>
            <a:r>
              <a:rPr lang="en-US" altLang="ko-KR" sz="3600" dirty="0" smtClean="0"/>
              <a:t>)</a:t>
            </a:r>
            <a:endParaRPr lang="en-US" altLang="ko-KR" sz="36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86393" y="568462"/>
            <a:ext cx="5540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solidFill>
                  <a:srgbClr val="FF0000"/>
                </a:solidFill>
              </a:rPr>
              <a:t>재난 대국이 </a:t>
            </a:r>
            <a:r>
              <a:rPr lang="ko-KR" altLang="en-US" sz="3600" dirty="0" smtClean="0"/>
              <a:t>낳은 신도</a:t>
            </a:r>
            <a:r>
              <a:rPr lang="en-US" altLang="ko-KR" sz="3600" dirty="0" smtClean="0"/>
              <a:t>?</a:t>
            </a:r>
            <a:endParaRPr lang="ko-KR" altLang="en-US" sz="3600" dirty="0"/>
          </a:p>
        </p:txBody>
      </p:sp>
      <p:sp>
        <p:nvSpPr>
          <p:cNvPr id="5" name="직사각형 4"/>
          <p:cNvSpPr/>
          <p:nvPr/>
        </p:nvSpPr>
        <p:spPr>
          <a:xfrm>
            <a:off x="1073228" y="3819011"/>
            <a:ext cx="68903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ko-KR" altLang="en-US" sz="3600" dirty="0"/>
          </a:p>
          <a:p>
            <a:pPr fontAlgn="base"/>
            <a:r>
              <a:rPr lang="ko-KR" altLang="en-US" sz="3600" dirty="0"/>
              <a:t>水野廣德</a:t>
            </a:r>
            <a:r>
              <a:rPr lang="en-US" altLang="ko-KR" sz="3600" dirty="0"/>
              <a:t>, </a:t>
            </a:r>
            <a:r>
              <a:rPr lang="ko-KR" altLang="en-US" sz="3600" dirty="0"/>
              <a:t>이순신 영령에 </a:t>
            </a:r>
            <a:r>
              <a:rPr lang="ko-KR" altLang="en-US" sz="3600" dirty="0" smtClean="0"/>
              <a:t>기도</a:t>
            </a:r>
            <a:endParaRPr lang="ko-KR" altLang="en-US" sz="3600" dirty="0"/>
          </a:p>
          <a:p>
            <a:pPr fontAlgn="base"/>
            <a:r>
              <a:rPr lang="ko-KR" altLang="en-US" sz="3600" dirty="0"/>
              <a:t>각박한 災難대국</a:t>
            </a:r>
            <a:r>
              <a:rPr lang="en-US" altLang="ko-KR" sz="3600" dirty="0"/>
              <a:t>, </a:t>
            </a:r>
            <a:r>
              <a:rPr lang="ko-KR" altLang="en-US" sz="3600" dirty="0" err="1"/>
              <a:t>고등종교</a:t>
            </a:r>
            <a:r>
              <a:rPr lang="ko-KR" altLang="en-US" sz="3600" dirty="0"/>
              <a:t> 不毛</a:t>
            </a:r>
          </a:p>
        </p:txBody>
      </p:sp>
    </p:spTree>
    <p:extLst>
      <p:ext uri="{BB962C8B-B14F-4D97-AF65-F5344CB8AC3E}">
        <p14:creationId xmlns:p14="http://schemas.microsoft.com/office/powerpoint/2010/main" val="120956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498" y="861646"/>
            <a:ext cx="4091939" cy="5455920"/>
          </a:xfrm>
        </p:spPr>
      </p:pic>
      <p:sp>
        <p:nvSpPr>
          <p:cNvPr id="3" name="직사각형 2"/>
          <p:cNvSpPr/>
          <p:nvPr/>
        </p:nvSpPr>
        <p:spPr>
          <a:xfrm>
            <a:off x="6326741" y="861646"/>
            <a:ext cx="1366528" cy="563586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sz="24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이토 </a:t>
            </a:r>
            <a:r>
              <a:rPr lang="ko-KR" altLang="en-US" sz="2400" kern="0" dirty="0" err="1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히로부미</a:t>
            </a:r>
            <a:r>
              <a:rPr lang="en-US" altLang="ko-KR" sz="24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4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안중근에게 </a:t>
            </a:r>
            <a:r>
              <a:rPr lang="ko-KR" altLang="en-US" sz="2400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피살당해</a:t>
            </a:r>
            <a:endParaRPr lang="ko-KR" altLang="en-US" sz="2400" kern="0" dirty="0">
              <a:solidFill>
                <a:srgbClr val="FF0000"/>
              </a:solidFill>
              <a:latin typeface="바탕" panose="02030600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하늘에서 일본 지키는 神이 되시다</a:t>
            </a:r>
            <a:r>
              <a:rPr lang="en-US" altLang="ko-KR" sz="2400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!</a:t>
            </a:r>
            <a:endParaRPr lang="ko-KR" altLang="en-US" sz="2400" kern="0" dirty="0">
              <a:solidFill>
                <a:srgbClr val="FF0000"/>
              </a:solidFill>
              <a:latin typeface="바탕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7848" y="5516880"/>
            <a:ext cx="1608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1909</a:t>
            </a:r>
            <a:r>
              <a:rPr lang="ko-KR" altLang="en-US" dirty="0" smtClean="0"/>
              <a:t>년 만화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6833" y="168682"/>
            <a:ext cx="5385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혼령에 대한 숭배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203150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749643" y="840260"/>
            <a:ext cx="7475838" cy="3690552"/>
            <a:chOff x="749643" y="840260"/>
            <a:chExt cx="7475838" cy="3690552"/>
          </a:xfrm>
        </p:grpSpPr>
        <p:grpSp>
          <p:nvGrpSpPr>
            <p:cNvPr id="9" name="그룹 8"/>
            <p:cNvGrpSpPr/>
            <p:nvPr/>
          </p:nvGrpSpPr>
          <p:grpSpPr>
            <a:xfrm>
              <a:off x="749643" y="840260"/>
              <a:ext cx="7282249" cy="3690552"/>
              <a:chOff x="749643" y="840260"/>
              <a:chExt cx="7282249" cy="3690552"/>
            </a:xfrm>
          </p:grpSpPr>
          <p:sp>
            <p:nvSpPr>
              <p:cNvPr id="5" name="타원 4"/>
              <p:cNvSpPr/>
              <p:nvPr/>
            </p:nvSpPr>
            <p:spPr>
              <a:xfrm>
                <a:off x="749643" y="840260"/>
                <a:ext cx="7282249" cy="369055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타원 5"/>
              <p:cNvSpPr/>
              <p:nvPr/>
            </p:nvSpPr>
            <p:spPr>
              <a:xfrm>
                <a:off x="943233" y="1075037"/>
                <a:ext cx="6339016" cy="298530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타원 6"/>
              <p:cNvSpPr/>
              <p:nvPr/>
            </p:nvSpPr>
            <p:spPr>
              <a:xfrm>
                <a:off x="1242786" y="1264163"/>
                <a:ext cx="5436105" cy="234023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타원 7"/>
              <p:cNvSpPr/>
              <p:nvPr/>
            </p:nvSpPr>
            <p:spPr>
              <a:xfrm>
                <a:off x="1501804" y="1509560"/>
                <a:ext cx="4584127" cy="148831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2769628" y="1316783"/>
              <a:ext cx="1304516" cy="1304516"/>
              <a:chOff x="2751497" y="1210961"/>
              <a:chExt cx="1153298" cy="1153298"/>
            </a:xfrm>
          </p:grpSpPr>
          <p:sp>
            <p:nvSpPr>
              <p:cNvPr id="10" name="타원 9"/>
              <p:cNvSpPr/>
              <p:nvPr/>
            </p:nvSpPr>
            <p:spPr>
              <a:xfrm>
                <a:off x="2751497" y="1210961"/>
                <a:ext cx="1153298" cy="1153298"/>
              </a:xfrm>
              <a:prstGeom prst="ellipse">
                <a:avLst/>
              </a:prstGeom>
              <a:gradFill flip="none" rotWithShape="1">
                <a:gsLst>
                  <a:gs pos="10000">
                    <a:srgbClr val="9D0F0F"/>
                  </a:gs>
                  <a:gs pos="24000">
                    <a:srgbClr val="9D0F0F"/>
                  </a:gs>
                  <a:gs pos="52000">
                    <a:srgbClr val="F92323"/>
                  </a:gs>
                  <a:gs pos="87000">
                    <a:srgbClr val="F92323"/>
                  </a:gs>
                </a:gsLst>
                <a:lin ang="135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833416" y="1588885"/>
                <a:ext cx="1015144" cy="408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400" dirty="0" smtClean="0">
                    <a:solidFill>
                      <a:schemeClr val="bg1"/>
                    </a:solidFill>
                    <a:latin typeface="+mn-ea"/>
                  </a:rPr>
                  <a:t>태양신</a:t>
                </a:r>
                <a:endParaRPr lang="ko-KR" altLang="en-US" sz="2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3" name="그룹 12"/>
            <p:cNvGrpSpPr/>
            <p:nvPr/>
          </p:nvGrpSpPr>
          <p:grpSpPr>
            <a:xfrm>
              <a:off x="4390767" y="3723232"/>
              <a:ext cx="776264" cy="776264"/>
              <a:chOff x="2751496" y="1286812"/>
              <a:chExt cx="1153298" cy="1153298"/>
            </a:xfrm>
          </p:grpSpPr>
          <p:sp>
            <p:nvSpPr>
              <p:cNvPr id="14" name="타원 13"/>
              <p:cNvSpPr/>
              <p:nvPr/>
            </p:nvSpPr>
            <p:spPr>
              <a:xfrm>
                <a:off x="2751496" y="1286812"/>
                <a:ext cx="1153298" cy="1153298"/>
              </a:xfrm>
              <a:prstGeom prst="ellipse">
                <a:avLst/>
              </a:prstGeom>
              <a:gradFill flip="none" rotWithShape="1">
                <a:gsLst>
                  <a:gs pos="10000">
                    <a:srgbClr val="9D0F0F"/>
                  </a:gs>
                  <a:gs pos="24000">
                    <a:srgbClr val="9D0F0F"/>
                  </a:gs>
                  <a:gs pos="52000">
                    <a:srgbClr val="F92323"/>
                  </a:gs>
                  <a:gs pos="87000">
                    <a:srgbClr val="F92323"/>
                  </a:gs>
                </a:gsLst>
                <a:lin ang="135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904660" y="1639050"/>
                <a:ext cx="932705" cy="502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dirty="0" smtClean="0"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태풍</a:t>
                </a:r>
                <a:endParaRPr lang="ko-KR" altLang="en-US" sz="1600" dirty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6" name="그룹 15"/>
            <p:cNvGrpSpPr/>
            <p:nvPr/>
          </p:nvGrpSpPr>
          <p:grpSpPr>
            <a:xfrm>
              <a:off x="5112666" y="3176944"/>
              <a:ext cx="592504" cy="592504"/>
              <a:chOff x="2751497" y="1286812"/>
              <a:chExt cx="1153299" cy="1153298"/>
            </a:xfrm>
          </p:grpSpPr>
          <p:sp>
            <p:nvSpPr>
              <p:cNvPr id="17" name="타원 16"/>
              <p:cNvSpPr/>
              <p:nvPr/>
            </p:nvSpPr>
            <p:spPr>
              <a:xfrm>
                <a:off x="2751497" y="1286812"/>
                <a:ext cx="1153299" cy="1153298"/>
              </a:xfrm>
              <a:prstGeom prst="ellipse">
                <a:avLst/>
              </a:prstGeom>
              <a:gradFill flip="none" rotWithShape="1">
                <a:gsLst>
                  <a:gs pos="10000">
                    <a:srgbClr val="9D0F0F"/>
                  </a:gs>
                  <a:gs pos="24000">
                    <a:srgbClr val="9D0F0F"/>
                  </a:gs>
                  <a:gs pos="52000">
                    <a:srgbClr val="F92323"/>
                  </a:gs>
                  <a:gs pos="87000">
                    <a:srgbClr val="F92323"/>
                  </a:gs>
                </a:gsLst>
                <a:lin ang="135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913588" y="1520289"/>
                <a:ext cx="932706" cy="718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신</a:t>
                </a:r>
                <a:endParaRPr lang="en-US" altLang="ko-KR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19" name="그룹 18"/>
            <p:cNvGrpSpPr/>
            <p:nvPr/>
          </p:nvGrpSpPr>
          <p:grpSpPr>
            <a:xfrm>
              <a:off x="6279768" y="2182806"/>
              <a:ext cx="728265" cy="592503"/>
              <a:chOff x="2667473" y="1286812"/>
              <a:chExt cx="1417555" cy="1153298"/>
            </a:xfrm>
          </p:grpSpPr>
          <p:sp>
            <p:nvSpPr>
              <p:cNvPr id="20" name="타원 19"/>
              <p:cNvSpPr/>
              <p:nvPr/>
            </p:nvSpPr>
            <p:spPr>
              <a:xfrm>
                <a:off x="2751497" y="1286812"/>
                <a:ext cx="1153299" cy="1153298"/>
              </a:xfrm>
              <a:prstGeom prst="ellipse">
                <a:avLst/>
              </a:prstGeom>
              <a:gradFill flip="none" rotWithShape="1">
                <a:gsLst>
                  <a:gs pos="10000">
                    <a:srgbClr val="9D0F0F"/>
                  </a:gs>
                  <a:gs pos="24000">
                    <a:srgbClr val="9D0F0F"/>
                  </a:gs>
                  <a:gs pos="52000">
                    <a:srgbClr val="F92323"/>
                  </a:gs>
                  <a:gs pos="87000">
                    <a:srgbClr val="F92323"/>
                  </a:gs>
                </a:gsLst>
                <a:lin ang="135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667473" y="1579953"/>
                <a:ext cx="1417555" cy="599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 smtClean="0"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부처신</a:t>
                </a:r>
                <a:endParaRPr lang="en-US" altLang="ko-KR" sz="14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22" name="그룹 21"/>
            <p:cNvGrpSpPr/>
            <p:nvPr/>
          </p:nvGrpSpPr>
          <p:grpSpPr>
            <a:xfrm>
              <a:off x="5937770" y="1259900"/>
              <a:ext cx="407807" cy="407807"/>
              <a:chOff x="2751497" y="1286812"/>
              <a:chExt cx="1153299" cy="1153298"/>
            </a:xfrm>
          </p:grpSpPr>
          <p:sp>
            <p:nvSpPr>
              <p:cNvPr id="23" name="타원 22"/>
              <p:cNvSpPr/>
              <p:nvPr/>
            </p:nvSpPr>
            <p:spPr>
              <a:xfrm>
                <a:off x="2751497" y="1286812"/>
                <a:ext cx="1153299" cy="1153298"/>
              </a:xfrm>
              <a:prstGeom prst="ellipse">
                <a:avLst/>
              </a:prstGeom>
              <a:gradFill flip="none" rotWithShape="1">
                <a:gsLst>
                  <a:gs pos="10000">
                    <a:srgbClr val="9D0F0F"/>
                  </a:gs>
                  <a:gs pos="24000">
                    <a:srgbClr val="9D0F0F"/>
                  </a:gs>
                  <a:gs pos="52000">
                    <a:srgbClr val="F92323"/>
                  </a:gs>
                  <a:gs pos="87000">
                    <a:srgbClr val="F92323"/>
                  </a:gs>
                </a:gsLst>
                <a:lin ang="135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2821002" y="1425007"/>
                <a:ext cx="932705" cy="8704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 smtClean="0"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신</a:t>
                </a:r>
                <a:endParaRPr lang="en-US" altLang="ko-KR" sz="14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25" name="그룹 24"/>
            <p:cNvGrpSpPr/>
            <p:nvPr/>
          </p:nvGrpSpPr>
          <p:grpSpPr>
            <a:xfrm>
              <a:off x="7394206" y="2973046"/>
              <a:ext cx="831275" cy="776264"/>
              <a:chOff x="2751494" y="1286812"/>
              <a:chExt cx="1235028" cy="1153298"/>
            </a:xfrm>
          </p:grpSpPr>
          <p:sp>
            <p:nvSpPr>
              <p:cNvPr id="26" name="타원 25"/>
              <p:cNvSpPr/>
              <p:nvPr/>
            </p:nvSpPr>
            <p:spPr>
              <a:xfrm>
                <a:off x="2751495" y="1286812"/>
                <a:ext cx="1153298" cy="1153298"/>
              </a:xfrm>
              <a:prstGeom prst="ellipse">
                <a:avLst/>
              </a:prstGeom>
              <a:gradFill flip="none" rotWithShape="1">
                <a:gsLst>
                  <a:gs pos="10000">
                    <a:srgbClr val="9D0F0F"/>
                  </a:gs>
                  <a:gs pos="24000">
                    <a:srgbClr val="9D0F0F"/>
                  </a:gs>
                  <a:gs pos="52000">
                    <a:srgbClr val="F92323"/>
                  </a:gs>
                  <a:gs pos="87000">
                    <a:srgbClr val="F92323"/>
                  </a:gs>
                </a:gsLst>
                <a:lin ang="135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751494" y="1611966"/>
                <a:ext cx="1235028" cy="502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dirty="0" err="1" smtClean="0"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지진신</a:t>
                </a:r>
                <a:endParaRPr lang="ko-KR" altLang="en-US" sz="1600" dirty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28" name="그룹 27"/>
            <p:cNvGrpSpPr/>
            <p:nvPr/>
          </p:nvGrpSpPr>
          <p:grpSpPr>
            <a:xfrm>
              <a:off x="976435" y="2344230"/>
              <a:ext cx="826821" cy="554138"/>
              <a:chOff x="2744616" y="1303089"/>
              <a:chExt cx="1720817" cy="1153298"/>
            </a:xfrm>
          </p:grpSpPr>
          <p:sp>
            <p:nvSpPr>
              <p:cNvPr id="29" name="타원 28"/>
              <p:cNvSpPr/>
              <p:nvPr/>
            </p:nvSpPr>
            <p:spPr>
              <a:xfrm>
                <a:off x="2802519" y="1303089"/>
                <a:ext cx="1153299" cy="1153298"/>
              </a:xfrm>
              <a:prstGeom prst="ellipse">
                <a:avLst/>
              </a:prstGeom>
              <a:gradFill flip="none" rotWithShape="1">
                <a:gsLst>
                  <a:gs pos="10000">
                    <a:srgbClr val="9D0F0F"/>
                  </a:gs>
                  <a:gs pos="24000">
                    <a:srgbClr val="9D0F0F"/>
                  </a:gs>
                  <a:gs pos="52000">
                    <a:srgbClr val="F92323"/>
                  </a:gs>
                  <a:gs pos="87000">
                    <a:srgbClr val="F92323"/>
                  </a:gs>
                </a:gsLst>
                <a:lin ang="135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744616" y="1591485"/>
                <a:ext cx="1720817" cy="576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dirty="0" err="1" smtClean="0"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화산신</a:t>
                </a:r>
                <a:endParaRPr lang="en-US" altLang="ko-KR" sz="12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2062268" y="1526922"/>
              <a:ext cx="407807" cy="407807"/>
              <a:chOff x="2751497" y="1286812"/>
              <a:chExt cx="1153299" cy="1153298"/>
            </a:xfrm>
          </p:grpSpPr>
          <p:sp>
            <p:nvSpPr>
              <p:cNvPr id="32" name="타원 31"/>
              <p:cNvSpPr/>
              <p:nvPr/>
            </p:nvSpPr>
            <p:spPr>
              <a:xfrm>
                <a:off x="2751497" y="1286812"/>
                <a:ext cx="1153299" cy="1153298"/>
              </a:xfrm>
              <a:prstGeom prst="ellipse">
                <a:avLst/>
              </a:prstGeom>
              <a:gradFill flip="none" rotWithShape="1">
                <a:gsLst>
                  <a:gs pos="10000">
                    <a:srgbClr val="9D0F0F"/>
                  </a:gs>
                  <a:gs pos="24000">
                    <a:srgbClr val="9D0F0F"/>
                  </a:gs>
                  <a:gs pos="52000">
                    <a:srgbClr val="F92323"/>
                  </a:gs>
                  <a:gs pos="87000">
                    <a:srgbClr val="F92323"/>
                  </a:gs>
                </a:gsLst>
                <a:lin ang="135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821002" y="1425007"/>
                <a:ext cx="932705" cy="8704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 smtClean="0"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신</a:t>
                </a:r>
                <a:endParaRPr lang="en-US" altLang="ko-KR" sz="14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  <p:grpSp>
          <p:nvGrpSpPr>
            <p:cNvPr id="34" name="그룹 33"/>
            <p:cNvGrpSpPr/>
            <p:nvPr/>
          </p:nvGrpSpPr>
          <p:grpSpPr>
            <a:xfrm>
              <a:off x="2637299" y="2704009"/>
              <a:ext cx="407807" cy="407807"/>
              <a:chOff x="2751497" y="1286812"/>
              <a:chExt cx="1153299" cy="1153298"/>
            </a:xfrm>
          </p:grpSpPr>
          <p:sp>
            <p:nvSpPr>
              <p:cNvPr id="35" name="타원 34"/>
              <p:cNvSpPr/>
              <p:nvPr/>
            </p:nvSpPr>
            <p:spPr>
              <a:xfrm>
                <a:off x="2751497" y="1286812"/>
                <a:ext cx="1153299" cy="1153298"/>
              </a:xfrm>
              <a:prstGeom prst="ellipse">
                <a:avLst/>
              </a:prstGeom>
              <a:gradFill flip="none" rotWithShape="1">
                <a:gsLst>
                  <a:gs pos="10000">
                    <a:srgbClr val="9D0F0F"/>
                  </a:gs>
                  <a:gs pos="24000">
                    <a:srgbClr val="9D0F0F"/>
                  </a:gs>
                  <a:gs pos="52000">
                    <a:srgbClr val="F92323"/>
                  </a:gs>
                  <a:gs pos="87000">
                    <a:srgbClr val="F92323"/>
                  </a:gs>
                </a:gsLst>
                <a:lin ang="13500000" scaled="1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821002" y="1425007"/>
                <a:ext cx="932705" cy="8704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 smtClean="0">
                    <a:solidFill>
                      <a:schemeClr val="bg1"/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신</a:t>
                </a:r>
                <a:endParaRPr lang="en-US" altLang="ko-KR" sz="14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</p:grpSp>
      </p:grpSp>
      <p:sp>
        <p:nvSpPr>
          <p:cNvPr id="38" name="TextBox 37"/>
          <p:cNvSpPr txBox="1"/>
          <p:nvPr/>
        </p:nvSpPr>
        <p:spPr>
          <a:xfrm>
            <a:off x="2887527" y="5402095"/>
            <a:ext cx="4027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일본의 </a:t>
            </a:r>
            <a:r>
              <a:rPr lang="en-US" altLang="ko-KR" sz="36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8</a:t>
            </a:r>
            <a:r>
              <a:rPr lang="ko-KR" altLang="en-US" sz="36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만개 신들</a:t>
            </a:r>
            <a:endParaRPr lang="ko-KR" altLang="en-US" sz="36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9940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0442" y="3741950"/>
            <a:ext cx="4536831" cy="1854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75" dirty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마쓰시타 </a:t>
            </a:r>
            <a:r>
              <a:rPr lang="ko-KR" altLang="en-US" sz="1875" dirty="0" err="1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고노스케의</a:t>
            </a:r>
            <a:r>
              <a:rPr lang="ko-KR" altLang="en-US" sz="1875" dirty="0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</a:t>
            </a:r>
            <a:r>
              <a:rPr lang="ko-KR" altLang="en-US" sz="3200" dirty="0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神社</a:t>
            </a:r>
            <a:r>
              <a:rPr lang="ko-KR" altLang="en-US" sz="1875" dirty="0" smtClean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참배</a:t>
            </a:r>
            <a:endParaRPr lang="en-US" altLang="ko-KR" sz="1875" dirty="0"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  <a:p>
            <a:endParaRPr lang="en-US" altLang="ko-KR" sz="2250" dirty="0"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  <a:p>
            <a:r>
              <a:rPr lang="ko-KR" altLang="en-US" sz="3000" dirty="0">
                <a:solidFill>
                  <a:schemeClr val="accent1">
                    <a:lumMod val="50000"/>
                  </a:schemeClr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오사카의 장사꾼</a:t>
            </a:r>
            <a:r>
              <a:rPr lang="ko-KR" altLang="en-US" sz="3000" dirty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에서 </a:t>
            </a:r>
            <a:endParaRPr lang="en-US" altLang="ko-KR" sz="3000" dirty="0"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  <a:p>
            <a:r>
              <a:rPr lang="ko-KR" altLang="en-US" sz="3000" dirty="0" smtClean="0">
                <a:solidFill>
                  <a:srgbClr val="FF0000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글로벌 경영의 </a:t>
            </a:r>
            <a:r>
              <a:rPr lang="ko-KR" altLang="en-US" sz="3000" dirty="0">
                <a:solidFill>
                  <a:srgbClr val="FF0000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신</a:t>
            </a:r>
            <a:r>
              <a:rPr lang="ko-KR" altLang="en-US" sz="3000" dirty="0"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으로</a:t>
            </a:r>
            <a:endParaRPr lang="en-US" altLang="ko-KR" sz="3000" dirty="0"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graphicFrame>
        <p:nvGraphicFramePr>
          <p:cNvPr id="9" name="개체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4593654"/>
              </p:ext>
            </p:extLst>
          </p:nvPr>
        </p:nvGraphicFramePr>
        <p:xfrm>
          <a:off x="2028827" y="0"/>
          <a:ext cx="5243511" cy="34956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r:id="rId3" imgW="4228560" imgH="2818800" progId="">
                  <p:embed/>
                </p:oleObj>
              </mc:Choice>
              <mc:Fallback>
                <p:oleObj r:id="rId3" imgW="4228560" imgH="2818800" progId="">
                  <p:embed/>
                  <p:pic>
                    <p:nvPicPr>
                      <p:cNvPr id="6" name="개체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28827" y="0"/>
                        <a:ext cx="5243511" cy="34956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231" y="3250677"/>
            <a:ext cx="2820213" cy="283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58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908" y="712888"/>
            <a:ext cx="4932412" cy="49455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15440" y="5679440"/>
            <a:ext cx="6258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글로벌 기업</a:t>
            </a:r>
            <a:r>
              <a:rPr lang="en-US" altLang="ko-KR" dirty="0" smtClean="0"/>
              <a:t>&lt;</a:t>
            </a:r>
            <a:r>
              <a:rPr lang="ko-KR" altLang="en-US" dirty="0" smtClean="0"/>
              <a:t>파나소닉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 회사 안의 개인 </a:t>
            </a:r>
            <a:r>
              <a:rPr lang="ko-KR" altLang="en-US" b="1" dirty="0" smtClean="0">
                <a:solidFill>
                  <a:srgbClr val="FF0000"/>
                </a:solidFill>
              </a:rPr>
              <a:t>神社</a:t>
            </a:r>
            <a:r>
              <a:rPr lang="ko-KR" altLang="en-US" dirty="0" smtClean="0"/>
              <a:t>에서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마쓰시타가 기도하고 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6833" y="168682"/>
            <a:ext cx="5385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글로벌 기업 총수의 신사참배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232303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816" y="935065"/>
            <a:ext cx="6820486" cy="45424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31715" y="5720672"/>
            <a:ext cx="7368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야스쿠니</a:t>
            </a:r>
            <a:r>
              <a:rPr lang="en-US" altLang="ko-KR" sz="2800" kern="0" dirty="0"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2800" kern="0" dirty="0">
                <a:latin typeface="바탕" panose="02030600000101010101" pitchFamily="18" charset="-127"/>
                <a:ea typeface="바탕" panose="02030600000101010101" pitchFamily="18" charset="-127"/>
              </a:rPr>
              <a:t>靖國</a:t>
            </a:r>
            <a:r>
              <a:rPr lang="en-US" altLang="ko-KR" sz="2800" kern="0" dirty="0"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r>
              <a:rPr lang="ko-KR" altLang="en-US" sz="2800" dirty="0" smtClean="0"/>
              <a:t> 신사</a:t>
            </a:r>
            <a:r>
              <a:rPr lang="en-US" altLang="ko-KR" sz="2800" kern="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전몰 </a:t>
            </a:r>
            <a:r>
              <a:rPr lang="en-US" altLang="ko-KR" sz="2800" kern="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246</a:t>
            </a:r>
            <a:r>
              <a:rPr lang="ko-KR" altLang="en-US" sz="2800" kern="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만명 신격화</a:t>
            </a:r>
            <a:endParaRPr lang="ko-KR" alt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96833" y="168682"/>
            <a:ext cx="5385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전몰자에 대한 숭배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373853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1712" y="20440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400" b="1" smtClean="0"/>
              <a:t>&lt;</a:t>
            </a:r>
            <a:r>
              <a:rPr lang="ko-KR" altLang="en-US" sz="2400" b="1" smtClean="0"/>
              <a:t>카미가제</a:t>
            </a:r>
            <a:r>
              <a:rPr lang="en-US" altLang="ko-KR" sz="2400" b="1" smtClean="0"/>
              <a:t>&gt;</a:t>
            </a:r>
            <a:endParaRPr lang="ko-KR" altLang="en-US" sz="2400" b="1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47" y="962107"/>
            <a:ext cx="3436096" cy="274170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149" y="563028"/>
            <a:ext cx="4302650" cy="310083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39" y="3999215"/>
            <a:ext cx="3563920" cy="200944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9"/>
          <a:stretch/>
        </p:blipFill>
        <p:spPr>
          <a:xfrm>
            <a:off x="4712970" y="3851937"/>
            <a:ext cx="3437117" cy="230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23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1712" y="20440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400" b="1" smtClean="0"/>
              <a:t>&lt;</a:t>
            </a:r>
            <a:r>
              <a:rPr lang="ko-KR" altLang="en-US" sz="2400" b="1" smtClean="0"/>
              <a:t>카미가제</a:t>
            </a:r>
            <a:r>
              <a:rPr lang="en-US" altLang="ko-KR" sz="2400" b="1" smtClean="0"/>
              <a:t>&gt;</a:t>
            </a:r>
            <a:endParaRPr lang="ko-KR" altLang="en-US" sz="2400" b="1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0"/>
          <a:stretch/>
        </p:blipFill>
        <p:spPr>
          <a:xfrm>
            <a:off x="4735954" y="1484895"/>
            <a:ext cx="4034335" cy="333442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30" y="1484895"/>
            <a:ext cx="4130478" cy="333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0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51034" y="977801"/>
            <a:ext cx="7183315" cy="5115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2400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[</a:t>
            </a:r>
            <a:r>
              <a:rPr lang="ko-KR" altLang="en-US" sz="24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야스쿠니</a:t>
            </a:r>
            <a:r>
              <a:rPr lang="en-US" altLang="ko-KR" sz="24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24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靖國</a:t>
            </a:r>
            <a:r>
              <a:rPr lang="en-US" altLang="ko-KR" sz="24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r>
              <a:rPr lang="ko-KR" altLang="en-US" sz="24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신사</a:t>
            </a:r>
            <a:r>
              <a:rPr lang="en-US" altLang="ko-KR" sz="24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]</a:t>
            </a:r>
            <a:endParaRPr lang="ko-KR" altLang="en-US" sz="2400" kern="0" dirty="0">
              <a:solidFill>
                <a:srgbClr val="FF0000"/>
              </a:solidFill>
              <a:latin typeface="바탕" panose="02030600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일본이 벌인 주요 전쟁에서 숨진 </a:t>
            </a:r>
            <a:r>
              <a:rPr lang="en-US" altLang="ko-KR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246</a:t>
            </a:r>
            <a:r>
              <a:rPr lang="ko-KR" altLang="en-US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만여 명을 </a:t>
            </a:r>
            <a:r>
              <a:rPr lang="ko-KR" altLang="en-US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신격화해</a:t>
            </a:r>
            <a:r>
              <a:rPr lang="ko-KR" altLang="en-US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제사를 지내는 일본 최대 규모의 신사</a:t>
            </a:r>
            <a:r>
              <a:rPr lang="en-US" altLang="ko-KR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神社</a:t>
            </a:r>
            <a:r>
              <a:rPr lang="en-US" altLang="ko-KR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로</a:t>
            </a:r>
            <a:r>
              <a:rPr lang="en-US" altLang="ko-KR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제</a:t>
            </a:r>
            <a:r>
              <a:rPr lang="en-US" altLang="ko-KR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2</a:t>
            </a:r>
            <a:r>
              <a:rPr lang="ko-KR" altLang="en-US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차 세계대전 </a:t>
            </a:r>
            <a:r>
              <a:rPr lang="en-US" altLang="ko-KR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A</a:t>
            </a:r>
            <a:r>
              <a:rPr lang="ko-KR" altLang="en-US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급 전범들의 위패가 보관되어 있어 군국주의를 조장한다는 논란이 끊이지 않음</a:t>
            </a:r>
            <a:r>
              <a:rPr lang="en-US" altLang="ko-KR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. </a:t>
            </a:r>
            <a:endParaRPr lang="ko-KR" altLang="en-US" kern="0" dirty="0">
              <a:solidFill>
                <a:srgbClr val="000000"/>
              </a:solidFill>
              <a:latin typeface="바탕" panose="02030600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1978</a:t>
            </a:r>
            <a:r>
              <a:rPr lang="ko-KR" altLang="en-US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년 야스쿠니 신사에 도조 </a:t>
            </a:r>
            <a:r>
              <a:rPr lang="ko-KR" altLang="en-US" kern="0" dirty="0" err="1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히데키</a:t>
            </a:r>
            <a:r>
              <a:rPr lang="ko-KR" altLang="en-US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전 총리를 비롯한 </a:t>
            </a:r>
            <a:r>
              <a:rPr lang="en-US" altLang="ko-KR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A</a:t>
            </a:r>
            <a:r>
              <a:rPr lang="ko-KR" altLang="en-US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급 전범 </a:t>
            </a:r>
            <a:r>
              <a:rPr lang="en-US" altLang="ko-KR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14</a:t>
            </a:r>
            <a:r>
              <a:rPr lang="ko-KR" altLang="en-US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명의 위패가 </a:t>
            </a:r>
            <a:r>
              <a:rPr lang="ko-KR" altLang="en-US" kern="0" dirty="0" err="1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합사</a:t>
            </a:r>
            <a:r>
              <a:rPr lang="en-US" altLang="ko-KR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合祀</a:t>
            </a:r>
            <a:r>
              <a:rPr lang="en-US" altLang="ko-KR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되었고</a:t>
            </a:r>
            <a:r>
              <a:rPr lang="en-US" altLang="ko-KR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이 사실이 알려지면서 일본 총리나 각료의 공식참배 여부가 정치쟁점으로 떠올랐다</a:t>
            </a:r>
            <a:r>
              <a:rPr lang="en-US" altLang="ko-KR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. </a:t>
            </a:r>
            <a:r>
              <a:rPr lang="ko-KR" altLang="en-US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이후 </a:t>
            </a:r>
            <a:r>
              <a:rPr lang="en-US" altLang="ko-KR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1985</a:t>
            </a:r>
            <a:r>
              <a:rPr lang="ko-KR" altLang="en-US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년 </a:t>
            </a:r>
            <a:r>
              <a:rPr lang="ko-KR" altLang="en-US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나카소네</a:t>
            </a:r>
            <a:r>
              <a:rPr lang="ko-KR" altLang="en-US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</a:t>
            </a:r>
            <a:r>
              <a:rPr lang="ko-KR" altLang="en-US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야스히로</a:t>
            </a:r>
            <a:r>
              <a:rPr lang="ko-KR" altLang="en-US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총리가 최초로 총리 자격으로 공식참배</a:t>
            </a:r>
            <a:r>
              <a:rPr lang="en-US" altLang="ko-KR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.</a:t>
            </a:r>
            <a:endParaRPr lang="ko-KR" altLang="en-US" kern="0" dirty="0">
              <a:solidFill>
                <a:srgbClr val="000000"/>
              </a:solidFill>
              <a:latin typeface="바탕" panose="02030600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kern="0" dirty="0" err="1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일제침략을</a:t>
            </a:r>
            <a:r>
              <a:rPr lang="ko-KR" altLang="en-US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받은 한국과 중국은 </a:t>
            </a:r>
            <a:r>
              <a:rPr lang="en-US" altLang="ko-KR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'</a:t>
            </a:r>
            <a:r>
              <a:rPr lang="ko-KR" altLang="en-US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총리가 전범의 위패 앞에 고개를 숙이는 것은 일본의 전쟁책임을 부인하는 것</a:t>
            </a:r>
            <a:r>
              <a:rPr lang="en-US" altLang="ko-KR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'</a:t>
            </a:r>
            <a:r>
              <a:rPr lang="ko-KR" altLang="en-US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으로 보고 거세게 항의</a:t>
            </a:r>
            <a:r>
              <a:rPr lang="en-US" altLang="ko-KR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. </a:t>
            </a:r>
            <a:endParaRPr lang="ko-KR" altLang="en-US" kern="0" dirty="0">
              <a:solidFill>
                <a:srgbClr val="FF0000"/>
              </a:solidFill>
              <a:latin typeface="바탕" panose="02030600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</a:t>
            </a:r>
            <a:endParaRPr lang="ko-KR" altLang="en-US" kern="0" dirty="0">
              <a:solidFill>
                <a:srgbClr val="000000"/>
              </a:solidFill>
              <a:latin typeface="바탕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6833" y="343610"/>
            <a:ext cx="5385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전몰자에 대한 숭배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8407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181350" y="298687"/>
            <a:ext cx="8686800" cy="58644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4957022" y="4555352"/>
            <a:ext cx="1799173" cy="698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sz="2800" b="1" kern="0" dirty="0" smtClean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눈</a:t>
            </a:r>
            <a:r>
              <a:rPr lang="en-US" altLang="ko-KR" sz="2800" b="1" kern="0" dirty="0" smtClean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(</a:t>
            </a:r>
            <a:r>
              <a:rPr lang="ko-KR" altLang="en-US" sz="2800" b="1" kern="0" dirty="0" smtClean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目</a:t>
            </a:r>
            <a:r>
              <a:rPr lang="en-US" altLang="ko-KR" sz="2800" b="1" kern="0" dirty="0" smtClean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)ME</a:t>
            </a:r>
            <a:endParaRPr lang="ko-KR" altLang="en-US" sz="2800" b="1" kern="0" dirty="0">
              <a:solidFill>
                <a:srgbClr val="FF0000"/>
              </a:solidFill>
              <a:latin typeface="함초롬바탕" panose="02030604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834" y="1435770"/>
            <a:ext cx="1430463" cy="187277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/>
          <a:srcRect l="3159" t="15728" r="2607" b="4287"/>
          <a:stretch/>
        </p:blipFill>
        <p:spPr>
          <a:xfrm>
            <a:off x="2682701" y="635955"/>
            <a:ext cx="1619348" cy="91857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092" y="3249952"/>
            <a:ext cx="1333414" cy="1333414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4590180" y="679336"/>
            <a:ext cx="4087825" cy="6130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입 </a:t>
            </a:r>
            <a:r>
              <a:rPr lang="ja-JP" altLang="en-US" sz="2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いう</a:t>
            </a:r>
            <a:r>
              <a:rPr lang="en-US" altLang="ja-JP" sz="2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[</a:t>
            </a:r>
            <a:r>
              <a:rPr lang="ko-KR" altLang="en-US" sz="2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言</a:t>
            </a:r>
            <a:r>
              <a:rPr lang="ja-JP" altLang="en-US" sz="2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う</a:t>
            </a:r>
            <a:r>
              <a:rPr lang="en-US" altLang="ja-JP" sz="2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] IWOO</a:t>
            </a:r>
            <a:endParaRPr lang="ko-KR" altLang="en-US" sz="2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526197" y="2011414"/>
            <a:ext cx="4087825" cy="6130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sz="2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코 </a:t>
            </a:r>
            <a:r>
              <a:rPr lang="ja-JP" altLang="en-US" sz="2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かぐ</a:t>
            </a:r>
            <a:r>
              <a:rPr lang="en-US" altLang="ja-JP" sz="2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[</a:t>
            </a:r>
            <a:r>
              <a:rPr lang="ko-KR" altLang="en-US" sz="2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嗅</a:t>
            </a:r>
            <a:r>
              <a:rPr lang="ja-JP" altLang="en-US" sz="2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ぐ</a:t>
            </a:r>
            <a:r>
              <a:rPr lang="en-US" altLang="ja-JP" sz="2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] KAGU</a:t>
            </a:r>
            <a:endParaRPr lang="ko-KR" altLang="en-US" sz="2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590180" y="3454320"/>
            <a:ext cx="4087825" cy="7817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sz="2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귀 </a:t>
            </a:r>
            <a:r>
              <a:rPr lang="ja-JP" altLang="en-US" sz="2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きく</a:t>
            </a:r>
            <a:r>
              <a:rPr lang="en-US" altLang="ja-JP" sz="2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[</a:t>
            </a:r>
            <a:r>
              <a:rPr lang="ko-KR" altLang="en-US" sz="2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聞</a:t>
            </a:r>
            <a:r>
              <a:rPr lang="ja-JP" altLang="en-US" sz="28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く</a:t>
            </a:r>
            <a:r>
              <a:rPr lang="en-US" altLang="ja-JP" sz="28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] KIKU</a:t>
            </a:r>
            <a:endParaRPr lang="ko-KR" altLang="en-US" sz="2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957022" y="5123405"/>
            <a:ext cx="3237987" cy="6989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sz="2800" b="1" kern="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보다</a:t>
            </a:r>
            <a:r>
              <a:rPr lang="en-US" altLang="ko-KR" sz="2800" b="1" kern="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-</a:t>
            </a:r>
            <a:r>
              <a:rPr lang="ja-JP" altLang="en-US" sz="2800" b="1" kern="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みる</a:t>
            </a:r>
            <a:r>
              <a:rPr lang="en-US" altLang="ja-JP" sz="2800" b="1" kern="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[</a:t>
            </a:r>
            <a:r>
              <a:rPr lang="ko-KR" altLang="en-US" sz="2800" b="1" kern="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見</a:t>
            </a:r>
            <a:r>
              <a:rPr lang="ja-JP" altLang="en-US" sz="2800" b="1" kern="0" dirty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る</a:t>
            </a:r>
            <a:r>
              <a:rPr lang="en-US" altLang="ja-JP" sz="2800" b="1" kern="0" dirty="0" smtClean="0">
                <a:solidFill>
                  <a:srgbClr val="FF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]MIRU</a:t>
            </a:r>
            <a:endParaRPr lang="ko-KR" altLang="en-US" sz="2800" b="1" kern="0" dirty="0">
              <a:solidFill>
                <a:srgbClr val="FF0000"/>
              </a:solidFill>
              <a:latin typeface="함초롬바탕" panose="02030604000101010101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/>
          <a:srcRect l="7564" t="14461" r="13790"/>
          <a:stretch/>
        </p:blipFill>
        <p:spPr>
          <a:xfrm>
            <a:off x="2667125" y="4608105"/>
            <a:ext cx="1603773" cy="124803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54240" y="371671"/>
            <a:ext cx="2140330" cy="46166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400" dirty="0" smtClean="0"/>
              <a:t>일본어의 기원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0378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4" t="9002" r="23179" b="15128"/>
          <a:stretch/>
        </p:blipFill>
        <p:spPr>
          <a:xfrm rot="5400000">
            <a:off x="201070" y="1875866"/>
            <a:ext cx="4145604" cy="269301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87" t="16495" r="36250" b="15471"/>
          <a:stretch/>
        </p:blipFill>
        <p:spPr>
          <a:xfrm rot="5400000">
            <a:off x="4354102" y="1751966"/>
            <a:ext cx="4087593" cy="29988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54240" y="371671"/>
            <a:ext cx="2140330" cy="46166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400" dirty="0" smtClean="0"/>
              <a:t>일본어의 기원</a:t>
            </a:r>
            <a:endParaRPr lang="ko-KR" alt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27366" y="5611407"/>
            <a:ext cx="5385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淸水紀佳 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시미즈 </a:t>
            </a:r>
            <a:r>
              <a:rPr lang="ko-KR" altLang="en-US" sz="2800" dirty="0" err="1" smtClean="0"/>
              <a:t>기요시</a:t>
            </a:r>
            <a:r>
              <a:rPr lang="en-US" altLang="ko-KR" sz="2800" dirty="0" smtClean="0"/>
              <a:t>) </a:t>
            </a:r>
            <a:r>
              <a:rPr lang="ko-KR" altLang="en-US" sz="2800" dirty="0" smtClean="0"/>
              <a:t>교수 저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412994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13055" y="1651066"/>
            <a:ext cx="7903596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400" b="1" dirty="0" err="1">
                <a:solidFill>
                  <a:srgbClr val="0070C0"/>
                </a:solidFill>
                <a:latin typeface="+mn-ea"/>
              </a:rPr>
              <a:t>가나자와</a:t>
            </a:r>
            <a:r>
              <a:rPr lang="ko-KR" altLang="en-US" sz="24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2400" b="1" dirty="0" err="1">
                <a:solidFill>
                  <a:srgbClr val="0070C0"/>
                </a:solidFill>
                <a:latin typeface="+mn-ea"/>
              </a:rPr>
              <a:t>쇼사부로</a:t>
            </a:r>
            <a:r>
              <a:rPr lang="en-US" altLang="ko-KR" sz="2400" b="1" dirty="0">
                <a:solidFill>
                  <a:srgbClr val="0070C0"/>
                </a:solidFill>
                <a:latin typeface="+mn-ea"/>
              </a:rPr>
              <a:t>[</a:t>
            </a:r>
            <a:r>
              <a:rPr lang="ko-KR" altLang="en-US" sz="2400" b="1" dirty="0">
                <a:solidFill>
                  <a:srgbClr val="0070C0"/>
                </a:solidFill>
                <a:latin typeface="+mn-ea"/>
              </a:rPr>
              <a:t>金澤庄三郞</a:t>
            </a:r>
            <a:r>
              <a:rPr lang="en-US" altLang="ko-KR" sz="2400" b="1" dirty="0">
                <a:solidFill>
                  <a:srgbClr val="0070C0"/>
                </a:solidFill>
                <a:latin typeface="+mn-ea"/>
              </a:rPr>
              <a:t>](1872~1967)</a:t>
            </a:r>
            <a:endParaRPr lang="ko-KR" altLang="en-US" sz="2400" b="1" dirty="0">
              <a:solidFill>
                <a:srgbClr val="0070C0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+mn-ea"/>
              </a:rPr>
              <a:t>일본 언어학자</a:t>
            </a:r>
            <a:r>
              <a:rPr lang="en-US" altLang="ko-KR" dirty="0">
                <a:latin typeface="+mn-ea"/>
              </a:rPr>
              <a:t>. </a:t>
            </a:r>
            <a:r>
              <a:rPr lang="ko-KR" altLang="en-US" dirty="0">
                <a:latin typeface="+mn-ea"/>
              </a:rPr>
              <a:t>일본어와 한국어 등 동양의 언어를 비교 연구하였다</a:t>
            </a:r>
            <a:r>
              <a:rPr lang="en-US" altLang="ko-KR" dirty="0">
                <a:latin typeface="+mn-ea"/>
              </a:rPr>
              <a:t>. 《</a:t>
            </a:r>
            <a:r>
              <a:rPr lang="ko-KR" altLang="en-US" dirty="0">
                <a:latin typeface="+mn-ea"/>
              </a:rPr>
              <a:t>일한 </a:t>
            </a:r>
            <a:r>
              <a:rPr lang="ko-KR" altLang="en-US" dirty="0" err="1">
                <a:latin typeface="+mn-ea"/>
              </a:rPr>
              <a:t>양국어</a:t>
            </a:r>
            <a:r>
              <a:rPr lang="ko-KR" altLang="en-US" dirty="0">
                <a:latin typeface="+mn-ea"/>
              </a:rPr>
              <a:t> 동계론</a:t>
            </a:r>
            <a:r>
              <a:rPr lang="en-US" altLang="ko-KR" dirty="0">
                <a:latin typeface="+mn-ea"/>
              </a:rPr>
              <a:t>(</a:t>
            </a:r>
            <a:r>
              <a:rPr lang="ko-KR" altLang="en-US" dirty="0">
                <a:latin typeface="+mn-ea"/>
              </a:rPr>
              <a:t>日韓兩國語同系論</a:t>
            </a:r>
            <a:r>
              <a:rPr lang="en-US" altLang="ko-KR" dirty="0">
                <a:latin typeface="+mn-ea"/>
              </a:rPr>
              <a:t>)》</a:t>
            </a:r>
            <a:r>
              <a:rPr lang="ko-KR" altLang="en-US" dirty="0">
                <a:latin typeface="+mn-ea"/>
              </a:rPr>
              <a:t>을 발표하였으며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일어 사전 </a:t>
            </a:r>
            <a:r>
              <a:rPr lang="en-US" altLang="ko-KR" dirty="0">
                <a:latin typeface="+mn-ea"/>
              </a:rPr>
              <a:t>《</a:t>
            </a:r>
            <a:r>
              <a:rPr lang="ko-KR" altLang="en-US" dirty="0" err="1">
                <a:latin typeface="+mn-ea"/>
              </a:rPr>
              <a:t>광사림</a:t>
            </a:r>
            <a:r>
              <a:rPr lang="en-US" altLang="ko-KR" dirty="0">
                <a:latin typeface="+mn-ea"/>
              </a:rPr>
              <a:t>(</a:t>
            </a:r>
            <a:r>
              <a:rPr lang="ko-KR" altLang="en-US" dirty="0">
                <a:latin typeface="+mn-ea"/>
              </a:rPr>
              <a:t>廣辭林</a:t>
            </a:r>
            <a:r>
              <a:rPr lang="en-US" altLang="ko-KR" dirty="0">
                <a:latin typeface="+mn-ea"/>
              </a:rPr>
              <a:t>)》</a:t>
            </a:r>
            <a:r>
              <a:rPr lang="ko-KR" altLang="en-US" dirty="0">
                <a:latin typeface="+mn-ea"/>
              </a:rPr>
              <a:t>을 편찬</a:t>
            </a:r>
            <a:r>
              <a:rPr lang="en-US" altLang="ko-KR" dirty="0" smtClean="0">
                <a:latin typeface="+mn-ea"/>
              </a:rPr>
              <a:t>.</a:t>
            </a:r>
          </a:p>
          <a:p>
            <a:pPr fontAlgn="base">
              <a:lnSpc>
                <a:spcPct val="150000"/>
              </a:lnSpc>
            </a:pPr>
            <a:endParaRPr lang="ko-KR" altLang="en-US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400" b="1" dirty="0" err="1">
                <a:solidFill>
                  <a:srgbClr val="0070C0"/>
                </a:solidFill>
                <a:latin typeface="+mn-ea"/>
              </a:rPr>
              <a:t>김사엽</a:t>
            </a:r>
            <a:r>
              <a:rPr lang="ko-KR" altLang="en-US" sz="2400" b="1" dirty="0">
                <a:solidFill>
                  <a:srgbClr val="0070C0"/>
                </a:solidFill>
                <a:latin typeface="+mn-ea"/>
              </a:rPr>
              <a:t> </a:t>
            </a:r>
            <a:r>
              <a:rPr lang="en-US" altLang="ko-KR" sz="2400" b="1" dirty="0">
                <a:solidFill>
                  <a:srgbClr val="0070C0"/>
                </a:solidFill>
                <a:latin typeface="+mn-ea"/>
              </a:rPr>
              <a:t>[</a:t>
            </a:r>
            <a:r>
              <a:rPr lang="ko-KR" altLang="en-US" sz="2400" b="1" dirty="0">
                <a:solidFill>
                  <a:srgbClr val="0070C0"/>
                </a:solidFill>
                <a:latin typeface="+mn-ea"/>
              </a:rPr>
              <a:t>金思燁</a:t>
            </a:r>
            <a:r>
              <a:rPr lang="en-US" altLang="ko-KR" sz="2400" b="1" dirty="0">
                <a:solidFill>
                  <a:srgbClr val="0070C0"/>
                </a:solidFill>
                <a:latin typeface="+mn-ea"/>
              </a:rPr>
              <a:t>, 1912 ~ 1992] </a:t>
            </a:r>
            <a:endParaRPr lang="ko-KR" altLang="en-US" sz="2400" b="1" dirty="0">
              <a:solidFill>
                <a:srgbClr val="0070C0"/>
              </a:solidFill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dirty="0">
                <a:latin typeface="+mn-ea"/>
              </a:rPr>
              <a:t>국문학자</a:t>
            </a:r>
            <a:r>
              <a:rPr lang="en-US" altLang="ko-KR" dirty="0">
                <a:latin typeface="+mn-ea"/>
              </a:rPr>
              <a:t>. 1963</a:t>
            </a:r>
            <a:r>
              <a:rPr lang="ko-KR" altLang="en-US" dirty="0">
                <a:latin typeface="+mn-ea"/>
              </a:rPr>
              <a:t>년부터 일본 오사카외국어대학에서 </a:t>
            </a:r>
            <a:r>
              <a:rPr lang="en-US" altLang="ko-KR" dirty="0">
                <a:latin typeface="+mn-ea"/>
              </a:rPr>
              <a:t>20</a:t>
            </a:r>
            <a:r>
              <a:rPr lang="ko-KR" altLang="en-US" dirty="0">
                <a:latin typeface="+mn-ea"/>
              </a:rPr>
              <a:t>여 년간 한국어를 가르쳤다</a:t>
            </a:r>
            <a:r>
              <a:rPr lang="en-US" altLang="ko-KR" dirty="0">
                <a:latin typeface="+mn-ea"/>
              </a:rPr>
              <a:t>. </a:t>
            </a:r>
            <a:r>
              <a:rPr lang="ko-KR" altLang="en-US" dirty="0">
                <a:latin typeface="+mn-ea"/>
              </a:rPr>
              <a:t>일본에 있을 때 한국문화와 한국어를 바로 알리는 데 주력하였으며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일본문화의 원류가 </a:t>
            </a:r>
            <a:r>
              <a:rPr lang="ko-KR" altLang="en-US" dirty="0" err="1">
                <a:latin typeface="+mn-ea"/>
              </a:rPr>
              <a:t>한국임을</a:t>
            </a:r>
            <a:r>
              <a:rPr lang="ko-KR" altLang="en-US" dirty="0">
                <a:latin typeface="+mn-ea"/>
              </a:rPr>
              <a:t> 밝혔다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4229" y="979910"/>
            <a:ext cx="5971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2800" b="1" dirty="0" smtClean="0"/>
              <a:t>일본어의 뿌리가 한국어다</a:t>
            </a:r>
            <a:r>
              <a:rPr lang="en-US" altLang="ko-KR" sz="2800" b="1" dirty="0" smtClean="0"/>
              <a:t>(1200</a:t>
            </a:r>
            <a:r>
              <a:rPr lang="ko-KR" altLang="en-US" sz="2800" b="1" dirty="0" smtClean="0"/>
              <a:t>단어</a:t>
            </a:r>
            <a:r>
              <a:rPr lang="en-US" altLang="ko-KR" sz="2800" b="1" dirty="0" smtClean="0"/>
              <a:t>)</a:t>
            </a:r>
            <a:endParaRPr lang="ko-KR" alt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4240" y="371671"/>
            <a:ext cx="2140330" cy="46166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400" dirty="0" smtClean="0"/>
              <a:t>일본어의 기원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3155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81350" y="298687"/>
            <a:ext cx="8686800" cy="58644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ko-KR" altLang="en-US"/>
              <a:t>そろそろ </a:t>
            </a:r>
            <a:r>
              <a:rPr lang="en-US" altLang="ko-KR"/>
              <a:t>sorosoro </a:t>
            </a:r>
            <a:r>
              <a:rPr lang="ko-KR" altLang="en-US"/>
              <a:t>슬슬</a:t>
            </a:r>
            <a:r>
              <a:rPr lang="en-US" altLang="ko-KR"/>
              <a:t>(</a:t>
            </a:r>
            <a:r>
              <a:rPr lang="ko-KR" altLang="en-US"/>
              <a:t>갑시다</a:t>
            </a:r>
            <a:r>
              <a:rPr lang="en-US" altLang="ko-KR"/>
              <a:t>)</a:t>
            </a:r>
            <a:endParaRPr lang="ko-KR" altLang="en-US"/>
          </a:p>
          <a:p>
            <a:pPr fontAlgn="base"/>
            <a:r>
              <a:rPr lang="ko-KR" altLang="en-US"/>
              <a:t>たまたま </a:t>
            </a:r>
            <a:r>
              <a:rPr lang="en-US" altLang="ko-KR"/>
              <a:t>tamatama </a:t>
            </a:r>
            <a:r>
              <a:rPr lang="ko-KR" altLang="en-US"/>
              <a:t>틈틈이</a:t>
            </a:r>
          </a:p>
          <a:p>
            <a:pPr fontAlgn="base"/>
            <a:r>
              <a:rPr lang="ko-KR" altLang="en-US"/>
              <a:t>友 とも </a:t>
            </a:r>
            <a:r>
              <a:rPr lang="en-US" altLang="ko-KR"/>
              <a:t>domo </a:t>
            </a:r>
            <a:r>
              <a:rPr lang="ko-KR" altLang="en-US"/>
              <a:t>동무</a:t>
            </a:r>
          </a:p>
          <a:p>
            <a:pPr fontAlgn="base"/>
            <a:r>
              <a:rPr lang="ko-KR" altLang="en-US"/>
              <a:t>岸 きし </a:t>
            </a:r>
            <a:r>
              <a:rPr lang="en-US" altLang="ko-KR"/>
              <a:t>kishi </a:t>
            </a:r>
            <a:r>
              <a:rPr lang="ko-KR" altLang="en-US"/>
              <a:t>기슭</a:t>
            </a:r>
          </a:p>
          <a:p>
            <a:pPr fontAlgn="base"/>
            <a:r>
              <a:rPr lang="ko-KR" altLang="en-US"/>
              <a:t>焼　やき </a:t>
            </a:r>
            <a:r>
              <a:rPr lang="en-US" altLang="ko-KR"/>
              <a:t>yaki </a:t>
            </a:r>
            <a:r>
              <a:rPr lang="ko-KR" altLang="en-US"/>
              <a:t>익히</a:t>
            </a:r>
            <a:r>
              <a:rPr lang="en-US" altLang="ko-KR"/>
              <a:t>(</a:t>
            </a:r>
            <a:r>
              <a:rPr lang="ko-KR" altLang="en-US"/>
              <a:t>기</a:t>
            </a:r>
            <a:r>
              <a:rPr lang="en-US" altLang="ko-KR"/>
              <a:t>)</a:t>
            </a:r>
            <a:endParaRPr lang="ko-KR" altLang="en-US"/>
          </a:p>
          <a:p>
            <a:pPr fontAlgn="base"/>
            <a:r>
              <a:rPr lang="ko-KR" altLang="en-US"/>
              <a:t>酒 さけ </a:t>
            </a:r>
            <a:r>
              <a:rPr lang="en-US" altLang="ko-KR"/>
              <a:t>sake </a:t>
            </a:r>
            <a:r>
              <a:rPr lang="ko-KR" altLang="en-US"/>
              <a:t>삭히</a:t>
            </a:r>
            <a:r>
              <a:rPr lang="en-US" altLang="ko-KR"/>
              <a:t>(</a:t>
            </a:r>
            <a:r>
              <a:rPr lang="ko-KR" altLang="en-US"/>
              <a:t>기</a:t>
            </a:r>
            <a:r>
              <a:rPr lang="en-US" altLang="ko-KR"/>
              <a:t>)</a:t>
            </a:r>
            <a:endParaRPr lang="ko-KR" altLang="en-US"/>
          </a:p>
          <a:p>
            <a:pPr fontAlgn="base"/>
            <a:r>
              <a:rPr lang="ko-KR" altLang="en-US"/>
              <a:t>狙う </a:t>
            </a:r>
            <a:r>
              <a:rPr lang="en-US" altLang="ko-KR"/>
              <a:t>nerau </a:t>
            </a:r>
            <a:r>
              <a:rPr lang="ko-KR" altLang="en-US"/>
              <a:t>노리</a:t>
            </a:r>
            <a:r>
              <a:rPr lang="en-US" altLang="ko-KR"/>
              <a:t>(</a:t>
            </a:r>
            <a:r>
              <a:rPr lang="ko-KR" altLang="en-US"/>
              <a:t>다</a:t>
            </a:r>
            <a:r>
              <a:rPr lang="en-US" altLang="ko-KR"/>
              <a:t>)</a:t>
            </a:r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2019782" y="1249547"/>
            <a:ext cx="5746830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そろそろ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sorosoro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슬슬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갑시다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endParaRPr lang="ko-KR" altLang="en-US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たまたま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tamatama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틈틈이</a:t>
            </a:r>
            <a:endParaRPr lang="ko-KR" altLang="en-US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友 </a:t>
            </a:r>
            <a:r>
              <a:rPr lang="ko-KR" altLang="en-US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とも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domo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동무</a:t>
            </a:r>
            <a:endParaRPr lang="ko-KR" altLang="en-US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岸 </a:t>
            </a:r>
            <a:r>
              <a:rPr lang="ko-KR" altLang="en-US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きし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kishi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기슭</a:t>
            </a:r>
            <a:endParaRPr lang="ko-KR" altLang="en-US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焼　</a:t>
            </a:r>
            <a:r>
              <a:rPr lang="ko-KR" altLang="en-US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やき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yaki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익히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기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endParaRPr lang="ko-KR" altLang="en-US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酒 </a:t>
            </a:r>
            <a:r>
              <a:rPr lang="ko-KR" altLang="en-US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さけ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sake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삭히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기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endParaRPr lang="ko-KR" altLang="en-US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狙う </a:t>
            </a:r>
            <a:r>
              <a:rPr lang="en-US" altLang="ko-KR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nerau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노리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다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endParaRPr lang="ko-KR" altLang="en-US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4240" y="371671"/>
            <a:ext cx="2140330" cy="46166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400" dirty="0" smtClean="0"/>
              <a:t>일본어의 기원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2289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81350" y="298687"/>
            <a:ext cx="8686800" cy="58644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ko-KR" altLang="en-US"/>
              <a:t>そろそろ </a:t>
            </a:r>
            <a:r>
              <a:rPr lang="en-US" altLang="ko-KR"/>
              <a:t>sorosoro </a:t>
            </a:r>
            <a:r>
              <a:rPr lang="ko-KR" altLang="en-US"/>
              <a:t>슬슬</a:t>
            </a:r>
            <a:r>
              <a:rPr lang="en-US" altLang="ko-KR"/>
              <a:t>(</a:t>
            </a:r>
            <a:r>
              <a:rPr lang="ko-KR" altLang="en-US"/>
              <a:t>갑시다</a:t>
            </a:r>
            <a:r>
              <a:rPr lang="en-US" altLang="ko-KR"/>
              <a:t>)</a:t>
            </a:r>
            <a:endParaRPr lang="ko-KR" altLang="en-US"/>
          </a:p>
          <a:p>
            <a:pPr fontAlgn="base"/>
            <a:r>
              <a:rPr lang="ko-KR" altLang="en-US"/>
              <a:t>たまたま </a:t>
            </a:r>
            <a:r>
              <a:rPr lang="en-US" altLang="ko-KR"/>
              <a:t>tamatama </a:t>
            </a:r>
            <a:r>
              <a:rPr lang="ko-KR" altLang="en-US"/>
              <a:t>틈틈이</a:t>
            </a:r>
          </a:p>
          <a:p>
            <a:pPr fontAlgn="base"/>
            <a:r>
              <a:rPr lang="ko-KR" altLang="en-US"/>
              <a:t>友 とも </a:t>
            </a:r>
            <a:r>
              <a:rPr lang="en-US" altLang="ko-KR"/>
              <a:t>domo </a:t>
            </a:r>
            <a:r>
              <a:rPr lang="ko-KR" altLang="en-US"/>
              <a:t>동무</a:t>
            </a:r>
          </a:p>
          <a:p>
            <a:pPr fontAlgn="base"/>
            <a:r>
              <a:rPr lang="ko-KR" altLang="en-US"/>
              <a:t>岸 きし </a:t>
            </a:r>
            <a:r>
              <a:rPr lang="en-US" altLang="ko-KR"/>
              <a:t>kishi </a:t>
            </a:r>
            <a:r>
              <a:rPr lang="ko-KR" altLang="en-US"/>
              <a:t>기슭</a:t>
            </a:r>
          </a:p>
          <a:p>
            <a:pPr fontAlgn="base"/>
            <a:r>
              <a:rPr lang="ko-KR" altLang="en-US"/>
              <a:t>焼　やき </a:t>
            </a:r>
            <a:r>
              <a:rPr lang="en-US" altLang="ko-KR"/>
              <a:t>yaki </a:t>
            </a:r>
            <a:r>
              <a:rPr lang="ko-KR" altLang="en-US"/>
              <a:t>익히</a:t>
            </a:r>
            <a:r>
              <a:rPr lang="en-US" altLang="ko-KR"/>
              <a:t>(</a:t>
            </a:r>
            <a:r>
              <a:rPr lang="ko-KR" altLang="en-US"/>
              <a:t>기</a:t>
            </a:r>
            <a:r>
              <a:rPr lang="en-US" altLang="ko-KR"/>
              <a:t>)</a:t>
            </a:r>
            <a:endParaRPr lang="ko-KR" altLang="en-US"/>
          </a:p>
          <a:p>
            <a:pPr fontAlgn="base"/>
            <a:r>
              <a:rPr lang="ko-KR" altLang="en-US"/>
              <a:t>酒 さけ </a:t>
            </a:r>
            <a:r>
              <a:rPr lang="en-US" altLang="ko-KR"/>
              <a:t>sake </a:t>
            </a:r>
            <a:r>
              <a:rPr lang="ko-KR" altLang="en-US"/>
              <a:t>삭히</a:t>
            </a:r>
            <a:r>
              <a:rPr lang="en-US" altLang="ko-KR"/>
              <a:t>(</a:t>
            </a:r>
            <a:r>
              <a:rPr lang="ko-KR" altLang="en-US"/>
              <a:t>기</a:t>
            </a:r>
            <a:r>
              <a:rPr lang="en-US" altLang="ko-KR"/>
              <a:t>)</a:t>
            </a:r>
            <a:endParaRPr lang="ko-KR" altLang="en-US"/>
          </a:p>
          <a:p>
            <a:pPr fontAlgn="base"/>
            <a:r>
              <a:rPr lang="ko-KR" altLang="en-US"/>
              <a:t>狙う </a:t>
            </a:r>
            <a:r>
              <a:rPr lang="en-US" altLang="ko-KR"/>
              <a:t>nerau </a:t>
            </a:r>
            <a:r>
              <a:rPr lang="ko-KR" altLang="en-US"/>
              <a:t>노리</a:t>
            </a:r>
            <a:r>
              <a:rPr lang="en-US" altLang="ko-KR"/>
              <a:t>(</a:t>
            </a:r>
            <a:r>
              <a:rPr lang="ko-KR" altLang="en-US"/>
              <a:t>다</a:t>
            </a:r>
            <a:r>
              <a:rPr lang="en-US" altLang="ko-KR"/>
              <a:t>)</a:t>
            </a: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467460" y="525565"/>
            <a:ext cx="5960962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冠　　 </a:t>
            </a:r>
            <a:r>
              <a:rPr lang="en-US" altLang="ko-KR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kanmuri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갓머리　</a:t>
            </a:r>
            <a:endParaRPr lang="ko-KR" altLang="en-US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補う </a:t>
            </a:r>
            <a:r>
              <a:rPr lang="en-US" altLang="ko-KR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oginau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우겨넣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다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 </a:t>
            </a:r>
            <a:r>
              <a:rPr lang="en-US" altLang="ko-KR" sz="24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</a:t>
            </a:r>
            <a:r>
              <a:rPr lang="ko-KR" altLang="en-US" sz="24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보충</a:t>
            </a:r>
            <a:endParaRPr lang="ko-KR" altLang="en-US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任せる </a:t>
            </a:r>
            <a:r>
              <a:rPr lang="en-US" altLang="ko-KR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makaseru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맡기다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오마카세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endParaRPr lang="ko-KR" altLang="en-US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調べる </a:t>
            </a:r>
            <a:r>
              <a:rPr lang="en-US" altLang="ko-KR" sz="2400" kern="0" dirty="0" err="1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shiraberu</a:t>
            </a:r>
            <a:r>
              <a:rPr lang="en-US" altLang="ko-KR" sz="2400" kern="0" dirty="0" smtClean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쓸어보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다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),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調査</a:t>
            </a:r>
            <a:endParaRPr lang="ko-KR" altLang="en-US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願う </a:t>
            </a:r>
            <a:r>
              <a:rPr lang="en-US" altLang="ko-KR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negau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내키다 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원하다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endParaRPr lang="ko-KR" altLang="en-US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狂う　 </a:t>
            </a:r>
            <a:r>
              <a:rPr lang="en-US" altLang="ko-KR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kuroo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그르치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다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미치다</a:t>
            </a:r>
            <a:endParaRPr lang="ko-KR" altLang="en-US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千切れる </a:t>
            </a:r>
            <a:r>
              <a:rPr lang="en-US" altLang="ko-KR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chigireru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찢기다</a:t>
            </a:r>
            <a:endParaRPr lang="ko-KR" altLang="en-US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いらっしゃい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2400" kern="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iratsshai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이리 오쇼</a:t>
            </a:r>
            <a:endParaRPr lang="ko-KR" altLang="en-US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cf. 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独逸</a:t>
            </a:r>
            <a:r>
              <a:rPr lang="en-US" altLang="ko-KR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/</a:t>
            </a:r>
            <a:r>
              <a:rPr lang="ko-KR" altLang="en-US" sz="2400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欧羅波</a:t>
            </a:r>
            <a:endParaRPr lang="ko-KR" altLang="en-US" sz="24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4240" y="371671"/>
            <a:ext cx="2140330" cy="46166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400" dirty="0" smtClean="0"/>
              <a:t>일본어의 기원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5222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02" y="458421"/>
            <a:ext cx="3735146" cy="5764115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 flipV="1">
            <a:off x="4705888" y="1856533"/>
            <a:ext cx="4032374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4553488" y="2112873"/>
            <a:ext cx="45905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2400" dirty="0" err="1"/>
              <a:t>미시마</a:t>
            </a:r>
            <a:r>
              <a:rPr lang="ko-KR" altLang="en-US" sz="2400" dirty="0"/>
              <a:t> </a:t>
            </a:r>
            <a:r>
              <a:rPr lang="ko-KR" altLang="en-US" sz="2400" dirty="0" err="1"/>
              <a:t>유키오</a:t>
            </a:r>
            <a:r>
              <a:rPr lang="en-US" altLang="ko-KR" sz="2400" dirty="0"/>
              <a:t>(</a:t>
            </a:r>
            <a:r>
              <a:rPr lang="ko-KR" altLang="en-US" sz="2400" dirty="0"/>
              <a:t>三島由紀雄</a:t>
            </a:r>
            <a:r>
              <a:rPr lang="en-US" altLang="ko-KR" sz="2400" dirty="0" smtClean="0"/>
              <a:t>)</a:t>
            </a:r>
          </a:p>
          <a:p>
            <a:pPr fontAlgn="base"/>
            <a:r>
              <a:rPr lang="en-US" altLang="ko-KR" sz="2400" dirty="0" smtClean="0"/>
              <a:t> </a:t>
            </a:r>
            <a:r>
              <a:rPr lang="en-US" altLang="ko-KR" sz="2400" dirty="0"/>
              <a:t>1970 </a:t>
            </a:r>
            <a:r>
              <a:rPr lang="ko-KR" altLang="en-US" sz="2400" dirty="0" err="1" smtClean="0"/>
              <a:t>할복자살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일본을 대표하는</a:t>
            </a:r>
            <a:endParaRPr lang="en-US" altLang="ko-KR" sz="2400" dirty="0" smtClean="0"/>
          </a:p>
          <a:p>
            <a:pPr fontAlgn="base"/>
            <a:r>
              <a:rPr lang="ko-KR" altLang="en-US" sz="2400" dirty="0" smtClean="0"/>
              <a:t> </a:t>
            </a:r>
            <a:r>
              <a:rPr lang="ko-KR" altLang="en-US" sz="2400" dirty="0"/>
              <a:t>‘金閣寺’작가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3733" y="135256"/>
            <a:ext cx="5219699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2.</a:t>
            </a:r>
            <a:r>
              <a:rPr lang="ko-KR" altLang="en-US" dirty="0" smtClean="0"/>
              <a:t>우</a:t>
            </a:r>
            <a:r>
              <a:rPr lang="en-US" altLang="ko-KR" dirty="0"/>
              <a:t>(</a:t>
            </a:r>
            <a:r>
              <a:rPr lang="ko-KR" altLang="en-US" dirty="0"/>
              <a:t>右</a:t>
            </a:r>
            <a:r>
              <a:rPr lang="en-US" altLang="ko-KR" dirty="0"/>
              <a:t>)</a:t>
            </a:r>
            <a:r>
              <a:rPr lang="ko-KR" altLang="en-US" dirty="0" smtClean="0"/>
              <a:t>경화와 역사인식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541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4252" y="1673653"/>
            <a:ext cx="4988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무사</a:t>
            </a:r>
            <a:r>
              <a:rPr lang="en-US" altLang="ko-KR" sz="28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,</a:t>
            </a:r>
            <a:r>
              <a:rPr lang="ko-KR" altLang="en-US" sz="28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司馬遼太郞 통해서 본다</a:t>
            </a:r>
            <a:endParaRPr lang="ko-KR" altLang="en-US" sz="28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 flipV="1">
            <a:off x="1739168" y="2357120"/>
            <a:ext cx="5113950" cy="5313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168" y="2915566"/>
            <a:ext cx="1876425" cy="290512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3788313" y="3662624"/>
            <a:ext cx="546735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800" b="1" dirty="0" smtClean="0">
                <a:solidFill>
                  <a:srgbClr val="0070C0"/>
                </a:solidFill>
              </a:rPr>
              <a:t>시바 </a:t>
            </a:r>
            <a:r>
              <a:rPr lang="ko-KR" altLang="en-US" sz="2800" b="1" dirty="0" err="1" smtClean="0">
                <a:solidFill>
                  <a:srgbClr val="0070C0"/>
                </a:solidFill>
              </a:rPr>
              <a:t>료타로</a:t>
            </a:r>
            <a:endParaRPr lang="en-US" altLang="ko-KR" sz="2800" b="1" dirty="0" smtClean="0">
              <a:solidFill>
                <a:srgbClr val="0070C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400" dirty="0" smtClean="0"/>
              <a:t>일본을 대표하는 지성</a:t>
            </a:r>
            <a:endParaRPr lang="en-US" altLang="ko-KR" sz="24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2400" dirty="0" smtClean="0"/>
              <a:t>한국에도 수많은 역사소설 </a:t>
            </a:r>
            <a:endParaRPr lang="ko-KR" alt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93733" y="135256"/>
            <a:ext cx="5219699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2.</a:t>
            </a:r>
            <a:r>
              <a:rPr lang="ko-KR" altLang="en-US" dirty="0" smtClean="0"/>
              <a:t>우</a:t>
            </a:r>
            <a:r>
              <a:rPr lang="en-US" altLang="ko-KR" dirty="0"/>
              <a:t>(</a:t>
            </a:r>
            <a:r>
              <a:rPr lang="ko-KR" altLang="en-US" dirty="0"/>
              <a:t>右</a:t>
            </a:r>
            <a:r>
              <a:rPr lang="en-US" altLang="ko-KR" dirty="0"/>
              <a:t>)</a:t>
            </a:r>
            <a:r>
              <a:rPr lang="ko-KR" altLang="en-US" dirty="0" smtClean="0"/>
              <a:t>경화와 역사인식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461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72" y="926912"/>
            <a:ext cx="1048427" cy="156515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562" y="926789"/>
            <a:ext cx="1056673" cy="156544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5737" y="898487"/>
            <a:ext cx="1030744" cy="156544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720" y="926912"/>
            <a:ext cx="1056560" cy="1565274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7759" y="926912"/>
            <a:ext cx="1102307" cy="156527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/>
          <a:srcRect l="33248" r="33214"/>
          <a:stretch/>
        </p:blipFill>
        <p:spPr>
          <a:xfrm>
            <a:off x="67654" y="2635228"/>
            <a:ext cx="1065307" cy="1514887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7"/>
          <a:srcRect l="66934"/>
          <a:stretch/>
        </p:blipFill>
        <p:spPr>
          <a:xfrm>
            <a:off x="1187562" y="2635228"/>
            <a:ext cx="1050304" cy="1514887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2467" y="2635228"/>
            <a:ext cx="1022549" cy="1514887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7497" y="2635229"/>
            <a:ext cx="1030744" cy="1527028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4720" y="2635228"/>
            <a:ext cx="1056560" cy="1514887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11"/>
          <a:srcRect r="4383" b="2800"/>
          <a:stretch/>
        </p:blipFill>
        <p:spPr>
          <a:xfrm>
            <a:off x="5607760" y="2635228"/>
            <a:ext cx="1102306" cy="1513473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66545" y="2635229"/>
            <a:ext cx="1094837" cy="151347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40947" y="4222471"/>
            <a:ext cx="1025798" cy="146102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654" y="4210610"/>
            <a:ext cx="1070493" cy="161287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32960" y="4217201"/>
            <a:ext cx="1104906" cy="1613614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92467" y="4210610"/>
            <a:ext cx="1018466" cy="1508839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07497" y="4217201"/>
            <a:ext cx="1010603" cy="1502248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14665" y="4217202"/>
            <a:ext cx="1000762" cy="150224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300714" y="926789"/>
            <a:ext cx="1102307" cy="1508839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13799" y="964299"/>
            <a:ext cx="1094837" cy="1490378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21"/>
          <a:srcRect l="16373" r="16373"/>
          <a:stretch/>
        </p:blipFill>
        <p:spPr>
          <a:xfrm>
            <a:off x="6771607" y="4222471"/>
            <a:ext cx="1089775" cy="1461029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999425" y="938287"/>
            <a:ext cx="1010705" cy="1497341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23"/>
          <a:srcRect l="16372" r="16644"/>
          <a:stretch/>
        </p:blipFill>
        <p:spPr>
          <a:xfrm>
            <a:off x="7999425" y="4193489"/>
            <a:ext cx="998055" cy="1490011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999425" y="2635228"/>
            <a:ext cx="1018466" cy="14610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4072" y="293658"/>
            <a:ext cx="7964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/>
              <a:t>일본의 文豪 시바 </a:t>
            </a:r>
            <a:r>
              <a:rPr lang="ko-KR" altLang="en-US" sz="2400" dirty="0" err="1" smtClean="0"/>
              <a:t>료타로</a:t>
            </a:r>
            <a:r>
              <a:rPr lang="en-US" altLang="ko-KR" sz="2400" dirty="0" smtClean="0"/>
              <a:t>(1923~1996)</a:t>
            </a:r>
            <a:r>
              <a:rPr lang="ko-KR" altLang="en-US" sz="2400" dirty="0" smtClean="0"/>
              <a:t> 작품 중  번역판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0654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87787" y="2146580"/>
            <a:ext cx="7486154" cy="285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무사의 늠</a:t>
            </a:r>
            <a:r>
              <a:rPr lang="ko-KR" altLang="en-US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름</a:t>
            </a:r>
            <a:r>
              <a:rPr lang="en-US" altLang="ko-KR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淸廉이 근대일본정신 뿌리</a:t>
            </a:r>
            <a:endParaRPr lang="ko-KR" altLang="en-US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倭</a:t>
            </a:r>
            <a:r>
              <a:rPr lang="en-US" altLang="ko-KR" sz="2800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힘이 정의다</a:t>
            </a:r>
            <a:r>
              <a:rPr lang="en-US" altLang="ko-KR" sz="2800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2800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아시아의 公害的存在</a:t>
            </a:r>
            <a:r>
              <a:rPr lang="en-US" altLang="ko-KR" sz="2800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endParaRPr lang="ko-KR" altLang="en-US" kern="0" spc="0" dirty="0" smtClean="0">
              <a:solidFill>
                <a:srgbClr val="FF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무사</a:t>
            </a:r>
            <a:r>
              <a:rPr lang="en-US" altLang="ko-KR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야만의 늠름한 에너지로 다스리다</a:t>
            </a:r>
            <a:endParaRPr lang="ko-KR" altLang="en-US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儒敎</a:t>
            </a:r>
            <a:r>
              <a:rPr lang="en-US" altLang="ko-KR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-</a:t>
            </a:r>
            <a:r>
              <a:rPr lang="ko-KR" altLang="en-US" sz="2800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科擧</a:t>
            </a:r>
            <a:r>
              <a:rPr lang="en-US" altLang="ko-KR" sz="2800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-</a:t>
            </a:r>
            <a:r>
              <a:rPr lang="ko-KR" altLang="en-US" sz="2800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관료제도가 </a:t>
            </a:r>
            <a:r>
              <a:rPr lang="ko-KR" altLang="en-US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중국 한국 망쳤다</a:t>
            </a:r>
            <a:endParaRPr lang="ko-KR" altLang="en-US" kern="0" spc="0" dirty="0">
              <a:solidFill>
                <a:srgbClr val="FF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15616" y="2037523"/>
            <a:ext cx="743049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715616" y="5321412"/>
            <a:ext cx="743049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463714" y="1066371"/>
            <a:ext cx="3724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시바 주장의 槪要</a:t>
            </a:r>
            <a:endParaRPr lang="ko-KR" altLang="en-US" sz="3600" dirty="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5284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81350" y="298687"/>
            <a:ext cx="8686800" cy="58644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28846" t="33761" r="30256" b="19971"/>
          <a:stretch/>
        </p:blipFill>
        <p:spPr>
          <a:xfrm>
            <a:off x="785088" y="1150457"/>
            <a:ext cx="7479323" cy="4759569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657579" y="467235"/>
            <a:ext cx="4380413" cy="120032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anchor="ctr">
            <a:spAutoFit/>
          </a:bodyPr>
          <a:lstStyle/>
          <a:p>
            <a:pPr algn="ctr" fontAlgn="base"/>
            <a:r>
              <a:rPr lang="en-US" altLang="ko-KR" sz="36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</a:rPr>
              <a:t>“</a:t>
            </a:r>
            <a:r>
              <a:rPr lang="ko-KR" altLang="en-US" sz="36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</a:rPr>
              <a:t>힘이 정의다</a:t>
            </a:r>
            <a:r>
              <a:rPr lang="en-US" altLang="ko-KR" sz="36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</a:rPr>
              <a:t>!”</a:t>
            </a:r>
          </a:p>
          <a:p>
            <a:pPr algn="ctr" fontAlgn="base"/>
            <a:r>
              <a:rPr lang="en-US" altLang="ko-KR" sz="36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</a:rPr>
              <a:t>“</a:t>
            </a:r>
            <a:r>
              <a:rPr lang="ko-KR" altLang="en-US" sz="36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</a:rPr>
              <a:t>패배는 부도덕</a:t>
            </a:r>
            <a:r>
              <a:rPr lang="en-US" altLang="ko-KR" sz="36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</a:rPr>
              <a:t>”</a:t>
            </a:r>
            <a:endParaRPr lang="ko-KR" altLang="en-US" sz="36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441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35334" y="1396395"/>
            <a:ext cx="8006962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60000"/>
              </a:lnSpc>
            </a:pP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司馬</a:t>
            </a:r>
            <a:r>
              <a:rPr lang="en-US" altLang="ko-KR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일본에 없는 이름</a:t>
            </a:r>
            <a:r>
              <a:rPr lang="en-US" altLang="ko-KR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중국 역사가 司馬遷</a:t>
            </a:r>
            <a:endParaRPr lang="ko-KR" altLang="en-US" sz="2800" kern="0" spc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몽골어 專攻</a:t>
            </a:r>
            <a:r>
              <a:rPr lang="en-US" altLang="ko-KR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滿洲 軍服務</a:t>
            </a:r>
            <a:r>
              <a:rPr lang="en-US" altLang="ko-KR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韓半島 經由派遣</a:t>
            </a:r>
            <a:r>
              <a:rPr lang="en-US" altLang="ko-KR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endParaRPr lang="ko-KR" altLang="en-US" sz="2800" kern="0" spc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大坂거주</a:t>
            </a:r>
            <a:r>
              <a:rPr lang="en-US" altLang="ko-KR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조선인들과의 교유</a:t>
            </a:r>
            <a:r>
              <a:rPr lang="en-US" altLang="ko-KR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김달수 정귀문</a:t>
            </a:r>
            <a:r>
              <a:rPr lang="en-US" altLang="ko-KR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endParaRPr lang="ko-KR" altLang="en-US" sz="2800" kern="0" spc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조선인의 정치논리과잉과 민단</a:t>
            </a:r>
            <a:r>
              <a:rPr lang="en-US" altLang="ko-KR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-</a:t>
            </a: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총련 분열</a:t>
            </a:r>
            <a:endParaRPr lang="ko-KR" altLang="en-US" sz="2800" kern="0" spc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원한 傲氣에 사로잡혀 객관적 史實도 誤認</a:t>
            </a:r>
            <a:endParaRPr lang="ko-KR" altLang="en-US" sz="2800" kern="0" spc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화 잘 내고</a:t>
            </a:r>
            <a:r>
              <a:rPr lang="en-US" altLang="ko-KR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同苦해도 同樂하지 못하는 습성</a:t>
            </a:r>
            <a:endParaRPr lang="ko-KR" altLang="en-US" sz="2800" kern="0" spc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23567" y="1396395"/>
            <a:ext cx="743049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723567" y="5711026"/>
            <a:ext cx="743049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368060" y="468178"/>
            <a:ext cx="4474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司馬</a:t>
            </a:r>
            <a:r>
              <a:rPr lang="ko-KR" altLang="en-US" sz="3600" dirty="0">
                <a:latin typeface="바탕" panose="02030600000101010101" pitchFamily="18" charset="-127"/>
                <a:ea typeface="바탕" panose="02030600000101010101" pitchFamily="18" charset="-127"/>
              </a:rPr>
              <a:t>의</a:t>
            </a:r>
            <a:r>
              <a:rPr lang="en-US" altLang="ko-KR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 </a:t>
            </a:r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東洋</a:t>
            </a:r>
            <a:r>
              <a:rPr lang="en-US" altLang="ko-KR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韓國觀</a:t>
            </a:r>
            <a:endParaRPr lang="ko-KR" altLang="en-US" sz="3600" dirty="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350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24014" y="1614189"/>
            <a:ext cx="8468139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60000"/>
              </a:lnSpc>
            </a:pPr>
            <a:r>
              <a:rPr lang="ko-KR" altLang="en-US" sz="27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列島의 </a:t>
            </a:r>
            <a:r>
              <a:rPr lang="ko-KR" altLang="en-US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물</a:t>
            </a:r>
            <a:r>
              <a:rPr lang="en-US" altLang="ko-KR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7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偏西風이 </a:t>
            </a:r>
            <a:r>
              <a:rPr lang="ko-KR" altLang="en-US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조선 혈액</a:t>
            </a:r>
            <a:r>
              <a:rPr lang="en-US" altLang="ko-KR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혼혈</a:t>
            </a:r>
            <a:r>
              <a:rPr lang="en-US" altLang="ko-KR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 </a:t>
            </a:r>
            <a:r>
              <a:rPr lang="ko-KR" altLang="en-US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불러왔다</a:t>
            </a:r>
            <a:endParaRPr lang="ko-KR" altLang="en-US" sz="2700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神道의 원형은 조선에서</a:t>
            </a:r>
            <a:r>
              <a:rPr lang="en-US" altLang="ko-KR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對馬島 壹岐에 그 증거들</a:t>
            </a:r>
            <a:endParaRPr lang="ko-KR" altLang="en-US" sz="2700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任那日本府는 虛構</a:t>
            </a:r>
            <a:r>
              <a:rPr lang="en-US" altLang="ko-KR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7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식민지가질</a:t>
            </a:r>
            <a:r>
              <a:rPr lang="ko-KR" altLang="en-US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여건도 필요도 不在</a:t>
            </a:r>
            <a:endParaRPr lang="ko-KR" altLang="en-US" sz="2700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일본은 倭奴소리들어도 싸다</a:t>
            </a:r>
            <a:r>
              <a:rPr lang="en-US" altLang="ko-KR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. </a:t>
            </a:r>
            <a:r>
              <a:rPr lang="ko-KR" altLang="en-US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創氏改名도 그 하나다</a:t>
            </a:r>
            <a:endParaRPr lang="ko-KR" altLang="en-US" sz="2700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이순신 경외한 일본해군 대장</a:t>
            </a:r>
            <a:r>
              <a:rPr lang="en-US" altLang="ko-KR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正木生虎와 山屋他人</a:t>
            </a:r>
            <a:endParaRPr lang="ko-KR" altLang="en-US" sz="2700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7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백제서</a:t>
            </a:r>
            <a:r>
              <a:rPr lang="ko-KR" altLang="en-US" sz="27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수입한 열도 최초의 대학총장 </a:t>
            </a:r>
            <a:r>
              <a:rPr lang="ko-KR" altLang="en-US" sz="27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鬼室集欺</a:t>
            </a:r>
            <a:r>
              <a:rPr lang="en-US" altLang="ko-KR" sz="27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?</a:t>
            </a:r>
            <a:endParaRPr lang="ko-KR" altLang="en-US" sz="27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24014" y="1591329"/>
            <a:ext cx="8468140" cy="4572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4014" y="5813471"/>
            <a:ext cx="8468140" cy="4572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161217" y="461965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mtClean="0">
                <a:latin typeface="바탕" panose="02030600000101010101" pitchFamily="18" charset="-127"/>
                <a:ea typeface="바탕" panose="02030600000101010101" pitchFamily="18" charset="-127"/>
              </a:rPr>
              <a:t>은혜와 원한</a:t>
            </a:r>
            <a:endParaRPr lang="ko-KR" altLang="en-US" sz="3600" dirty="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513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55" y="711051"/>
            <a:ext cx="8410755" cy="55721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5360" y="249386"/>
            <a:ext cx="4835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일본 전통 남성 속옷 야한 </a:t>
            </a:r>
            <a:r>
              <a:rPr lang="en-US" altLang="ko-KR" sz="24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‘</a:t>
            </a:r>
            <a:r>
              <a:rPr lang="ko-KR" altLang="en-US" sz="2400" dirty="0" err="1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훈도시</a:t>
            </a:r>
            <a:r>
              <a:rPr lang="en-US" altLang="ko-KR" sz="24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’</a:t>
            </a:r>
            <a:endParaRPr lang="ko-KR" altLang="en-US" sz="24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084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61" y="225024"/>
            <a:ext cx="7792280" cy="58442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75289" y="6069233"/>
            <a:ext cx="2371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일본 전통 스포츠 </a:t>
            </a:r>
            <a:r>
              <a:rPr lang="en-US" altLang="ko-KR" sz="14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‘</a:t>
            </a:r>
            <a:r>
              <a:rPr lang="ko-KR" altLang="en-US" sz="14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스모</a:t>
            </a:r>
            <a:r>
              <a:rPr lang="en-US" altLang="ko-KR" sz="14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’</a:t>
            </a:r>
            <a:endParaRPr lang="ko-KR" altLang="en-US" sz="14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217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82879" y="1932167"/>
            <a:ext cx="863213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儒敎로 보면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문명바깥의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나라 </a:t>
            </a:r>
            <a:r>
              <a:rPr lang="ko-KR" altLang="en-US" sz="28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비문명국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일본</a:t>
            </a:r>
            <a:endParaRPr lang="ko-KR" altLang="en-US" sz="2800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서책으로 수입된 유교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관혼상제 등과 遊離</a:t>
            </a:r>
            <a:endParaRPr lang="ko-KR" altLang="en-US" sz="2800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중국산 律令制</a:t>
            </a:r>
            <a:r>
              <a:rPr lang="en-US" altLang="ko-KR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大化改新</a:t>
            </a:r>
            <a:r>
              <a:rPr lang="en-US" altLang="ko-KR" sz="2800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(645)</a:t>
            </a:r>
            <a:r>
              <a:rPr lang="ko-KR" altLang="en-US" sz="2800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때 받았다 </a:t>
            </a:r>
            <a:r>
              <a:rPr lang="ko-KR" altLang="en-US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폐기</a:t>
            </a:r>
            <a:endParaRPr lang="ko-KR" altLang="en-US" sz="2800" kern="0" spc="0" dirty="0" smtClean="0">
              <a:solidFill>
                <a:srgbClr val="FF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裸體에 </a:t>
            </a:r>
            <a:r>
              <a:rPr lang="ko-KR" altLang="en-US" sz="28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훈도시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</a:t>
            </a:r>
            <a:r>
              <a:rPr lang="ko-KR" altLang="en-US" sz="2800" kern="0" dirty="0" err="1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달랑차고</a:t>
            </a:r>
            <a:r>
              <a:rPr lang="ko-KR" altLang="en-US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太刀휘두르는 </a:t>
            </a:r>
            <a:r>
              <a:rPr lang="ko-KR" altLang="en-US" sz="2800" kern="0" dirty="0" err="1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전율</a:t>
            </a:r>
            <a:r>
              <a:rPr lang="ko-KR" altLang="en-US" sz="28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적</a:t>
            </a:r>
            <a:r>
              <a:rPr lang="ko-KR" altLang="en-US" sz="2800" kern="0" dirty="0" err="1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몰골</a:t>
            </a:r>
            <a:endParaRPr lang="ko-KR" altLang="en-US" sz="2800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왜구 스타일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儒敎 禮敎에 대한 </a:t>
            </a:r>
            <a:r>
              <a:rPr lang="ko-KR" altLang="en-US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무시거나 도전</a:t>
            </a:r>
            <a:endParaRPr lang="ko-KR" altLang="en-US" sz="28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01538" y="5528146"/>
            <a:ext cx="8010942" cy="4572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401538" y="1886447"/>
            <a:ext cx="8010942" cy="4572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133842" y="800806"/>
            <a:ext cx="50577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太刀한자루</a:t>
            </a:r>
            <a:r>
              <a:rPr lang="en-US" altLang="ko-KR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3600" dirty="0" err="1" smtClean="0">
                <a:latin typeface="바탕" panose="02030600000101010101" pitchFamily="18" charset="-127"/>
                <a:ea typeface="바탕" panose="02030600000101010101" pitchFamily="18" charset="-127"/>
              </a:rPr>
              <a:t>훈도시</a:t>
            </a:r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 </a:t>
            </a:r>
            <a:r>
              <a:rPr lang="en-US" altLang="ko-KR" sz="3600" dirty="0" err="1">
                <a:latin typeface="바탕" panose="02030600000101010101" pitchFamily="18" charset="-127"/>
                <a:ea typeface="바탕" panose="02030600000101010101" pitchFamily="18" charset="-127"/>
              </a:rPr>
              <a:t>1</a:t>
            </a:r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장</a:t>
            </a:r>
            <a:endParaRPr lang="ko-KR" altLang="en-US" sz="3600" dirty="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79064" y="1908313"/>
            <a:ext cx="803081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유교는 형식주의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야만성 짓눌러 통치하기 쉽게</a:t>
            </a:r>
            <a:endParaRPr lang="ko-KR" altLang="en-US" sz="2800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 err="1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고정지향의</a:t>
            </a:r>
            <a:r>
              <a:rPr lang="ko-KR" altLang="en-US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문명</a:t>
            </a:r>
            <a:r>
              <a:rPr lang="en-US" altLang="ko-KR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倭에 </a:t>
            </a:r>
            <a:r>
              <a:rPr lang="ko-KR" altLang="en-US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그런 문명 없고 문화만</a:t>
            </a:r>
            <a:r>
              <a:rPr lang="en-US" altLang="ko-KR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!</a:t>
            </a:r>
            <a:endParaRPr lang="ko-KR" altLang="en-US" sz="2800" kern="0" spc="0" dirty="0" smtClean="0">
              <a:solidFill>
                <a:srgbClr val="FF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科擧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한중을 구제불능으로 만들어온 元兇제도</a:t>
            </a:r>
            <a:endParaRPr lang="ko-KR" altLang="en-US" sz="2800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문장 粉飾力만 테스트하는 </a:t>
            </a:r>
            <a:r>
              <a:rPr lang="ko-KR" altLang="en-US" sz="28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부패관료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量産체제</a:t>
            </a:r>
            <a:endParaRPr lang="ko-KR" altLang="en-US" sz="2800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글 모르는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武士체제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훨씬 더 기능적이고 청렴</a:t>
            </a:r>
            <a:endParaRPr lang="ko-KR" altLang="en-US" sz="28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79226" y="1862594"/>
            <a:ext cx="743049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779226" y="5496341"/>
            <a:ext cx="743049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260873" y="853120"/>
            <a:ext cx="46185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倭</a:t>
            </a:r>
            <a:r>
              <a:rPr lang="en-US" altLang="ko-KR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문명 없고 文化뿐</a:t>
            </a:r>
            <a:r>
              <a:rPr lang="en-US" altLang="ko-KR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!</a:t>
            </a:r>
            <a:endParaRPr lang="ko-KR" altLang="en-US" sz="3600" dirty="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239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10640" y="1371600"/>
            <a:ext cx="45719" cy="31547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9900" b="1" dirty="0" err="1" smtClean="0">
                <a:latin typeface="+mj-ea"/>
                <a:ea typeface="+mj-ea"/>
              </a:rPr>
              <a:t>理</a:t>
            </a:r>
            <a:endParaRPr lang="ko-KR" altLang="en-US" sz="19900" b="1" dirty="0" smtClean="0">
              <a:latin typeface="+mj-ea"/>
              <a:ea typeface="+mj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96840" y="1371600"/>
            <a:ext cx="45719" cy="31547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9900" b="1" dirty="0" smtClean="0">
                <a:latin typeface="+mj-ea"/>
                <a:ea typeface="+mj-ea"/>
              </a:rPr>
              <a:t>氣</a:t>
            </a:r>
          </a:p>
        </p:txBody>
      </p:sp>
      <p:grpSp>
        <p:nvGrpSpPr>
          <p:cNvPr id="11" name="그룹 10"/>
          <p:cNvGrpSpPr/>
          <p:nvPr/>
        </p:nvGrpSpPr>
        <p:grpSpPr>
          <a:xfrm rot="2700000">
            <a:off x="960120" y="2971829"/>
            <a:ext cx="3108960" cy="3108960"/>
            <a:chOff x="-1386840" y="121920"/>
            <a:chExt cx="3108960" cy="3108960"/>
          </a:xfrm>
        </p:grpSpPr>
        <p:sp>
          <p:nvSpPr>
            <p:cNvPr id="5" name="직사각형 4"/>
            <p:cNvSpPr/>
            <p:nvPr/>
          </p:nvSpPr>
          <p:spPr>
            <a:xfrm>
              <a:off x="0" y="121920"/>
              <a:ext cx="350520" cy="310896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 rot="16200000">
              <a:off x="-7620" y="-7620"/>
              <a:ext cx="350520" cy="310896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3" name="도넛 12"/>
          <p:cNvSpPr/>
          <p:nvPr/>
        </p:nvSpPr>
        <p:spPr>
          <a:xfrm>
            <a:off x="5375649" y="3211599"/>
            <a:ext cx="2468880" cy="2468880"/>
          </a:xfrm>
          <a:prstGeom prst="donu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353610"/>
            <a:ext cx="5287025" cy="646331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3600" b="1" smtClean="0">
                <a:latin typeface="+mj-ea"/>
                <a:ea typeface="+mj-ea"/>
              </a:rPr>
              <a:t>문명은 없고 문화만 있다</a:t>
            </a:r>
            <a:endParaRPr lang="ko-KR" altLang="en-US" sz="3600" b="1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5998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77079" y="2208563"/>
            <a:ext cx="79035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文句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=1. phrase 2. </a:t>
            </a:r>
            <a:r>
              <a:rPr lang="en-US" altLang="ko-KR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complaint </a:t>
            </a:r>
            <a:endParaRPr lang="ko-KR" altLang="en-US" sz="2800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理窟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=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理와 氣의 리에 왜 굴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(cave)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을 붙이나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?</a:t>
            </a:r>
            <a:endParaRPr lang="ko-KR" altLang="en-US" sz="2800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天壤之差</a:t>
            </a:r>
            <a:r>
              <a:rPr lang="en-US" altLang="ko-KR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천양지차</a:t>
            </a:r>
            <a:r>
              <a:rPr lang="en-US" altLang="ko-KR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r>
              <a:rPr lang="ko-KR" altLang="en-US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와 雲泥之差</a:t>
            </a:r>
            <a:r>
              <a:rPr lang="en-US" altLang="ko-KR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운니지차</a:t>
            </a:r>
            <a:r>
              <a:rPr lang="en-US" altLang="ko-KR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고려 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무신정권은 왜 조선 文民 통제로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?</a:t>
            </a:r>
            <a:endParaRPr lang="ko-KR" altLang="en-US" sz="2800" kern="0" dirty="0">
              <a:solidFill>
                <a:srgbClr val="000000"/>
              </a:solidFill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endParaRPr lang="ko-KR" altLang="en-US" sz="28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763324" y="1850755"/>
            <a:ext cx="743049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3324" y="5332868"/>
            <a:ext cx="743049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414223" y="920023"/>
            <a:ext cx="4320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가치관</a:t>
            </a:r>
            <a:r>
              <a:rPr lang="en-US" altLang="ko-KR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-</a:t>
            </a:r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觀点의 차이</a:t>
            </a:r>
            <a:endParaRPr lang="ko-KR" altLang="en-US" sz="3600" dirty="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5664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74" r="31259"/>
          <a:stretch/>
        </p:blipFill>
        <p:spPr>
          <a:xfrm rot="5400000">
            <a:off x="1569195" y="532879"/>
            <a:ext cx="5895433" cy="52917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1000" y="353610"/>
            <a:ext cx="5287025" cy="646331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3600" b="1" smtClean="0">
                <a:solidFill>
                  <a:srgbClr val="FF0000"/>
                </a:solidFill>
                <a:latin typeface="+mj-ea"/>
                <a:ea typeface="+mj-ea"/>
              </a:rPr>
              <a:t>문명은 없고 문화만 있다</a:t>
            </a:r>
            <a:endParaRPr lang="ko-KR" altLang="en-US" sz="3600" b="1" dirty="0" smtClean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9146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image.png"/>
          <p:cNvSpPr>
            <a:spLocks noChangeAspect="1" noChangeArrowheads="1"/>
          </p:cNvSpPr>
          <p:nvPr/>
        </p:nvSpPr>
        <p:spPr bwMode="auto">
          <a:xfrm>
            <a:off x="63500" y="-136525"/>
            <a:ext cx="1990725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8" t="5776" r="15534" b="10792"/>
          <a:stretch/>
        </p:blipFill>
        <p:spPr>
          <a:xfrm>
            <a:off x="749218" y="593831"/>
            <a:ext cx="3480876" cy="52925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4628365" y="1470395"/>
            <a:ext cx="429577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오구라 기조</a:t>
            </a:r>
            <a:endParaRPr lang="en-US" altLang="ko-KR" sz="3200" dirty="0" smtClean="0"/>
          </a:p>
          <a:p>
            <a:r>
              <a:rPr lang="en-US" altLang="ko-KR" sz="3200" dirty="0" smtClean="0"/>
              <a:t>- 1959</a:t>
            </a:r>
            <a:r>
              <a:rPr lang="ko-KR" altLang="en-US" sz="3200" dirty="0" smtClean="0"/>
              <a:t>년생</a:t>
            </a:r>
            <a:endParaRPr lang="en-US" altLang="ko-KR" sz="3200" dirty="0" smtClean="0"/>
          </a:p>
          <a:p>
            <a:r>
              <a:rPr lang="en-US" altLang="ko-KR" sz="3200" dirty="0" smtClean="0"/>
              <a:t>- </a:t>
            </a:r>
            <a:r>
              <a:rPr lang="ko-KR" altLang="en-US" sz="3200" dirty="0" smtClean="0"/>
              <a:t>서울대 철학 박사</a:t>
            </a:r>
            <a:endParaRPr lang="en-US" altLang="ko-KR" sz="3200" dirty="0" smtClean="0"/>
          </a:p>
          <a:p>
            <a:r>
              <a:rPr lang="en-US" altLang="ko-KR" sz="3200" dirty="0" smtClean="0"/>
              <a:t>- </a:t>
            </a:r>
            <a:r>
              <a:rPr lang="ko-KR" altLang="en-US" sz="3200" dirty="0" smtClean="0"/>
              <a:t>현재 </a:t>
            </a:r>
            <a:r>
              <a:rPr lang="ko-KR" altLang="en-US" sz="3200" dirty="0" err="1" smtClean="0"/>
              <a:t>교토대</a:t>
            </a:r>
            <a:r>
              <a:rPr lang="ko-KR" altLang="en-US" sz="3200" dirty="0" smtClean="0"/>
              <a:t> 교수</a:t>
            </a:r>
            <a:endParaRPr lang="en-US" altLang="ko-KR" sz="3200" dirty="0" smtClean="0"/>
          </a:p>
          <a:p>
            <a:pPr marL="457200" indent="-457200">
              <a:buFontTx/>
              <a:buChar char="-"/>
            </a:pPr>
            <a:endParaRPr lang="en-US" altLang="ko-KR" sz="3200" dirty="0"/>
          </a:p>
          <a:p>
            <a:r>
              <a:rPr lang="ko-KR" altLang="en-US" sz="3200" dirty="0" smtClean="0">
                <a:solidFill>
                  <a:srgbClr val="FF0000"/>
                </a:solidFill>
              </a:rPr>
              <a:t>일본적  氣 중심으로</a:t>
            </a:r>
            <a:endParaRPr lang="en-US" altLang="ko-KR" sz="3200" dirty="0" smtClean="0">
              <a:solidFill>
                <a:srgbClr val="FF0000"/>
              </a:solidFill>
            </a:endParaRPr>
          </a:p>
          <a:p>
            <a:r>
              <a:rPr lang="ko-KR" altLang="en-US" sz="3200" dirty="0" smtClean="0">
                <a:solidFill>
                  <a:srgbClr val="FF0000"/>
                </a:solidFill>
              </a:rPr>
              <a:t>한국의 理편향 비판</a:t>
            </a:r>
            <a:endParaRPr lang="ko-KR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78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8400" y="1311965"/>
            <a:ext cx="799684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2800" dirty="0" err="1" smtClean="0"/>
              <a:t>도덕지향</a:t>
            </a:r>
            <a:r>
              <a:rPr lang="en-US" altLang="ko-KR" sz="2800" dirty="0"/>
              <a:t> </a:t>
            </a:r>
            <a:r>
              <a:rPr lang="en-US" altLang="ko-KR" sz="2800" dirty="0" smtClean="0"/>
              <a:t>(Moral-Oriented)                   </a:t>
            </a:r>
            <a:r>
              <a:rPr lang="ko-KR" altLang="en-US" sz="2800" dirty="0" smtClean="0"/>
              <a:t>沒도덕</a:t>
            </a:r>
            <a:r>
              <a:rPr lang="en-US" altLang="ko-KR" sz="2800" dirty="0"/>
              <a:t>amoral </a:t>
            </a:r>
            <a:endParaRPr lang="ko-KR" altLang="en-US" sz="2800" dirty="0"/>
          </a:p>
          <a:p>
            <a:pPr fontAlgn="base">
              <a:lnSpc>
                <a:spcPct val="200000"/>
              </a:lnSpc>
            </a:pPr>
            <a:r>
              <a:rPr lang="en-US" altLang="ko-KR" sz="2800" dirty="0">
                <a:solidFill>
                  <a:srgbClr val="FF0000"/>
                </a:solidFill>
              </a:rPr>
              <a:t>virtue(</a:t>
            </a:r>
            <a:r>
              <a:rPr lang="ko-KR" altLang="en-US" sz="2800" dirty="0">
                <a:solidFill>
                  <a:srgbClr val="FF0000"/>
                </a:solidFill>
              </a:rPr>
              <a:t>도덕</a:t>
            </a:r>
            <a:r>
              <a:rPr lang="en-US" altLang="ko-KR" sz="2800" dirty="0">
                <a:solidFill>
                  <a:srgbClr val="FF0000"/>
                </a:solidFill>
              </a:rPr>
              <a:t>)—virtual(</a:t>
            </a:r>
            <a:r>
              <a:rPr lang="ko-KR" altLang="en-US" sz="2800" dirty="0">
                <a:solidFill>
                  <a:srgbClr val="FF0000"/>
                </a:solidFill>
              </a:rPr>
              <a:t>假想</a:t>
            </a:r>
            <a:r>
              <a:rPr lang="en-US" altLang="ko-KR" sz="2800" dirty="0">
                <a:solidFill>
                  <a:srgbClr val="FF0000"/>
                </a:solidFill>
              </a:rPr>
              <a:t>) reality</a:t>
            </a:r>
            <a:endParaRPr lang="ko-KR" altLang="en-US" sz="2800" dirty="0">
              <a:solidFill>
                <a:srgbClr val="FF0000"/>
              </a:solidFill>
            </a:endParaRPr>
          </a:p>
          <a:p>
            <a:pPr fontAlgn="base">
              <a:lnSpc>
                <a:spcPct val="200000"/>
              </a:lnSpc>
            </a:pPr>
            <a:r>
              <a:rPr lang="ko-KR" altLang="en-US" sz="2800" dirty="0"/>
              <a:t>성선설</a:t>
            </a:r>
            <a:r>
              <a:rPr lang="en-US" altLang="ko-KR" sz="2800" dirty="0"/>
              <a:t>(</a:t>
            </a:r>
            <a:r>
              <a:rPr lang="ko-KR" altLang="en-US" sz="2800" dirty="0"/>
              <a:t>論理</a:t>
            </a:r>
            <a:r>
              <a:rPr lang="en-US" altLang="ko-KR" sz="2800" dirty="0"/>
              <a:t>, </a:t>
            </a:r>
            <a:r>
              <a:rPr lang="ko-KR" altLang="en-US" sz="2800" dirty="0"/>
              <a:t>도덕</a:t>
            </a:r>
            <a:r>
              <a:rPr lang="en-US" altLang="ko-KR" sz="2800" dirty="0"/>
              <a:t>) </a:t>
            </a:r>
            <a:r>
              <a:rPr lang="en-US" altLang="ko-KR" sz="2800" dirty="0" smtClean="0"/>
              <a:t>                          </a:t>
            </a:r>
            <a:r>
              <a:rPr lang="ko-KR" altLang="en-US" sz="2800" dirty="0" smtClean="0"/>
              <a:t>성악설</a:t>
            </a:r>
            <a:r>
              <a:rPr lang="en-US" altLang="ko-KR" sz="2800" dirty="0"/>
              <a:t>(</a:t>
            </a:r>
            <a:r>
              <a:rPr lang="ko-KR" altLang="en-US" sz="2800" dirty="0"/>
              <a:t>칼</a:t>
            </a:r>
            <a:r>
              <a:rPr lang="en-US" altLang="ko-KR" sz="2800" dirty="0"/>
              <a:t>, </a:t>
            </a:r>
            <a:r>
              <a:rPr lang="ko-KR" altLang="en-US" sz="2800" dirty="0"/>
              <a:t>무력</a:t>
            </a:r>
            <a:r>
              <a:rPr lang="en-US" altLang="ko-KR" sz="2800" dirty="0"/>
              <a:t>)</a:t>
            </a:r>
            <a:endParaRPr lang="ko-KR" altLang="en-US" sz="2800" dirty="0"/>
          </a:p>
          <a:p>
            <a:pPr fontAlgn="base">
              <a:lnSpc>
                <a:spcPct val="200000"/>
              </a:lnSpc>
            </a:pPr>
            <a:r>
              <a:rPr lang="ko-KR" altLang="en-US" sz="2800" dirty="0"/>
              <a:t>연역적</a:t>
            </a:r>
            <a:r>
              <a:rPr lang="en-US" altLang="ko-KR" sz="2800" dirty="0"/>
              <a:t>(</a:t>
            </a:r>
            <a:r>
              <a:rPr lang="ko-KR" altLang="en-US" sz="2800" dirty="0"/>
              <a:t>理</a:t>
            </a:r>
            <a:r>
              <a:rPr lang="en-US" altLang="ko-KR" sz="2800" dirty="0"/>
              <a:t>, </a:t>
            </a:r>
            <a:r>
              <a:rPr lang="ko-KR" altLang="en-US" sz="2800" dirty="0"/>
              <a:t>보편</a:t>
            </a:r>
            <a:r>
              <a:rPr lang="en-US" altLang="ko-KR" sz="2800" dirty="0"/>
              <a:t>)</a:t>
            </a:r>
            <a:r>
              <a:rPr lang="ko-KR" altLang="en-US" sz="2800" dirty="0"/>
              <a:t>당위 </a:t>
            </a:r>
            <a:r>
              <a:rPr lang="en-US" altLang="ko-KR" sz="2800" dirty="0"/>
              <a:t> </a:t>
            </a:r>
            <a:r>
              <a:rPr lang="en-US" altLang="ko-KR" sz="2800" dirty="0" smtClean="0"/>
              <a:t>             </a:t>
            </a:r>
            <a:r>
              <a:rPr lang="ko-KR" altLang="en-US" sz="2800" dirty="0" smtClean="0"/>
              <a:t>귀납적</a:t>
            </a:r>
            <a:r>
              <a:rPr lang="en-US" altLang="ko-KR" sz="2800" dirty="0"/>
              <a:t>(</a:t>
            </a:r>
            <a:r>
              <a:rPr lang="ko-KR" altLang="en-US" sz="2800" dirty="0"/>
              <a:t>氣</a:t>
            </a:r>
            <a:r>
              <a:rPr lang="en-US" altLang="ko-KR" sz="2800" dirty="0"/>
              <a:t>, </a:t>
            </a:r>
            <a:r>
              <a:rPr lang="ko-KR" altLang="en-US" sz="2800" dirty="0"/>
              <a:t>특수</a:t>
            </a:r>
            <a:r>
              <a:rPr lang="en-US" altLang="ko-KR" sz="2800" dirty="0"/>
              <a:t>)</a:t>
            </a:r>
            <a:r>
              <a:rPr lang="ko-KR" altLang="en-US" sz="2800" dirty="0"/>
              <a:t>현실</a:t>
            </a:r>
          </a:p>
          <a:p>
            <a:pPr fontAlgn="base">
              <a:lnSpc>
                <a:spcPct val="200000"/>
              </a:lnSpc>
            </a:pPr>
            <a:r>
              <a:rPr lang="en-US" altLang="ko-KR" sz="2800" dirty="0" smtClean="0"/>
              <a:t>(</a:t>
            </a:r>
            <a:r>
              <a:rPr lang="ko-KR" altLang="en-US" sz="2800" dirty="0" smtClean="0"/>
              <a:t>독도 위안부</a:t>
            </a:r>
            <a:r>
              <a:rPr lang="en-US" altLang="ko-KR" sz="2800" dirty="0" smtClean="0"/>
              <a:t>)</a:t>
            </a:r>
            <a:r>
              <a:rPr lang="ko-KR" altLang="en-US" sz="2800" dirty="0" smtClean="0"/>
              <a:t>도덕 동기</a:t>
            </a:r>
            <a:r>
              <a:rPr lang="en-US" altLang="ko-KR" sz="2800" dirty="0"/>
              <a:t> </a:t>
            </a:r>
            <a:r>
              <a:rPr lang="en-US" altLang="ko-KR" sz="2800" dirty="0" smtClean="0"/>
              <a:t>           </a:t>
            </a:r>
            <a:r>
              <a:rPr lang="ko-KR" altLang="en-US" sz="2800" dirty="0" smtClean="0"/>
              <a:t>조약 실정법</a:t>
            </a:r>
            <a:r>
              <a:rPr lang="en-US" altLang="ko-KR" sz="2800" dirty="0"/>
              <a:t>(</a:t>
            </a:r>
            <a:r>
              <a:rPr lang="ko-KR" altLang="en-US" sz="2800" dirty="0"/>
              <a:t>국제법</a:t>
            </a:r>
            <a:r>
              <a:rPr lang="en-US" altLang="ko-KR" sz="2800" dirty="0"/>
              <a:t>)</a:t>
            </a:r>
            <a:endParaRPr lang="ko-KR" altLang="en-US" sz="2800" dirty="0"/>
          </a:p>
          <a:p>
            <a:pPr fontAlgn="base">
              <a:lnSpc>
                <a:spcPct val="200000"/>
              </a:lnSpc>
            </a:pPr>
            <a:endParaRPr lang="ko-KR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318471" y="437323"/>
            <a:ext cx="6683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&lt;</a:t>
            </a:r>
            <a:r>
              <a:rPr lang="ko-KR" altLang="en-US" sz="3200" dirty="0" smtClean="0"/>
              <a:t>한국과 일본 철학 가치관의 차이</a:t>
            </a:r>
            <a:r>
              <a:rPr lang="en-US" altLang="ko-KR" sz="3200" dirty="0" smtClean="0"/>
              <a:t>&gt;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56945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41753" y="892347"/>
            <a:ext cx="760614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800" dirty="0" smtClean="0"/>
              <a:t>一</a:t>
            </a:r>
            <a:r>
              <a:rPr lang="ko-KR" altLang="en-US" sz="2800" dirty="0" smtClean="0">
                <a:solidFill>
                  <a:srgbClr val="FF0000"/>
                </a:solidFill>
              </a:rPr>
              <a:t>理</a:t>
            </a:r>
            <a:r>
              <a:rPr lang="ko-KR" altLang="en-US" sz="2800" dirty="0" smtClean="0"/>
              <a:t>懸命</a:t>
            </a:r>
            <a:r>
              <a:rPr lang="en-US" altLang="ko-KR" sz="2800" dirty="0" smtClean="0"/>
              <a:t>                                                     </a:t>
            </a:r>
            <a:r>
              <a:rPr lang="ko-KR" altLang="en-US" sz="2800" dirty="0"/>
              <a:t>一</a:t>
            </a:r>
            <a:r>
              <a:rPr lang="ko-KR" altLang="en-US" sz="2800" dirty="0">
                <a:solidFill>
                  <a:srgbClr val="FF0000"/>
                </a:solidFill>
              </a:rPr>
              <a:t>所</a:t>
            </a:r>
            <a:r>
              <a:rPr lang="ko-KR" altLang="en-US" sz="2800" dirty="0"/>
              <a:t>懸命</a:t>
            </a:r>
          </a:p>
          <a:p>
            <a:pPr fontAlgn="base">
              <a:lnSpc>
                <a:spcPct val="150000"/>
              </a:lnSpc>
            </a:pPr>
            <a:r>
              <a:rPr lang="ko-KR" altLang="en-US" sz="2800" dirty="0"/>
              <a:t>표리부동</a:t>
            </a:r>
            <a:r>
              <a:rPr lang="en-US" altLang="ko-KR" sz="2800" dirty="0"/>
              <a:t>(</a:t>
            </a:r>
            <a:r>
              <a:rPr lang="ko-KR" altLang="en-US" sz="2800" dirty="0"/>
              <a:t>理</a:t>
            </a:r>
            <a:r>
              <a:rPr lang="en-US" altLang="ko-KR" sz="2800" dirty="0"/>
              <a:t>) </a:t>
            </a:r>
            <a:r>
              <a:rPr lang="en-US" altLang="ko-KR" sz="2800" dirty="0" smtClean="0"/>
              <a:t>                                     </a:t>
            </a:r>
            <a:r>
              <a:rPr lang="ko-KR" altLang="en-US" sz="2800" dirty="0" smtClean="0"/>
              <a:t>建前 </a:t>
            </a:r>
            <a:r>
              <a:rPr lang="ko-KR" altLang="en-US" sz="2800" dirty="0"/>
              <a:t>本音</a:t>
            </a:r>
            <a:r>
              <a:rPr lang="en-US" altLang="ko-KR" sz="2800" dirty="0"/>
              <a:t>(</a:t>
            </a:r>
            <a:r>
              <a:rPr lang="ko-KR" altLang="en-US" sz="2800" dirty="0"/>
              <a:t>氣</a:t>
            </a:r>
            <a:r>
              <a:rPr lang="en-US" altLang="ko-KR" sz="2800" dirty="0"/>
              <a:t>)</a:t>
            </a:r>
            <a:endParaRPr lang="ko-KR" altLang="en-US" sz="2800" dirty="0"/>
          </a:p>
          <a:p>
            <a:pPr fontAlgn="base">
              <a:lnSpc>
                <a:spcPct val="150000"/>
              </a:lnSpc>
            </a:pPr>
            <a:r>
              <a:rPr lang="ko-KR" altLang="en-US" sz="2800" dirty="0" err="1"/>
              <a:t>민족단합</a:t>
            </a:r>
            <a:r>
              <a:rPr lang="ko-KR" altLang="en-US" sz="2800" dirty="0"/>
              <a:t> </a:t>
            </a:r>
            <a:r>
              <a:rPr lang="ko-KR" altLang="en-US" sz="2800" dirty="0" smtClean="0"/>
              <a:t>政訓교육</a:t>
            </a:r>
            <a:r>
              <a:rPr lang="en-US" altLang="ko-KR" sz="2800" dirty="0" smtClean="0"/>
              <a:t>                      </a:t>
            </a:r>
            <a:r>
              <a:rPr lang="ko-KR" altLang="en-US" sz="2800" dirty="0" err="1" smtClean="0"/>
              <a:t>무력단련</a:t>
            </a:r>
            <a:r>
              <a:rPr lang="ko-KR" altLang="en-US" sz="2800" dirty="0" smtClean="0"/>
              <a:t> 폭력화</a:t>
            </a:r>
            <a:endParaRPr lang="ko-KR" altLang="en-US" sz="2800" dirty="0"/>
          </a:p>
          <a:p>
            <a:pPr fontAlgn="base">
              <a:lnSpc>
                <a:spcPct val="150000"/>
              </a:lnSpc>
            </a:pPr>
            <a:r>
              <a:rPr lang="ko-KR" altLang="en-US" sz="2800" dirty="0"/>
              <a:t>도덕 경직 당위</a:t>
            </a:r>
            <a:r>
              <a:rPr lang="en-US" altLang="ko-KR" sz="2800" dirty="0"/>
              <a:t>(</a:t>
            </a:r>
            <a:r>
              <a:rPr lang="ko-KR" altLang="en-US" sz="2800" dirty="0"/>
              <a:t>政爭</a:t>
            </a:r>
            <a:r>
              <a:rPr lang="en-US" altLang="ko-KR" sz="2800" dirty="0" smtClean="0"/>
              <a:t>)           </a:t>
            </a:r>
            <a:r>
              <a:rPr lang="ko-KR" altLang="en-US" sz="2800" dirty="0" smtClean="0"/>
              <a:t>자유 창의 </a:t>
            </a:r>
            <a:r>
              <a:rPr lang="ko-KR" altLang="en-US" sz="2800" dirty="0"/>
              <a:t>개발</a:t>
            </a:r>
            <a:r>
              <a:rPr lang="en-US" altLang="ko-KR" sz="2800" dirty="0"/>
              <a:t>(</a:t>
            </a:r>
            <a:r>
              <a:rPr lang="ko-KR" altLang="en-US" sz="2800" dirty="0"/>
              <a:t>職分</a:t>
            </a:r>
            <a:r>
              <a:rPr lang="en-US" altLang="ko-KR" sz="2800" dirty="0"/>
              <a:t>)</a:t>
            </a:r>
            <a:endParaRPr lang="ko-KR" altLang="en-US" sz="2800" dirty="0"/>
          </a:p>
          <a:p>
            <a:pPr fontAlgn="base">
              <a:lnSpc>
                <a:spcPct val="150000"/>
              </a:lnSpc>
            </a:pPr>
            <a:r>
              <a:rPr lang="ko-KR" altLang="en-US" sz="2800" dirty="0"/>
              <a:t>있어야 할 </a:t>
            </a:r>
            <a:r>
              <a:rPr lang="ko-KR" altLang="en-US" sz="2800" dirty="0" smtClean="0"/>
              <a:t>자리</a:t>
            </a:r>
            <a:r>
              <a:rPr lang="en-US" altLang="ko-KR" sz="2800" dirty="0" smtClean="0"/>
              <a:t>             </a:t>
            </a:r>
            <a:r>
              <a:rPr lang="ko-KR" altLang="en-US" sz="2800" dirty="0" smtClean="0"/>
              <a:t>있는 </a:t>
            </a:r>
            <a:r>
              <a:rPr lang="ko-KR" altLang="en-US" sz="2800" dirty="0"/>
              <a:t>자리 최선</a:t>
            </a:r>
            <a:r>
              <a:rPr lang="en-US" altLang="ko-KR" sz="2800" dirty="0"/>
              <a:t>(</a:t>
            </a:r>
            <a:r>
              <a:rPr lang="ko-KR" altLang="en-US" sz="2800" dirty="0"/>
              <a:t>一生懸命</a:t>
            </a:r>
            <a:r>
              <a:rPr lang="en-US" altLang="ko-KR" sz="2800" dirty="0"/>
              <a:t>)</a:t>
            </a:r>
            <a:endParaRPr lang="ko-KR" altLang="en-US" sz="2800" dirty="0"/>
          </a:p>
          <a:p>
            <a:pPr fontAlgn="base">
              <a:lnSpc>
                <a:spcPct val="150000"/>
              </a:lnSpc>
            </a:pPr>
            <a:r>
              <a:rPr lang="ko-KR" altLang="en-US" sz="2800" dirty="0"/>
              <a:t>親문명 </a:t>
            </a:r>
            <a:r>
              <a:rPr lang="ko-KR" altLang="en-US" sz="2800" dirty="0" smtClean="0"/>
              <a:t>反문화</a:t>
            </a:r>
            <a:r>
              <a:rPr lang="en-US" altLang="ko-KR" sz="1400" dirty="0"/>
              <a:t>(</a:t>
            </a:r>
            <a:r>
              <a:rPr lang="ko-KR" altLang="en-US" sz="1400" dirty="0"/>
              <a:t>沒정치 沒도덕 의한 예능 예술 압살</a:t>
            </a:r>
            <a:r>
              <a:rPr lang="en-US" altLang="ko-KR" sz="1400" dirty="0" smtClean="0"/>
              <a:t>)</a:t>
            </a:r>
            <a:r>
              <a:rPr lang="ko-KR" altLang="en-US" sz="2800" dirty="0" smtClean="0"/>
              <a:t> </a:t>
            </a:r>
            <a:r>
              <a:rPr lang="ko-KR" altLang="en-US" sz="2800" dirty="0" err="1" smtClean="0"/>
              <a:t>친문화</a:t>
            </a:r>
            <a:r>
              <a:rPr lang="ko-KR" altLang="en-US" sz="2800" dirty="0" smtClean="0"/>
              <a:t> </a:t>
            </a:r>
            <a:r>
              <a:rPr lang="ko-KR" altLang="en-US" sz="2800" dirty="0"/>
              <a:t>反문명</a:t>
            </a:r>
          </a:p>
          <a:p>
            <a:pPr fontAlgn="base">
              <a:lnSpc>
                <a:spcPct val="150000"/>
              </a:lnSpc>
            </a:pPr>
            <a:r>
              <a:rPr lang="en-US" altLang="ko-KR" sz="2800" dirty="0" smtClean="0">
                <a:solidFill>
                  <a:srgbClr val="FF0000"/>
                </a:solidFill>
              </a:rPr>
              <a:t>(O)</a:t>
            </a:r>
            <a:r>
              <a:rPr lang="ko-KR" altLang="en-US" sz="2800" dirty="0" smtClean="0">
                <a:solidFill>
                  <a:srgbClr val="FF0000"/>
                </a:solidFill>
              </a:rPr>
              <a:t>올바른</a:t>
            </a:r>
            <a:r>
              <a:rPr lang="en-US" altLang="ko-KR" sz="2800" dirty="0" smtClean="0">
                <a:solidFill>
                  <a:srgbClr val="FF0000"/>
                </a:solidFill>
              </a:rPr>
              <a:t>! </a:t>
            </a:r>
            <a:r>
              <a:rPr lang="ko-KR" altLang="en-US" sz="2800" dirty="0" smtClean="0">
                <a:solidFill>
                  <a:srgbClr val="FF0000"/>
                </a:solidFill>
              </a:rPr>
              <a:t>제대로</a:t>
            </a:r>
            <a:r>
              <a:rPr lang="en-US" altLang="ko-KR" sz="2800" dirty="0" smtClean="0">
                <a:solidFill>
                  <a:srgbClr val="FF0000"/>
                </a:solidFill>
              </a:rPr>
              <a:t>! </a:t>
            </a:r>
            <a:r>
              <a:rPr lang="ko-KR" altLang="en-US" sz="2800" dirty="0" smtClean="0">
                <a:solidFill>
                  <a:srgbClr val="FF0000"/>
                </a:solidFill>
              </a:rPr>
              <a:t>바람직한</a:t>
            </a:r>
            <a:r>
              <a:rPr lang="en-US" altLang="ko-KR" sz="2800" dirty="0" smtClean="0">
                <a:solidFill>
                  <a:srgbClr val="FF0000"/>
                </a:solidFill>
              </a:rPr>
              <a:t>!</a:t>
            </a:r>
            <a:endParaRPr lang="ko-KR" altLang="en-US" sz="2800" dirty="0" smtClean="0">
              <a:solidFill>
                <a:srgbClr val="FF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800" dirty="0" smtClean="0">
                <a:solidFill>
                  <a:srgbClr val="FF0000"/>
                </a:solidFill>
              </a:rPr>
              <a:t>(X)</a:t>
            </a:r>
            <a:r>
              <a:rPr lang="ko-KR" altLang="en-US" sz="2800" dirty="0" smtClean="0">
                <a:solidFill>
                  <a:srgbClr val="FF0000"/>
                </a:solidFill>
              </a:rPr>
              <a:t>紊亂 </a:t>
            </a:r>
            <a:r>
              <a:rPr lang="ko-KR" altLang="en-US" sz="2800" dirty="0">
                <a:solidFill>
                  <a:srgbClr val="FF0000"/>
                </a:solidFill>
              </a:rPr>
              <a:t>野卑 賤雜 俗欲 猥迷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79665" y="307572"/>
            <a:ext cx="6683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&lt;</a:t>
            </a:r>
            <a:r>
              <a:rPr lang="ko-KR" altLang="en-US" sz="3200" dirty="0" smtClean="0"/>
              <a:t>한국과 일본 철학 가치관의 차이</a:t>
            </a:r>
            <a:r>
              <a:rPr lang="en-US" altLang="ko-KR" sz="3200" dirty="0" smtClean="0"/>
              <a:t>&gt;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32977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8987" y="279741"/>
            <a:ext cx="752301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800" dirty="0">
                <a:solidFill>
                  <a:srgbClr val="FF0000"/>
                </a:solidFill>
              </a:rPr>
              <a:t>‘일본인의 한국 오해’ </a:t>
            </a:r>
            <a:r>
              <a:rPr lang="en-US" altLang="ko-KR" sz="2800" dirty="0">
                <a:solidFill>
                  <a:srgbClr val="FF0000"/>
                </a:solidFill>
              </a:rPr>
              <a:t>(p73</a:t>
            </a:r>
            <a:r>
              <a:rPr lang="en-US" altLang="ko-KR" sz="2800" dirty="0" smtClean="0">
                <a:solidFill>
                  <a:srgbClr val="FF0000"/>
                </a:solidFill>
              </a:rPr>
              <a:t>)</a:t>
            </a:r>
          </a:p>
          <a:p>
            <a:pPr fontAlgn="base">
              <a:lnSpc>
                <a:spcPct val="150000"/>
              </a:lnSpc>
            </a:pPr>
            <a:endParaRPr lang="ko-KR" altLang="en-US" sz="2200" dirty="0">
              <a:solidFill>
                <a:srgbClr val="FF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200" dirty="0"/>
              <a:t>한국인은 “아이고</a:t>
            </a:r>
            <a:r>
              <a:rPr lang="en-US" altLang="ko-KR" sz="2200" dirty="0"/>
              <a:t>!”</a:t>
            </a:r>
            <a:r>
              <a:rPr lang="ko-KR" altLang="en-US" sz="2200" dirty="0"/>
              <a:t>라고 통곡하기도 하고 자지러지게 웃기도 하여</a:t>
            </a:r>
            <a:r>
              <a:rPr lang="en-US" altLang="ko-KR" sz="2200" dirty="0"/>
              <a:t>, </a:t>
            </a:r>
            <a:r>
              <a:rPr lang="ko-KR" altLang="en-US" sz="2200" dirty="0"/>
              <a:t>그들의 </a:t>
            </a:r>
            <a:r>
              <a:rPr lang="ko-KR" altLang="en-US" sz="2200" dirty="0">
                <a:solidFill>
                  <a:srgbClr val="FF0000"/>
                </a:solidFill>
              </a:rPr>
              <a:t>감정 세계는 항상 질풍노도와 같은 </a:t>
            </a:r>
            <a:r>
              <a:rPr lang="ko-KR" altLang="en-US" sz="2200" dirty="0" err="1">
                <a:solidFill>
                  <a:srgbClr val="FF0000"/>
                </a:solidFill>
              </a:rPr>
              <a:t>분열형</a:t>
            </a:r>
            <a:r>
              <a:rPr lang="ko-KR" altLang="en-US" sz="2200" dirty="0">
                <a:solidFill>
                  <a:srgbClr val="FF0000"/>
                </a:solidFill>
              </a:rPr>
              <a:t> 처럼 보인다</a:t>
            </a:r>
            <a:r>
              <a:rPr lang="en-US" altLang="ko-KR" sz="2200" dirty="0">
                <a:solidFill>
                  <a:srgbClr val="FF0000"/>
                </a:solidFill>
              </a:rPr>
              <a:t>. </a:t>
            </a:r>
            <a:r>
              <a:rPr lang="ko-KR" altLang="en-US" sz="2200" dirty="0">
                <a:solidFill>
                  <a:srgbClr val="FF0000"/>
                </a:solidFill>
              </a:rPr>
              <a:t>다른 한편으로 한국인은 딱딱한 태도로 집요하게 논리를 열거하는 偏執적 인간처럼 보이기도</a:t>
            </a:r>
            <a:r>
              <a:rPr lang="ko-KR" altLang="en-US" sz="2200" dirty="0"/>
              <a:t> 한다</a:t>
            </a:r>
            <a:r>
              <a:rPr lang="en-US" altLang="ko-KR" sz="2200" dirty="0"/>
              <a:t>. </a:t>
            </a:r>
            <a:r>
              <a:rPr lang="ko-KR" altLang="en-US" sz="2200" dirty="0"/>
              <a:t>그뿐만이 아니다</a:t>
            </a:r>
            <a:r>
              <a:rPr lang="en-US" altLang="ko-KR" sz="2200" dirty="0"/>
              <a:t>. &lt;</a:t>
            </a:r>
            <a:r>
              <a:rPr lang="ko-KR" altLang="en-US" sz="2200" dirty="0"/>
              <a:t>한국인은 예의를 모른다 ↔ 한국인은 예의 바르다</a:t>
            </a:r>
            <a:r>
              <a:rPr lang="en-US" altLang="ko-KR" sz="2200" dirty="0"/>
              <a:t>&gt;, &lt;</a:t>
            </a:r>
            <a:r>
              <a:rPr lang="ko-KR" altLang="en-US" sz="2200" dirty="0"/>
              <a:t>한국인은 밝다 ↔ 어둡다</a:t>
            </a:r>
            <a:r>
              <a:rPr lang="en-US" altLang="ko-KR" sz="2200" dirty="0"/>
              <a:t>&gt;, &lt;</a:t>
            </a:r>
            <a:r>
              <a:rPr lang="ko-KR" altLang="en-US" sz="2200" dirty="0"/>
              <a:t>한국인은 의존적이다 ↔ 독립적이다</a:t>
            </a:r>
            <a:r>
              <a:rPr lang="en-US" altLang="ko-KR" sz="2200" dirty="0"/>
              <a:t>&gt;, &lt;</a:t>
            </a:r>
            <a:r>
              <a:rPr lang="ko-KR" altLang="en-US" sz="2200" dirty="0"/>
              <a:t>한국인은 폭력적이다 ↔ </a:t>
            </a:r>
            <a:r>
              <a:rPr lang="ko-KR" altLang="en-US" sz="2200" dirty="0" err="1"/>
              <a:t>문약</a:t>
            </a:r>
            <a:r>
              <a:rPr lang="en-US" altLang="ko-KR" sz="2200" dirty="0"/>
              <a:t>(</a:t>
            </a:r>
            <a:r>
              <a:rPr lang="ko-KR" altLang="en-US" sz="2200" dirty="0"/>
              <a:t>文弱</a:t>
            </a:r>
            <a:r>
              <a:rPr lang="en-US" altLang="ko-KR" sz="2200" dirty="0"/>
              <a:t>)</a:t>
            </a:r>
            <a:r>
              <a:rPr lang="ko-KR" altLang="en-US" sz="2200" dirty="0"/>
              <a:t>하다</a:t>
            </a:r>
            <a:r>
              <a:rPr lang="en-US" altLang="ko-KR" sz="2200" dirty="0"/>
              <a:t>&gt;, &lt;</a:t>
            </a:r>
            <a:r>
              <a:rPr lang="ko-KR" altLang="en-US" sz="2200" dirty="0"/>
              <a:t>한국인은 인정이 많다 ↔ 냉혹하다</a:t>
            </a:r>
            <a:r>
              <a:rPr lang="en-US" altLang="ko-KR" sz="2200" dirty="0"/>
              <a:t>&gt; </a:t>
            </a:r>
            <a:r>
              <a:rPr lang="ko-KR" altLang="en-US" sz="2200" dirty="0"/>
              <a:t>등등</a:t>
            </a:r>
            <a:r>
              <a:rPr lang="en-US" altLang="ko-KR" sz="2200" dirty="0"/>
              <a:t>, </a:t>
            </a:r>
            <a:r>
              <a:rPr lang="ko-KR" altLang="en-US" sz="2200" dirty="0"/>
              <a:t>한국인에 대한 상반된 인식은 일일이 열거할 수 없을 정도이다</a:t>
            </a:r>
            <a:r>
              <a:rPr lang="en-US" altLang="ko-KR" sz="2200" dirty="0"/>
              <a:t>.</a:t>
            </a:r>
            <a:endParaRPr lang="ko-KR" altLang="en-US" sz="2200" dirty="0"/>
          </a:p>
        </p:txBody>
      </p:sp>
    </p:spTree>
    <p:extLst>
      <p:ext uri="{BB962C8B-B14F-4D97-AF65-F5344CB8AC3E}">
        <p14:creationId xmlns:p14="http://schemas.microsoft.com/office/powerpoint/2010/main" val="22085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9710" y="174569"/>
            <a:ext cx="7523018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endParaRPr lang="ko-KR" altLang="en-US" sz="2200" dirty="0"/>
          </a:p>
          <a:p>
            <a:pPr fontAlgn="base">
              <a:lnSpc>
                <a:spcPct val="150000"/>
              </a:lnSpc>
            </a:pPr>
            <a:r>
              <a:rPr lang="ko-KR" altLang="en-US" sz="2200" dirty="0">
                <a:solidFill>
                  <a:srgbClr val="FF0000"/>
                </a:solidFill>
              </a:rPr>
              <a:t>‘하나 </a:t>
            </a:r>
            <a:r>
              <a:rPr lang="ko-KR" altLang="en-US" sz="2200" dirty="0" smtClean="0">
                <a:solidFill>
                  <a:srgbClr val="FF0000"/>
                </a:solidFill>
              </a:rPr>
              <a:t>되기 몸부림</a:t>
            </a:r>
            <a:r>
              <a:rPr lang="en-US" altLang="ko-KR" sz="2200" dirty="0" smtClean="0">
                <a:solidFill>
                  <a:srgbClr val="FF0000"/>
                </a:solidFill>
              </a:rPr>
              <a:t>,</a:t>
            </a:r>
            <a:r>
              <a:rPr lang="ko-KR" altLang="en-US" sz="2200" dirty="0" smtClean="0">
                <a:solidFill>
                  <a:srgbClr val="FF0000"/>
                </a:solidFill>
              </a:rPr>
              <a:t> </a:t>
            </a:r>
            <a:r>
              <a:rPr lang="ko-KR" altLang="en-US" sz="2200" dirty="0" err="1">
                <a:solidFill>
                  <a:srgbClr val="FF0000"/>
                </a:solidFill>
              </a:rPr>
              <a:t>철학성</a:t>
            </a:r>
            <a:r>
              <a:rPr lang="ko-KR" altLang="en-US" sz="2200">
                <a:solidFill>
                  <a:srgbClr val="FF0000"/>
                </a:solidFill>
              </a:rPr>
              <a:t>’ </a:t>
            </a:r>
            <a:r>
              <a:rPr lang="en-US" altLang="ko-KR" sz="2200" smtClean="0">
                <a:solidFill>
                  <a:srgbClr val="FF0000"/>
                </a:solidFill>
              </a:rPr>
              <a:t>(p76)</a:t>
            </a:r>
            <a:endParaRPr lang="en-US" altLang="ko-KR" sz="2200" dirty="0" smtClean="0">
              <a:solidFill>
                <a:srgbClr val="FF0000"/>
              </a:solidFill>
            </a:endParaRPr>
          </a:p>
          <a:p>
            <a:pPr fontAlgn="base">
              <a:lnSpc>
                <a:spcPct val="150000"/>
              </a:lnSpc>
            </a:pPr>
            <a:endParaRPr lang="ko-KR" altLang="en-US" sz="2200" dirty="0">
              <a:solidFill>
                <a:srgbClr val="FF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200" dirty="0"/>
              <a:t>예를 들면 ‘</a:t>
            </a:r>
            <a:r>
              <a:rPr lang="ko-KR" altLang="en-US" sz="2200" dirty="0" err="1"/>
              <a:t>통일’이나</a:t>
            </a:r>
            <a:r>
              <a:rPr lang="ko-KR" altLang="en-US" sz="2200" dirty="0"/>
              <a:t> ‘우리는 </a:t>
            </a:r>
            <a:r>
              <a:rPr lang="ko-KR" altLang="en-US" sz="2200" dirty="0" err="1"/>
              <a:t>하나다’등을</a:t>
            </a:r>
            <a:r>
              <a:rPr lang="ko-KR" altLang="en-US" sz="2200" dirty="0"/>
              <a:t> 간절히 부르짖으면서도</a:t>
            </a:r>
            <a:r>
              <a:rPr lang="en-US" altLang="ko-KR" sz="2200" dirty="0"/>
              <a:t>, </a:t>
            </a:r>
            <a:r>
              <a:rPr lang="ko-KR" altLang="en-US" sz="2200" dirty="0"/>
              <a:t>왜 남북한 관계는 그 모양일까</a:t>
            </a:r>
            <a:r>
              <a:rPr lang="en-US" altLang="ko-KR" sz="2200" dirty="0"/>
              <a:t>? </a:t>
            </a:r>
            <a:r>
              <a:rPr lang="ko-KR" altLang="en-US" sz="2200" dirty="0"/>
              <a:t>또 화합</a:t>
            </a:r>
            <a:r>
              <a:rPr lang="en-US" altLang="ko-KR" sz="2200" dirty="0"/>
              <a:t>·</a:t>
            </a:r>
            <a:r>
              <a:rPr lang="ko-KR" altLang="en-US" sz="2200" dirty="0"/>
              <a:t>화해</a:t>
            </a:r>
            <a:r>
              <a:rPr lang="en-US" altLang="ko-KR" sz="2200" dirty="0"/>
              <a:t>·</a:t>
            </a:r>
            <a:r>
              <a:rPr lang="ko-KR" altLang="en-US" sz="2200" dirty="0"/>
              <a:t>융화</a:t>
            </a:r>
            <a:r>
              <a:rPr lang="en-US" altLang="ko-KR" sz="2200" dirty="0"/>
              <a:t>·</a:t>
            </a:r>
            <a:r>
              <a:rPr lang="ko-KR" altLang="en-US" sz="2200" dirty="0"/>
              <a:t>대동</a:t>
            </a:r>
            <a:r>
              <a:rPr lang="en-US" altLang="ko-KR" sz="2200" dirty="0"/>
              <a:t>(</a:t>
            </a:r>
            <a:r>
              <a:rPr lang="ko-KR" altLang="en-US" sz="2200" dirty="0"/>
              <a:t>大同</a:t>
            </a:r>
            <a:r>
              <a:rPr lang="en-US" altLang="ko-KR" sz="2200" dirty="0"/>
              <a:t>)·</a:t>
            </a:r>
            <a:r>
              <a:rPr lang="ko-KR" altLang="en-US" sz="2200" dirty="0"/>
              <a:t>범</a:t>
            </a:r>
            <a:r>
              <a:rPr lang="en-US" altLang="ko-KR" sz="2200" dirty="0"/>
              <a:t>(</a:t>
            </a:r>
            <a:r>
              <a:rPr lang="ko-KR" altLang="en-US" sz="2200" dirty="0"/>
              <a:t>汎</a:t>
            </a:r>
            <a:r>
              <a:rPr lang="en-US" altLang="ko-KR" sz="2200" dirty="0"/>
              <a:t>)</a:t>
            </a:r>
            <a:r>
              <a:rPr lang="ko-KR" altLang="en-US" sz="2200" dirty="0"/>
              <a:t>과 같은 거창한 슬로건을 부르짖는데</a:t>
            </a:r>
            <a:r>
              <a:rPr lang="en-US" altLang="ko-KR" sz="2200" dirty="0"/>
              <a:t>, </a:t>
            </a:r>
            <a:r>
              <a:rPr lang="ko-KR" altLang="en-US" sz="2200" dirty="0"/>
              <a:t>왜 정치계나 종교계나 노사 관계는 거꾸로 분열과 대립을 반복해 온 것일까</a:t>
            </a:r>
            <a:r>
              <a:rPr lang="en-US" altLang="ko-KR" sz="2200" dirty="0"/>
              <a:t>? </a:t>
            </a:r>
            <a:r>
              <a:rPr lang="ko-KR" altLang="en-US" sz="2200" dirty="0"/>
              <a:t>여기에는 ‘</a:t>
            </a:r>
            <a:r>
              <a:rPr lang="ko-KR" altLang="en-US" sz="2200" dirty="0" err="1"/>
              <a:t>결여’가</a:t>
            </a:r>
            <a:r>
              <a:rPr lang="ko-KR" altLang="en-US" sz="2200" dirty="0"/>
              <a:t> 있다</a:t>
            </a:r>
            <a:r>
              <a:rPr lang="en-US" altLang="ko-KR" sz="2200" dirty="0"/>
              <a:t>. </a:t>
            </a:r>
            <a:r>
              <a:rPr lang="en-US" altLang="ko-KR" sz="2200" dirty="0">
                <a:solidFill>
                  <a:srgbClr val="FF0000"/>
                </a:solidFill>
              </a:rPr>
              <a:t>‘</a:t>
            </a:r>
            <a:r>
              <a:rPr lang="ko-KR" altLang="en-US" sz="2200" dirty="0">
                <a:solidFill>
                  <a:srgbClr val="FF0000"/>
                </a:solidFill>
              </a:rPr>
              <a:t>하나</a:t>
            </a:r>
            <a:r>
              <a:rPr lang="en-US" altLang="ko-KR" sz="2200" dirty="0">
                <a:solidFill>
                  <a:srgbClr val="FF0000"/>
                </a:solidFill>
              </a:rPr>
              <a:t>(</a:t>
            </a:r>
            <a:r>
              <a:rPr lang="ko-KR" altLang="en-US" sz="2200" dirty="0">
                <a:solidFill>
                  <a:srgbClr val="FF0000"/>
                </a:solidFill>
              </a:rPr>
              <a:t>一</a:t>
            </a:r>
            <a:r>
              <a:rPr lang="en-US" altLang="ko-KR" sz="2200" dirty="0">
                <a:solidFill>
                  <a:srgbClr val="FF0000"/>
                </a:solidFill>
              </a:rPr>
              <a:t>)’</a:t>
            </a:r>
            <a:r>
              <a:rPr lang="ko-KR" altLang="en-US" sz="2200" dirty="0">
                <a:solidFill>
                  <a:srgbClr val="FF0000"/>
                </a:solidFill>
              </a:rPr>
              <a:t>를 꿈꾸고 지향하지만 바로 그 지나친 하나 집착 때문에 ‘</a:t>
            </a:r>
            <a:r>
              <a:rPr lang="ko-KR" altLang="en-US" sz="2200" dirty="0" err="1">
                <a:solidFill>
                  <a:srgbClr val="FF0000"/>
                </a:solidFill>
              </a:rPr>
              <a:t>하나’가</a:t>
            </a:r>
            <a:r>
              <a:rPr lang="ko-KR" altLang="en-US" sz="2200" dirty="0">
                <a:solidFill>
                  <a:srgbClr val="FF0000"/>
                </a:solidFill>
              </a:rPr>
              <a:t> 훼손되어 버린다</a:t>
            </a:r>
            <a:r>
              <a:rPr lang="en-US" altLang="ko-KR" sz="2200" dirty="0">
                <a:solidFill>
                  <a:srgbClr val="FF0000"/>
                </a:solidFill>
              </a:rPr>
              <a:t>. </a:t>
            </a:r>
            <a:r>
              <a:rPr lang="ko-KR" altLang="en-US" sz="2200" dirty="0"/>
              <a:t>이 ‘</a:t>
            </a:r>
            <a:r>
              <a:rPr lang="ko-KR" altLang="en-US" sz="2200" dirty="0" err="1"/>
              <a:t>결여’야말로</a:t>
            </a:r>
            <a:r>
              <a:rPr lang="ko-KR" altLang="en-US" sz="2200" dirty="0"/>
              <a:t> 한국 사회를 허덕이게 하면서도 앞으로</a:t>
            </a:r>
            <a:r>
              <a:rPr lang="en-US" altLang="ko-KR" sz="2200" dirty="0"/>
              <a:t>, </a:t>
            </a:r>
            <a:r>
              <a:rPr lang="ko-KR" altLang="en-US" sz="2200" dirty="0"/>
              <a:t>앞으로 전진시키고 있다</a:t>
            </a:r>
            <a:r>
              <a:rPr lang="en-US" altLang="ko-KR" sz="2200" dirty="0"/>
              <a:t>.</a:t>
            </a:r>
            <a:endParaRPr lang="ko-KR" altLang="en-US" sz="2200" dirty="0"/>
          </a:p>
        </p:txBody>
      </p:sp>
      <p:pic>
        <p:nvPicPr>
          <p:cNvPr id="2" name="2019-11-06(111758)_하나를 꿈꾸고 지향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51219" y="53108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53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6334" y="615143"/>
            <a:ext cx="752301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200" dirty="0">
                <a:solidFill>
                  <a:srgbClr val="FF0000"/>
                </a:solidFill>
              </a:rPr>
              <a:t>假想의 도덕적 역사와 </a:t>
            </a:r>
            <a:r>
              <a:rPr lang="ko-KR" altLang="en-US" sz="2200" dirty="0" smtClean="0">
                <a:solidFill>
                  <a:srgbClr val="FF0000"/>
                </a:solidFill>
              </a:rPr>
              <a:t>현실</a:t>
            </a:r>
            <a:r>
              <a:rPr lang="en-US" altLang="ko-KR" sz="2200" dirty="0" smtClean="0">
                <a:solidFill>
                  <a:srgbClr val="FF0000"/>
                </a:solidFill>
              </a:rPr>
              <a:t>, </a:t>
            </a:r>
            <a:r>
              <a:rPr lang="ko-KR" altLang="en-US" sz="2200" dirty="0" smtClean="0">
                <a:solidFill>
                  <a:srgbClr val="FF0000"/>
                </a:solidFill>
              </a:rPr>
              <a:t>실정법 </a:t>
            </a:r>
            <a:r>
              <a:rPr lang="en-US" altLang="ko-KR" sz="2200" dirty="0">
                <a:solidFill>
                  <a:srgbClr val="FF0000"/>
                </a:solidFill>
              </a:rPr>
              <a:t>(p186</a:t>
            </a:r>
            <a:r>
              <a:rPr lang="en-US" altLang="ko-KR" sz="2200" dirty="0" smtClean="0">
                <a:solidFill>
                  <a:srgbClr val="FF0000"/>
                </a:solidFill>
              </a:rPr>
              <a:t>)</a:t>
            </a:r>
          </a:p>
          <a:p>
            <a:pPr fontAlgn="base">
              <a:lnSpc>
                <a:spcPct val="150000"/>
              </a:lnSpc>
            </a:pPr>
            <a:endParaRPr lang="ko-KR" altLang="en-US" sz="2200" dirty="0">
              <a:solidFill>
                <a:srgbClr val="FF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200" dirty="0"/>
              <a:t>일본군 위안부 등에 관해서</a:t>
            </a:r>
            <a:r>
              <a:rPr lang="en-US" altLang="ko-KR" sz="2200" dirty="0"/>
              <a:t>, </a:t>
            </a:r>
            <a:r>
              <a:rPr lang="ko-KR" altLang="en-US" sz="2200" dirty="0"/>
              <a:t>국가 간의 조약에서는 이미 해결이 되었다는 입장을 취하는 일본에 대해</a:t>
            </a:r>
            <a:r>
              <a:rPr lang="en-US" altLang="ko-KR" sz="2200" dirty="0"/>
              <a:t>, </a:t>
            </a:r>
            <a:r>
              <a:rPr lang="ko-KR" altLang="en-US" sz="2200" dirty="0"/>
              <a:t>한국에서는 조약 자체를 다시 체결해야 한다는 목소리가 강하다</a:t>
            </a:r>
            <a:r>
              <a:rPr lang="en-US" altLang="ko-KR" sz="2200" dirty="0"/>
              <a:t>. </a:t>
            </a:r>
            <a:r>
              <a:rPr lang="ko-KR" altLang="en-US" sz="2200" dirty="0"/>
              <a:t>법률에 한정시킨 논의보다도</a:t>
            </a:r>
            <a:r>
              <a:rPr lang="en-US" altLang="ko-KR" sz="2200" dirty="0"/>
              <a:t>, </a:t>
            </a:r>
            <a:r>
              <a:rPr lang="ko-KR" altLang="en-US" sz="2200" dirty="0"/>
              <a:t>잘못된 역사를 바로잡는다고 하는 의지가 강하다</a:t>
            </a:r>
            <a:r>
              <a:rPr lang="en-US" altLang="ko-KR" sz="2200" dirty="0">
                <a:solidFill>
                  <a:srgbClr val="FF0000"/>
                </a:solidFill>
              </a:rPr>
              <a:t>. (</a:t>
            </a:r>
            <a:r>
              <a:rPr lang="ko-KR" altLang="en-US" sz="2200" dirty="0">
                <a:solidFill>
                  <a:srgbClr val="FF0000"/>
                </a:solidFill>
              </a:rPr>
              <a:t>독도문제도</a:t>
            </a:r>
            <a:r>
              <a:rPr lang="en-US" altLang="ko-KR" sz="2200" dirty="0">
                <a:solidFill>
                  <a:srgbClr val="FF0000"/>
                </a:solidFill>
              </a:rPr>
              <a:t>) </a:t>
            </a:r>
            <a:r>
              <a:rPr lang="ko-KR" altLang="en-US" sz="2200" dirty="0">
                <a:solidFill>
                  <a:srgbClr val="FF0000"/>
                </a:solidFill>
              </a:rPr>
              <a:t>한일합방 조약 자체가 </a:t>
            </a:r>
            <a:r>
              <a:rPr lang="ko-KR" altLang="en-US" sz="2200" dirty="0" smtClean="0">
                <a:solidFill>
                  <a:srgbClr val="FF0000"/>
                </a:solidFill>
              </a:rPr>
              <a:t>무효라고 하고 </a:t>
            </a:r>
            <a:r>
              <a:rPr lang="ko-KR" altLang="en-US" sz="2200" dirty="0">
                <a:solidFill>
                  <a:srgbClr val="FF0000"/>
                </a:solidFill>
              </a:rPr>
              <a:t>있는데</a:t>
            </a:r>
            <a:r>
              <a:rPr lang="en-US" altLang="ko-KR" sz="2200" dirty="0">
                <a:solidFill>
                  <a:srgbClr val="FF0000"/>
                </a:solidFill>
              </a:rPr>
              <a:t>, </a:t>
            </a:r>
            <a:r>
              <a:rPr lang="ko-KR" altLang="en-US" sz="2200" dirty="0">
                <a:solidFill>
                  <a:srgbClr val="FF0000"/>
                </a:solidFill>
              </a:rPr>
              <a:t>이것도 법률적 논의보다는 “식민지 지배는 잘못된 역사다</a:t>
            </a:r>
            <a:r>
              <a:rPr lang="en-US" altLang="ko-KR" sz="2200" dirty="0">
                <a:solidFill>
                  <a:srgbClr val="FF0000"/>
                </a:solidFill>
              </a:rPr>
              <a:t>. </a:t>
            </a:r>
            <a:r>
              <a:rPr lang="ko-KR" altLang="en-US" sz="2200" dirty="0">
                <a:solidFill>
                  <a:srgbClr val="FF0000"/>
                </a:solidFill>
              </a:rPr>
              <a:t>따라서 바로 잡지 않으면 안 </a:t>
            </a:r>
            <a:r>
              <a:rPr lang="ko-KR" altLang="en-US" sz="2200" dirty="0" smtClean="0">
                <a:solidFill>
                  <a:srgbClr val="FF0000"/>
                </a:solidFill>
              </a:rPr>
              <a:t>된다</a:t>
            </a:r>
            <a:r>
              <a:rPr lang="en-US" altLang="ko-KR" sz="2200" dirty="0" smtClean="0">
                <a:solidFill>
                  <a:srgbClr val="FF0000"/>
                </a:solidFill>
              </a:rPr>
              <a:t>.</a:t>
            </a:r>
            <a:r>
              <a:rPr lang="ko-KR" altLang="en-US" sz="2200" dirty="0" smtClean="0">
                <a:solidFill>
                  <a:srgbClr val="FF0000"/>
                </a:solidFill>
              </a:rPr>
              <a:t>”</a:t>
            </a:r>
            <a:r>
              <a:rPr lang="ko-KR" altLang="en-US" sz="2200" dirty="0">
                <a:solidFill>
                  <a:srgbClr val="FF0000"/>
                </a:solidFill>
              </a:rPr>
              <a:t>고 하는 ‘理의 역사 바로 </a:t>
            </a:r>
            <a:r>
              <a:rPr lang="ko-KR" altLang="en-US" sz="2200" dirty="0" err="1">
                <a:solidFill>
                  <a:srgbClr val="FF0000"/>
                </a:solidFill>
              </a:rPr>
              <a:t>세우기’</a:t>
            </a:r>
            <a:r>
              <a:rPr lang="ko-KR" altLang="en-US" sz="2200" dirty="0" err="1"/>
              <a:t>라는</a:t>
            </a:r>
            <a:r>
              <a:rPr lang="ko-KR" altLang="en-US" sz="2200" dirty="0"/>
              <a:t> 측면이 </a:t>
            </a:r>
            <a:r>
              <a:rPr lang="ko-KR" altLang="en-US" sz="2200" dirty="0" err="1"/>
              <a:t>호소되고</a:t>
            </a:r>
            <a:r>
              <a:rPr lang="ko-KR" altLang="en-US" sz="2200" dirty="0"/>
              <a:t> 있기 때문이다</a:t>
            </a:r>
            <a:r>
              <a:rPr lang="en-US" altLang="ko-KR" sz="2200" dirty="0"/>
              <a:t>.</a:t>
            </a:r>
            <a:endParaRPr lang="ko-KR" altLang="en-US" sz="2200" dirty="0"/>
          </a:p>
        </p:txBody>
      </p:sp>
      <p:pic>
        <p:nvPicPr>
          <p:cNvPr id="2" name="2019-11-06(111902)_독도문제도 한일합방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95715" y="51761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3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50018" y="2277321"/>
            <a:ext cx="7816132" cy="285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60000"/>
              </a:lnSpc>
            </a:pPr>
            <a:r>
              <a:rPr lang="ko-KR" altLang="en-US" sz="28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무가사회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일본에선 ‘힘이 정의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패배는 죄악’</a:t>
            </a:r>
            <a:endParaRPr lang="ko-KR" altLang="en-US" sz="2800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무사의 철학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利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益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)-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勇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猛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)-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美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學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를 추구</a:t>
            </a:r>
            <a:endParaRPr lang="ko-KR" altLang="en-US" sz="2800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中國産 </a:t>
            </a:r>
            <a:r>
              <a:rPr lang="ko-KR" altLang="en-US" sz="2800" kern="0" dirty="0" err="1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율령제적인</a:t>
            </a:r>
            <a:r>
              <a:rPr lang="ko-KR" altLang="en-US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社會固定주의에 武士저항</a:t>
            </a:r>
            <a:endParaRPr lang="ko-KR" altLang="en-US" sz="2800" kern="0" spc="0" dirty="0" smtClean="0">
              <a:solidFill>
                <a:srgbClr val="FF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私的권리</a:t>
            </a:r>
            <a:r>
              <a:rPr lang="en-US" altLang="ko-KR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- </a:t>
            </a:r>
            <a:r>
              <a:rPr lang="ko-KR" altLang="en-US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土着목소리 주장하는 에너지 폭발</a:t>
            </a:r>
            <a:endParaRPr lang="ko-KR" altLang="en-US" sz="2800" kern="0" spc="0" dirty="0">
              <a:solidFill>
                <a:srgbClr val="FF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906447" y="2037523"/>
            <a:ext cx="743049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906447" y="5321412"/>
            <a:ext cx="743049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017965" y="970987"/>
            <a:ext cx="5080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힘이 正義다</a:t>
            </a:r>
            <a:r>
              <a:rPr lang="en-US" altLang="ko-KR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義理 人情</a:t>
            </a:r>
            <a:r>
              <a:rPr lang="en-US" altLang="ko-KR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!</a:t>
            </a:r>
            <a:endParaRPr lang="ko-KR" altLang="en-US" sz="3600" dirty="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69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81350" y="298687"/>
            <a:ext cx="8686800" cy="58644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2833" t="20519" r="49333" b="20519"/>
          <a:stretch/>
        </p:blipFill>
        <p:spPr>
          <a:xfrm>
            <a:off x="2226212" y="1507544"/>
            <a:ext cx="5120640" cy="4489019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657579" y="467235"/>
            <a:ext cx="4380413" cy="120032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anchor="ctr">
            <a:spAutoFit/>
          </a:bodyPr>
          <a:lstStyle/>
          <a:p>
            <a:pPr algn="ctr" fontAlgn="base"/>
            <a:r>
              <a:rPr lang="en-US" altLang="ko-KR" sz="36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</a:rPr>
              <a:t>“</a:t>
            </a:r>
            <a:r>
              <a:rPr lang="ko-KR" altLang="en-US" sz="36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</a:rPr>
              <a:t>힘이 정의다</a:t>
            </a:r>
            <a:r>
              <a:rPr lang="en-US" altLang="ko-KR" sz="36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</a:rPr>
              <a:t>!”</a:t>
            </a:r>
          </a:p>
          <a:p>
            <a:pPr algn="ctr" fontAlgn="base"/>
            <a:r>
              <a:rPr lang="en-US" altLang="ko-KR" sz="36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</a:rPr>
              <a:t>“</a:t>
            </a:r>
            <a:r>
              <a:rPr lang="ko-KR" altLang="en-US" sz="36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</a:rPr>
              <a:t>패배는 부도덕</a:t>
            </a:r>
            <a:r>
              <a:rPr lang="en-US" altLang="ko-KR" sz="36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함초롬바탕" panose="02030604000101010101" pitchFamily="18" charset="-127"/>
                <a:ea typeface="함초롬바탕" panose="02030604000101010101" pitchFamily="18" charset="-127"/>
              </a:rPr>
              <a:t>”</a:t>
            </a:r>
            <a:endParaRPr lang="ko-KR" altLang="en-US" sz="36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701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" t="4421" r="2001"/>
          <a:stretch/>
        </p:blipFill>
        <p:spPr>
          <a:xfrm>
            <a:off x="824239" y="118942"/>
            <a:ext cx="7768084" cy="5741983"/>
          </a:xfrm>
        </p:spPr>
      </p:pic>
      <p:sp>
        <p:nvSpPr>
          <p:cNvPr id="3" name="TextBox 2"/>
          <p:cNvSpPr txBox="1"/>
          <p:nvPr/>
        </p:nvSpPr>
        <p:spPr>
          <a:xfrm>
            <a:off x="973798" y="5860925"/>
            <a:ext cx="8170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FF0000"/>
                </a:solidFill>
              </a:rPr>
              <a:t>병영</a:t>
            </a:r>
            <a:r>
              <a:rPr lang="en-US" altLang="ko-KR" sz="3200" dirty="0" smtClean="0">
                <a:solidFill>
                  <a:srgbClr val="FF0000"/>
                </a:solidFill>
              </a:rPr>
              <a:t>(</a:t>
            </a:r>
            <a:r>
              <a:rPr lang="ko-KR" altLang="en-US" sz="3200" dirty="0" smtClean="0">
                <a:solidFill>
                  <a:srgbClr val="FF0000"/>
                </a:solidFill>
              </a:rPr>
              <a:t>武士</a:t>
            </a:r>
            <a:r>
              <a:rPr lang="en-US" altLang="ko-KR" sz="3200" dirty="0" smtClean="0">
                <a:solidFill>
                  <a:srgbClr val="FF0000"/>
                </a:solidFill>
              </a:rPr>
              <a:t>)</a:t>
            </a:r>
            <a:r>
              <a:rPr lang="ko-KR" altLang="en-US" sz="3200" dirty="0" smtClean="0">
                <a:solidFill>
                  <a:srgbClr val="FF0000"/>
                </a:solidFill>
              </a:rPr>
              <a:t>사회의 특징</a:t>
            </a:r>
            <a:r>
              <a:rPr lang="en-US" altLang="ko-KR" sz="3200" dirty="0" smtClean="0"/>
              <a:t>/</a:t>
            </a:r>
            <a:r>
              <a:rPr lang="ko-KR" altLang="en-US" sz="3200" dirty="0" smtClean="0"/>
              <a:t>모난 돌이 정 맞는다</a:t>
            </a:r>
            <a:endParaRPr lang="ko-KR" alt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54240" y="371671"/>
            <a:ext cx="4095993" cy="46166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400" dirty="0" smtClean="0"/>
              <a:t>사무라이 </a:t>
            </a:r>
            <a:r>
              <a:rPr lang="ko-KR" altLang="en-US" sz="2400" dirty="0" err="1" smtClean="0"/>
              <a:t>병영국가의</a:t>
            </a:r>
            <a:r>
              <a:rPr lang="ko-KR" altLang="en-US" sz="2400" dirty="0" smtClean="0"/>
              <a:t> 속언들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2174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302236" y="5250181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base"/>
            <a:r>
              <a:rPr lang="ko-KR" altLang="en-US" sz="32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밀지 말고 밀리지 말라</a:t>
            </a:r>
            <a:r>
              <a:rPr lang="en-US" altLang="ko-KR" sz="32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!</a:t>
            </a:r>
            <a:endParaRPr lang="ko-KR" altLang="en-US" sz="3200" kern="0" dirty="0">
              <a:solidFill>
                <a:srgbClr val="FF0000"/>
              </a:solidFill>
              <a:latin typeface="바탕" panose="02030600000101010101" pitchFamily="18" charset="-127"/>
            </a:endParaRPr>
          </a:p>
          <a:p>
            <a:pPr algn="just" fontAlgn="base"/>
            <a:r>
              <a:rPr lang="ko-KR" altLang="en-US" sz="24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押さないで、押されもいけない</a:t>
            </a:r>
            <a:endParaRPr lang="ko-KR" altLang="en-US" sz="2400" kern="0" dirty="0">
              <a:solidFill>
                <a:srgbClr val="000000"/>
              </a:solidFill>
              <a:latin typeface="바탕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40" b="7124"/>
          <a:stretch/>
        </p:blipFill>
        <p:spPr>
          <a:xfrm rot="16200000">
            <a:off x="2238541" y="-348423"/>
            <a:ext cx="4467639" cy="63694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4240" y="371671"/>
            <a:ext cx="4095993" cy="46166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400" dirty="0" smtClean="0"/>
              <a:t>사무라이 </a:t>
            </a:r>
            <a:r>
              <a:rPr lang="ko-KR" altLang="en-US" sz="2400" dirty="0" err="1" smtClean="0"/>
              <a:t>병영국가의</a:t>
            </a:r>
            <a:r>
              <a:rPr lang="ko-KR" altLang="en-US" sz="2400" dirty="0" smtClean="0"/>
              <a:t> 속언들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9229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3" r="1" b="2001"/>
          <a:stretch/>
        </p:blipFill>
        <p:spPr>
          <a:xfrm rot="16200000">
            <a:off x="1828896" y="-719332"/>
            <a:ext cx="5449254" cy="7461126"/>
          </a:xfrm>
        </p:spPr>
      </p:pic>
      <p:sp>
        <p:nvSpPr>
          <p:cNvPr id="3" name="TextBox 2"/>
          <p:cNvSpPr txBox="1"/>
          <p:nvPr/>
        </p:nvSpPr>
        <p:spPr>
          <a:xfrm>
            <a:off x="1972980" y="5735859"/>
            <a:ext cx="5161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유능한 독수리</a:t>
            </a:r>
            <a:r>
              <a:rPr lang="en-US" altLang="ko-KR" sz="3200" dirty="0" smtClean="0"/>
              <a:t>,</a:t>
            </a:r>
            <a:r>
              <a:rPr lang="ko-KR" altLang="en-US" sz="3200" dirty="0" smtClean="0"/>
              <a:t> 발톱 감춘다</a:t>
            </a:r>
            <a:endParaRPr lang="ko-KR" alt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54240" y="371671"/>
            <a:ext cx="4095993" cy="46166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400" dirty="0" smtClean="0"/>
              <a:t>사무라이 </a:t>
            </a:r>
            <a:r>
              <a:rPr lang="ko-KR" altLang="en-US" sz="2400" dirty="0" err="1" smtClean="0"/>
              <a:t>병영국가의</a:t>
            </a:r>
            <a:r>
              <a:rPr lang="ko-KR" altLang="en-US" sz="2400" dirty="0" smtClean="0"/>
              <a:t> 속언들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2742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60698" y="-860663"/>
            <a:ext cx="5422606" cy="7673899"/>
          </a:xfrm>
        </p:spPr>
      </p:pic>
      <p:sp>
        <p:nvSpPr>
          <p:cNvPr id="3" name="TextBox 2"/>
          <p:cNvSpPr txBox="1"/>
          <p:nvPr/>
        </p:nvSpPr>
        <p:spPr>
          <a:xfrm>
            <a:off x="2470638" y="5772657"/>
            <a:ext cx="7007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무사는 굶어도 큰 이쑤시개</a:t>
            </a:r>
            <a:endParaRPr lang="ko-KR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4240" y="371671"/>
            <a:ext cx="4095993" cy="46166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400" dirty="0" smtClean="0"/>
              <a:t>사무라이 </a:t>
            </a:r>
            <a:r>
              <a:rPr lang="ko-KR" altLang="en-US" sz="2400" dirty="0" err="1" smtClean="0"/>
              <a:t>병영국가의</a:t>
            </a:r>
            <a:r>
              <a:rPr lang="ko-KR" altLang="en-US" sz="2400" dirty="0" smtClean="0"/>
              <a:t> 속언들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8206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99" y="-279932"/>
            <a:ext cx="7888322" cy="5916242"/>
          </a:xfrm>
        </p:spPr>
      </p:pic>
      <p:sp>
        <p:nvSpPr>
          <p:cNvPr id="3" name="TextBox 2"/>
          <p:cNvSpPr txBox="1"/>
          <p:nvPr/>
        </p:nvSpPr>
        <p:spPr>
          <a:xfrm>
            <a:off x="1248507" y="5332375"/>
            <a:ext cx="71430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/>
              <a:t>지는 것이 이기는 것 </a:t>
            </a:r>
            <a:r>
              <a:rPr lang="en-US" altLang="ko-KR" sz="2800" dirty="0" smtClean="0"/>
              <a:t>/ (</a:t>
            </a:r>
            <a:r>
              <a:rPr lang="ko-KR" altLang="en-US" sz="2800" dirty="0" err="1" smtClean="0"/>
              <a:t>기리스테</a:t>
            </a:r>
            <a:r>
              <a:rPr lang="ko-KR" altLang="en-US" sz="2800" dirty="0" smtClean="0"/>
              <a:t> </a:t>
            </a:r>
            <a:r>
              <a:rPr lang="ko-KR" altLang="en-US" sz="2800" dirty="0" err="1" smtClean="0"/>
              <a:t>고멘</a:t>
            </a:r>
            <a:r>
              <a:rPr lang="en-US" altLang="ko-KR" sz="2800" dirty="0" smtClean="0"/>
              <a:t>) </a:t>
            </a:r>
          </a:p>
          <a:p>
            <a:pPr algn="ctr"/>
            <a:r>
              <a:rPr lang="en-US" altLang="ko-KR" sz="2800" dirty="0">
                <a:solidFill>
                  <a:srgbClr val="FF0000"/>
                </a:solidFill>
              </a:rPr>
              <a:t>[</a:t>
            </a:r>
            <a:r>
              <a:rPr lang="ko-KR" altLang="en-US" sz="2800" dirty="0">
                <a:solidFill>
                  <a:srgbClr val="FF0000"/>
                </a:solidFill>
              </a:rPr>
              <a:t>切</a:t>
            </a:r>
            <a:r>
              <a:rPr lang="en-US" altLang="ko-KR" sz="2800" dirty="0">
                <a:solidFill>
                  <a:srgbClr val="FF0000"/>
                </a:solidFill>
              </a:rPr>
              <a:t>(</a:t>
            </a:r>
            <a:r>
              <a:rPr lang="ko-KR" altLang="en-US" sz="2800" dirty="0" err="1">
                <a:solidFill>
                  <a:srgbClr val="FF0000"/>
                </a:solidFill>
              </a:rPr>
              <a:t>り</a:t>
            </a:r>
            <a:r>
              <a:rPr lang="en-US" altLang="ko-KR" sz="2800" dirty="0">
                <a:solidFill>
                  <a:srgbClr val="FF0000"/>
                </a:solidFill>
              </a:rPr>
              <a:t>)</a:t>
            </a:r>
            <a:r>
              <a:rPr lang="ko-KR" altLang="en-US" sz="2800" dirty="0">
                <a:solidFill>
                  <a:srgbClr val="FF0000"/>
                </a:solidFill>
              </a:rPr>
              <a:t>捨て御免</a:t>
            </a:r>
            <a:r>
              <a:rPr lang="en-US" altLang="ko-KR" sz="2800" dirty="0">
                <a:solidFill>
                  <a:srgbClr val="FF0000"/>
                </a:solidFill>
              </a:rPr>
              <a:t>] </a:t>
            </a:r>
            <a:r>
              <a:rPr lang="ko-KR" altLang="en-US" sz="2800" dirty="0">
                <a:solidFill>
                  <a:srgbClr val="FF0000"/>
                </a:solidFill>
              </a:rPr>
              <a:t>무사는 쳐 죽여도 무죄</a:t>
            </a:r>
          </a:p>
          <a:p>
            <a:pPr algn="ctr"/>
            <a:endParaRPr lang="ko-KR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4240" y="371671"/>
            <a:ext cx="4095993" cy="46166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400" dirty="0" smtClean="0"/>
              <a:t>사무라이 </a:t>
            </a:r>
            <a:r>
              <a:rPr lang="ko-KR" altLang="en-US" sz="2400" dirty="0" err="1" smtClean="0"/>
              <a:t>병영국가의</a:t>
            </a:r>
            <a:r>
              <a:rPr lang="ko-KR" altLang="en-US" sz="2400" dirty="0" smtClean="0"/>
              <a:t> 속언들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9433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" t="3640" r="802"/>
          <a:stretch/>
        </p:blipFill>
        <p:spPr>
          <a:xfrm rot="16200000">
            <a:off x="1804917" y="-992113"/>
            <a:ext cx="5705619" cy="7886699"/>
          </a:xfrm>
        </p:spPr>
      </p:pic>
      <p:sp>
        <p:nvSpPr>
          <p:cNvPr id="3" name="TextBox 2"/>
          <p:cNvSpPr txBox="1"/>
          <p:nvPr/>
        </p:nvSpPr>
        <p:spPr>
          <a:xfrm>
            <a:off x="1790701" y="5804046"/>
            <a:ext cx="6810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기댈 바에야 큰 나무</a:t>
            </a:r>
            <a:r>
              <a:rPr lang="en-US" altLang="ko-KR" sz="2800" dirty="0" smtClean="0">
                <a:solidFill>
                  <a:srgbClr val="FF0000"/>
                </a:solidFill>
              </a:rPr>
              <a:t>(</a:t>
            </a:r>
            <a:r>
              <a:rPr lang="ko-KR" altLang="en-US" sz="2800" dirty="0" smtClean="0">
                <a:solidFill>
                  <a:srgbClr val="FF0000"/>
                </a:solidFill>
              </a:rPr>
              <a:t>미국 추종 외교</a:t>
            </a:r>
            <a:r>
              <a:rPr lang="en-US" altLang="ko-KR" sz="2800" dirty="0" smtClean="0">
                <a:solidFill>
                  <a:srgbClr val="FF0000"/>
                </a:solidFill>
              </a:rPr>
              <a:t>)</a:t>
            </a:r>
            <a:endParaRPr lang="ko-KR" alt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4240" y="371671"/>
            <a:ext cx="4095993" cy="46166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400" dirty="0" smtClean="0"/>
              <a:t>사무라이 </a:t>
            </a:r>
            <a:r>
              <a:rPr lang="ko-KR" altLang="en-US" sz="2400" dirty="0" err="1" smtClean="0"/>
              <a:t>병영국가의</a:t>
            </a:r>
            <a:r>
              <a:rPr lang="ko-KR" altLang="en-US" sz="2400" dirty="0" smtClean="0"/>
              <a:t> 속언들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3225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06" y="1506520"/>
            <a:ext cx="7126388" cy="3563194"/>
          </a:xfrm>
        </p:spPr>
      </p:pic>
      <p:sp>
        <p:nvSpPr>
          <p:cNvPr id="5" name="TextBox 4"/>
          <p:cNvSpPr txBox="1"/>
          <p:nvPr/>
        </p:nvSpPr>
        <p:spPr>
          <a:xfrm>
            <a:off x="441445" y="5181526"/>
            <a:ext cx="82611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[</a:t>
            </a:r>
            <a:r>
              <a:rPr lang="ko-KR" altLang="en-US" sz="2000" dirty="0" smtClean="0"/>
              <a:t>고이즈미 </a:t>
            </a:r>
            <a:r>
              <a:rPr lang="ko-KR" altLang="en-US" sz="2000" dirty="0" err="1" smtClean="0"/>
              <a:t>준이치로</a:t>
            </a:r>
            <a:r>
              <a:rPr lang="ko-KR" altLang="en-US" sz="2000" dirty="0" smtClean="0"/>
              <a:t> 전 수상</a:t>
            </a:r>
            <a:r>
              <a:rPr lang="en-US" altLang="ko-KR" sz="2000" dirty="0" smtClean="0"/>
              <a:t>] </a:t>
            </a:r>
            <a:r>
              <a:rPr lang="ko-KR" altLang="en-US" sz="2000" dirty="0" smtClean="0"/>
              <a:t>나를 두고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미국 추종</a:t>
            </a:r>
            <a:r>
              <a:rPr lang="en-US" altLang="ko-KR" sz="2000" dirty="0" smtClean="0"/>
              <a:t>! </a:t>
            </a:r>
            <a:r>
              <a:rPr lang="ko-KR" altLang="en-US" sz="2000" dirty="0" smtClean="0"/>
              <a:t>이라며 미국 부시 대통령에게 꼬리 흔드는 </a:t>
            </a:r>
            <a:r>
              <a:rPr lang="ko-KR" altLang="en-US" sz="2000" dirty="0" err="1" smtClean="0"/>
              <a:t>강아지라고</a:t>
            </a:r>
            <a:r>
              <a:rPr lang="ko-KR" altLang="en-US" sz="2000" dirty="0" smtClean="0"/>
              <a:t> 욕한다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하지만 국익을 위해서라면</a:t>
            </a:r>
            <a:r>
              <a:rPr lang="en-US" altLang="ko-KR" sz="2000" dirty="0" smtClean="0"/>
              <a:t>, </a:t>
            </a:r>
            <a:r>
              <a:rPr lang="ko-KR" altLang="en-US" sz="2000" dirty="0" smtClean="0">
                <a:solidFill>
                  <a:srgbClr val="FF0000"/>
                </a:solidFill>
              </a:rPr>
              <a:t>꼬리가 찢어지도록 흔들며 미국에 아양 떨고 싶다</a:t>
            </a:r>
            <a:r>
              <a:rPr lang="en-US" altLang="ko-KR" sz="2000" dirty="0" smtClean="0">
                <a:solidFill>
                  <a:srgbClr val="FF0000"/>
                </a:solidFill>
              </a:rPr>
              <a:t>. </a:t>
            </a:r>
            <a:r>
              <a:rPr lang="en-US" altLang="ko-KR" sz="2000" dirty="0" smtClean="0"/>
              <a:t>&lt;2003</a:t>
            </a:r>
            <a:r>
              <a:rPr lang="ko-KR" altLang="en-US" sz="2000" dirty="0" smtClean="0"/>
              <a:t>년 중의원 답변에서</a:t>
            </a:r>
            <a:r>
              <a:rPr lang="en-US" altLang="ko-KR" sz="2000" dirty="0" smtClean="0"/>
              <a:t>&gt;</a:t>
            </a:r>
            <a:endParaRPr lang="ko-KR" alt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373722" y="886876"/>
            <a:ext cx="8040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/>
              <a:t>고이즈미 수상의 미국 추종 외교</a:t>
            </a:r>
            <a:endParaRPr lang="ko-KR" alt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54240" y="371671"/>
            <a:ext cx="4095993" cy="46166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400" dirty="0" smtClean="0"/>
              <a:t>사무라이 </a:t>
            </a:r>
            <a:r>
              <a:rPr lang="ko-KR" altLang="en-US" sz="2400" dirty="0" err="1" smtClean="0"/>
              <a:t>병영국가의</a:t>
            </a:r>
            <a:r>
              <a:rPr lang="ko-KR" altLang="en-US" sz="2400" dirty="0" smtClean="0"/>
              <a:t> 속언들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1630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67139" y="2277321"/>
            <a:ext cx="8309112" cy="285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60000"/>
              </a:lnSpc>
            </a:pPr>
            <a:r>
              <a:rPr lang="ko-KR" altLang="en-US" sz="2800" b="1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무엇이 정의냐</a:t>
            </a:r>
            <a:r>
              <a:rPr lang="en-US" altLang="ko-KR" sz="2800" b="1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? </a:t>
            </a:r>
            <a:r>
              <a:rPr lang="ko-KR" altLang="en-US" sz="2800" b="1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애당초 </a:t>
            </a:r>
            <a:r>
              <a:rPr lang="ko-KR" altLang="en-US" sz="2800" b="1" kern="0" dirty="0" err="1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왜에는</a:t>
            </a:r>
            <a:r>
              <a:rPr lang="ko-KR" altLang="en-US" sz="2800" b="1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존재하지 않음</a:t>
            </a:r>
            <a:endParaRPr lang="ko-KR" altLang="en-US" sz="2800" b="1" kern="0" spc="0" dirty="0" smtClean="0">
              <a:solidFill>
                <a:srgbClr val="FF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b="1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패배 </a:t>
            </a:r>
            <a:r>
              <a:rPr lang="ko-KR" altLang="en-US" sz="2800" b="1" kern="0" dirty="0" err="1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약소세력은</a:t>
            </a:r>
            <a:r>
              <a:rPr lang="ko-KR" altLang="en-US" sz="2800" b="1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그 자체로 不道德</a:t>
            </a:r>
            <a:r>
              <a:rPr lang="en-US" altLang="ko-KR" sz="2800" b="1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</a:t>
            </a:r>
            <a:r>
              <a:rPr lang="ko-KR" altLang="en-US" sz="2800" b="1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平家비판</a:t>
            </a:r>
            <a:r>
              <a:rPr lang="en-US" altLang="ko-KR" sz="2800" b="1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)</a:t>
            </a:r>
            <a:endParaRPr lang="ko-KR" altLang="en-US" sz="2800" b="1" kern="0" spc="0" dirty="0" smtClean="0">
              <a:solidFill>
                <a:srgbClr val="FF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b="1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‘경쟁원리에 불충실</a:t>
            </a:r>
            <a:r>
              <a:rPr lang="en-US" altLang="ko-KR" sz="2800" b="1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b="1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게으르고 방종하여 패망’</a:t>
            </a:r>
            <a:endParaRPr lang="ko-KR" altLang="en-US" sz="2800" b="1" kern="0" spc="0" dirty="0" smtClean="0">
              <a:solidFill>
                <a:srgbClr val="FF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따라서 무사경쟁체질은 ‘아시아의 公害的’존재</a:t>
            </a:r>
            <a:endParaRPr lang="ko-KR" altLang="en-US" sz="28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906447" y="2037523"/>
            <a:ext cx="743049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906447" y="5321412"/>
            <a:ext cx="743049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535973" y="1197112"/>
            <a:ext cx="64748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敗北는 罪惡</a:t>
            </a:r>
            <a:r>
              <a:rPr lang="en-US" altLang="ko-KR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그 자체로</a:t>
            </a:r>
            <a:r>
              <a:rPr lang="en-US" altLang="ko-KR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 </a:t>
            </a:r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不道德</a:t>
            </a:r>
            <a:endParaRPr lang="ko-KR" altLang="en-US" sz="3600" dirty="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4226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5" b="132"/>
          <a:stretch/>
        </p:blipFill>
        <p:spPr>
          <a:xfrm>
            <a:off x="783473" y="70338"/>
            <a:ext cx="7577054" cy="5809835"/>
          </a:xfrm>
        </p:spPr>
      </p:pic>
      <p:sp>
        <p:nvSpPr>
          <p:cNvPr id="3" name="TextBox 2"/>
          <p:cNvSpPr txBox="1"/>
          <p:nvPr/>
        </p:nvSpPr>
        <p:spPr>
          <a:xfrm>
            <a:off x="1957727" y="5903893"/>
            <a:ext cx="70382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2800" dirty="0" smtClean="0"/>
              <a:t>논리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썰</a:t>
            </a:r>
            <a:r>
              <a:rPr lang="en-US" altLang="ko-KR" sz="2800" dirty="0" smtClean="0"/>
              <a:t>)</a:t>
            </a:r>
            <a:r>
              <a:rPr lang="ko-KR" altLang="en-US" sz="2800" dirty="0" smtClean="0"/>
              <a:t>보다 증거</a:t>
            </a:r>
            <a:r>
              <a:rPr lang="en-US" altLang="ko-KR" sz="2800" dirty="0" smtClean="0">
                <a:solidFill>
                  <a:srgbClr val="FF0000"/>
                </a:solidFill>
              </a:rPr>
              <a:t>(</a:t>
            </a:r>
            <a:r>
              <a:rPr lang="ko-KR" altLang="en-US" sz="2800" dirty="0" smtClean="0">
                <a:solidFill>
                  <a:srgbClr val="FF0000"/>
                </a:solidFill>
              </a:rPr>
              <a:t>독도 영유권</a:t>
            </a:r>
            <a:r>
              <a:rPr lang="en-US" altLang="ko-KR" sz="2800" dirty="0" smtClean="0">
                <a:solidFill>
                  <a:srgbClr val="FF0000"/>
                </a:solidFill>
              </a:rPr>
              <a:t>)</a:t>
            </a:r>
            <a:endParaRPr lang="ko-KR" altLang="en-US" sz="2800" dirty="0">
              <a:solidFill>
                <a:srgbClr val="FF0000"/>
              </a:solidFill>
            </a:endParaRPr>
          </a:p>
          <a:p>
            <a:endParaRPr lang="ko-KR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4240" y="371671"/>
            <a:ext cx="4095993" cy="46166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400" dirty="0" smtClean="0"/>
              <a:t>사무라이 </a:t>
            </a:r>
            <a:r>
              <a:rPr lang="ko-KR" altLang="en-US" sz="2400" dirty="0" err="1" smtClean="0"/>
              <a:t>병영국가의</a:t>
            </a:r>
            <a:r>
              <a:rPr lang="ko-KR" altLang="en-US" sz="2400" dirty="0" smtClean="0"/>
              <a:t> 속언들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5089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95416" y="2277321"/>
            <a:ext cx="8953168" cy="285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가마쿠라 막부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율령제를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난도질해 버린 </a:t>
            </a:r>
            <a:r>
              <a:rPr lang="ko-KR" altLang="en-US" sz="2800" kern="0" dirty="0" err="1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무사혁명</a:t>
            </a:r>
            <a:endParaRPr lang="ko-KR" altLang="en-US" sz="2800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源瀨朝</a:t>
            </a:r>
            <a:r>
              <a:rPr lang="en-US" altLang="ko-KR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(1192), </a:t>
            </a:r>
            <a:r>
              <a:rPr lang="ko-KR" altLang="en-US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아시아에서 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일본을 해방시키다</a:t>
            </a:r>
            <a:endParaRPr lang="ko-KR" altLang="en-US" sz="2800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힘에 의한 경쟁사회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蠻風</a:t>
            </a:r>
            <a:r>
              <a:rPr lang="en-US" altLang="ko-KR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늠름으로 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통치하다</a:t>
            </a:r>
            <a:endParaRPr lang="ko-KR" altLang="en-US" sz="2800" kern="0" spc="0" dirty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沙也可도 </a:t>
            </a:r>
            <a:r>
              <a:rPr lang="ko-KR" altLang="en-US" sz="2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政治是非떠나 凜凜무사로 </a:t>
            </a:r>
            <a:r>
              <a:rPr lang="ko-KR" altLang="en-US" sz="2800" kern="0" dirty="0" smtClea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對倭전투에</a:t>
            </a:r>
            <a:endParaRPr lang="ko-KR" altLang="en-US" sz="28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48029" y="2035933"/>
            <a:ext cx="7947332" cy="489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648029" y="5319822"/>
            <a:ext cx="7947332" cy="489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70832" y="1114756"/>
            <a:ext cx="6417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武士예찬</a:t>
            </a:r>
            <a:r>
              <a:rPr lang="en-US" altLang="ko-KR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, ‘</a:t>
            </a:r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日本을 해방시키다</a:t>
            </a:r>
            <a:r>
              <a:rPr lang="en-US" altLang="ko-KR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’</a:t>
            </a:r>
            <a:endParaRPr lang="ko-KR" altLang="en-US" sz="3600" dirty="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372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" t="7082" b="4696"/>
          <a:stretch/>
        </p:blipFill>
        <p:spPr>
          <a:xfrm>
            <a:off x="1311965" y="602503"/>
            <a:ext cx="4524292" cy="5502547"/>
          </a:xfrm>
        </p:spPr>
      </p:pic>
      <p:sp>
        <p:nvSpPr>
          <p:cNvPr id="3" name="직사각형 2"/>
          <p:cNvSpPr/>
          <p:nvPr/>
        </p:nvSpPr>
        <p:spPr>
          <a:xfrm>
            <a:off x="6481859" y="653819"/>
            <a:ext cx="1563505" cy="5451231"/>
          </a:xfrm>
          <a:prstGeom prst="rect">
            <a:avLst/>
          </a:prstGeom>
        </p:spPr>
        <p:txBody>
          <a:bodyPr vert="eaVert" wrap="square" anchor="b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전쟁이 단지 살인이 아닌 것은</a:t>
            </a:r>
            <a:r>
              <a:rPr lang="en-US" altLang="ko-KR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</a:t>
            </a:r>
            <a:endParaRPr lang="ko-KR" altLang="en-US" sz="2800" kern="0" dirty="0">
              <a:solidFill>
                <a:srgbClr val="FF0000"/>
              </a:solidFill>
              <a:latin typeface="바탕" panose="02030600000101010101" pitchFamily="18" charset="-127"/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거기에 ‘公的 </a:t>
            </a:r>
            <a:r>
              <a:rPr lang="ko-KR" altLang="en-US" sz="2800" kern="0" dirty="0" err="1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목표’가</a:t>
            </a:r>
            <a:r>
              <a:rPr lang="ko-KR" altLang="en-US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 </a:t>
            </a:r>
            <a:r>
              <a:rPr lang="ko-KR" altLang="en-US" sz="2800" kern="0" dirty="0" smtClean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있기에</a:t>
            </a:r>
            <a:r>
              <a:rPr lang="en-US" altLang="ko-KR" sz="2800" kern="0" dirty="0">
                <a:solidFill>
                  <a:srgbClr val="FF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!</a:t>
            </a:r>
            <a:endParaRPr lang="ko-KR" alt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4240" y="371671"/>
            <a:ext cx="4095993" cy="46166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400" dirty="0" smtClean="0"/>
              <a:t>사무라이 </a:t>
            </a:r>
            <a:r>
              <a:rPr lang="ko-KR" altLang="en-US" sz="2400" dirty="0" err="1" smtClean="0"/>
              <a:t>병영국가의</a:t>
            </a:r>
            <a:r>
              <a:rPr lang="ko-KR" altLang="en-US" sz="2400" dirty="0" smtClean="0"/>
              <a:t> 속언들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6583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2277321"/>
            <a:ext cx="9144000" cy="285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60000"/>
              </a:lnSpc>
            </a:pP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明治시대 관료의 청렴 토대로 근대자본주의</a:t>
            </a:r>
            <a:endParaRPr lang="ko-KR" altLang="en-US" sz="2800" kern="0" spc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유교</a:t>
            </a:r>
            <a:r>
              <a:rPr lang="en-US" altLang="ko-KR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황제도 자유롭지 못한 禮敎의 프레임</a:t>
            </a:r>
            <a:endParaRPr lang="ko-KR" altLang="en-US" sz="2800" kern="0" spc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과도한 形式主義</a:t>
            </a:r>
            <a:r>
              <a:rPr lang="en-US" altLang="ko-KR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東方禮義之國을 비웃지 말라</a:t>
            </a:r>
            <a:endParaRPr lang="ko-KR" altLang="en-US" sz="2800" kern="0" spc="0" smtClean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algn="ctr" fontAlgn="base">
              <a:lnSpc>
                <a:spcPct val="160000"/>
              </a:lnSpc>
            </a:pPr>
            <a:r>
              <a:rPr lang="ko-KR" altLang="en-US" sz="2800" kern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오히려 그런 倭人을 ‘당치않은 놈들’로 볼라</a:t>
            </a:r>
            <a:endParaRPr lang="ko-KR" altLang="en-US" sz="2800" kern="0" spc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906447" y="2037523"/>
            <a:ext cx="743049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906447" y="5321412"/>
            <a:ext cx="7430495" cy="4571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223112" y="1197112"/>
            <a:ext cx="6518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유교 形式주의 </a:t>
            </a:r>
            <a:r>
              <a:rPr lang="en-US" altLang="ko-KR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vs. </a:t>
            </a:r>
            <a:r>
              <a:rPr lang="ko-KR" altLang="en-US" sz="3600" dirty="0" smtClean="0">
                <a:latin typeface="바탕" panose="02030600000101010101" pitchFamily="18" charset="-127"/>
                <a:ea typeface="바탕" panose="02030600000101010101" pitchFamily="18" charset="-127"/>
              </a:rPr>
              <a:t>武士의 淸廉</a:t>
            </a:r>
            <a:endParaRPr lang="ko-KR" altLang="en-US" sz="3600" dirty="0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43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0917" y="1821288"/>
            <a:ext cx="8280400" cy="184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en-US" altLang="ko-KR" sz="2000" dirty="0"/>
              <a:t>1. </a:t>
            </a:r>
            <a:r>
              <a:rPr lang="ko-KR" altLang="en-US" sz="2000" dirty="0"/>
              <a:t>미일동맹 따른</a:t>
            </a:r>
            <a:r>
              <a:rPr lang="en-US" altLang="ko-KR" sz="2000" dirty="0"/>
              <a:t>, </a:t>
            </a:r>
            <a:r>
              <a:rPr lang="ko-KR" altLang="en-US" sz="2000" dirty="0"/>
              <a:t>미군의 군사지원 不可</a:t>
            </a:r>
          </a:p>
          <a:p>
            <a:pPr fontAlgn="base">
              <a:lnSpc>
                <a:spcPct val="200000"/>
              </a:lnSpc>
            </a:pPr>
            <a:r>
              <a:rPr lang="en-US" altLang="ko-KR" sz="2000" dirty="0"/>
              <a:t>2. </a:t>
            </a:r>
            <a:r>
              <a:rPr lang="ko-KR" altLang="en-US" sz="2000" dirty="0"/>
              <a:t>주변국과 교차균형으로 건드리면 벌집</a:t>
            </a:r>
          </a:p>
          <a:p>
            <a:pPr fontAlgn="base">
              <a:lnSpc>
                <a:spcPct val="200000"/>
              </a:lnSpc>
            </a:pPr>
            <a:r>
              <a:rPr lang="en-US" altLang="ko-KR" sz="2000" dirty="0"/>
              <a:t>3. </a:t>
            </a:r>
            <a:r>
              <a:rPr lang="ko-KR" altLang="en-US" sz="2000" dirty="0"/>
              <a:t>평화헌법</a:t>
            </a:r>
            <a:r>
              <a:rPr lang="en-US" altLang="ko-KR" sz="2000" dirty="0"/>
              <a:t>, </a:t>
            </a:r>
            <a:r>
              <a:rPr lang="ko-KR" altLang="en-US" sz="2000" dirty="0"/>
              <a:t>또 전쟁 치를만한 가치 </a:t>
            </a:r>
            <a:r>
              <a:rPr lang="ko-KR" altLang="en-US" sz="2000" dirty="0" smtClean="0"/>
              <a:t>없음</a:t>
            </a:r>
            <a:endParaRPr lang="ko-KR" altLang="en-US" sz="2000" dirty="0"/>
          </a:p>
        </p:txBody>
      </p:sp>
      <p:sp>
        <p:nvSpPr>
          <p:cNvPr id="4" name="직사각형 3"/>
          <p:cNvSpPr/>
          <p:nvPr/>
        </p:nvSpPr>
        <p:spPr>
          <a:xfrm>
            <a:off x="777916" y="1016418"/>
            <a:ext cx="4690708" cy="610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200000"/>
              </a:lnSpc>
            </a:pPr>
            <a:r>
              <a:rPr lang="ko-KR" altLang="en-US" sz="2000" b="1" dirty="0"/>
              <a:t>일본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영토분쟁 때문에 전쟁 못하는 이유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668117" y="3922561"/>
            <a:ext cx="5918608" cy="713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2400" b="1" dirty="0">
                <a:solidFill>
                  <a:srgbClr val="FF0000"/>
                </a:solidFill>
              </a:rPr>
              <a:t>결론</a:t>
            </a:r>
            <a:r>
              <a:rPr lang="en-US" altLang="ko-KR" sz="2400" b="1" dirty="0">
                <a:solidFill>
                  <a:srgbClr val="FF0000"/>
                </a:solidFill>
              </a:rPr>
              <a:t>=</a:t>
            </a:r>
            <a:r>
              <a:rPr lang="ko-KR" altLang="en-US" sz="2400" b="1" dirty="0">
                <a:solidFill>
                  <a:srgbClr val="FF0000"/>
                </a:solidFill>
              </a:rPr>
              <a:t>조용한 외교</a:t>
            </a:r>
            <a:r>
              <a:rPr lang="en-US" altLang="ko-KR" sz="2400" b="1" dirty="0">
                <a:solidFill>
                  <a:srgbClr val="FF0000"/>
                </a:solidFill>
              </a:rPr>
              <a:t>, 1</a:t>
            </a:r>
            <a:r>
              <a:rPr lang="ko-KR" altLang="en-US" sz="2400" b="1" dirty="0">
                <a:solidFill>
                  <a:srgbClr val="FF0000"/>
                </a:solidFill>
              </a:rPr>
              <a:t>만년 목표로 실효지배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l="33235" t="31307" r="34216" b="40680"/>
          <a:stretch/>
        </p:blipFill>
        <p:spPr>
          <a:xfrm>
            <a:off x="138968" y="1219030"/>
            <a:ext cx="8741263" cy="42316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5704" y="179336"/>
            <a:ext cx="3504486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3.</a:t>
            </a:r>
            <a:r>
              <a:rPr lang="ko-KR" altLang="en-US" dirty="0" smtClean="0"/>
              <a:t>독도 </a:t>
            </a:r>
            <a:r>
              <a:rPr lang="ko-KR" altLang="en-US" dirty="0"/>
              <a:t>영토분쟁</a:t>
            </a:r>
          </a:p>
        </p:txBody>
      </p:sp>
    </p:spTree>
    <p:extLst>
      <p:ext uri="{BB962C8B-B14F-4D97-AF65-F5344CB8AC3E}">
        <p14:creationId xmlns:p14="http://schemas.microsoft.com/office/powerpoint/2010/main" val="248075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4933" y="1645523"/>
            <a:ext cx="82804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solidFill>
                  <a:srgbClr val="FF0000"/>
                </a:solidFill>
                <a:latin typeface="+mn-ea"/>
              </a:rPr>
              <a:t>지리적</a:t>
            </a:r>
            <a:r>
              <a:rPr lang="en-US" altLang="ko-KR" sz="2400" dirty="0">
                <a:solidFill>
                  <a:srgbClr val="FF0000"/>
                </a:solidFill>
                <a:latin typeface="+mn-ea"/>
              </a:rPr>
              <a:t>(geographical</a:t>
            </a:r>
            <a:r>
              <a:rPr lang="en-US" altLang="ko-KR" sz="2400" dirty="0" smtClean="0">
                <a:latin typeface="+mn-ea"/>
              </a:rPr>
              <a:t>) </a:t>
            </a:r>
            <a:r>
              <a:rPr lang="ko-KR" altLang="en-US" sz="2400" dirty="0" smtClean="0">
                <a:latin typeface="+mn-ea"/>
              </a:rPr>
              <a:t>역사적 </a:t>
            </a:r>
            <a:r>
              <a:rPr lang="ko-KR" altLang="en-US" sz="2400" dirty="0" err="1" smtClean="0">
                <a:latin typeface="+mn-ea"/>
              </a:rPr>
              <a:t>한국영토</a:t>
            </a:r>
            <a:endParaRPr lang="ko-KR" altLang="en-US" sz="2400" dirty="0">
              <a:latin typeface="+mn-ea"/>
            </a:endParaRPr>
          </a:p>
          <a:p>
            <a:pPr marL="285750" indent="-285750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latin typeface="+mn-ea"/>
              </a:rPr>
              <a:t>삼국사기 동국여지승람 숙종실록</a:t>
            </a:r>
          </a:p>
          <a:p>
            <a:pPr marL="285750" indent="-285750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latin typeface="+mn-ea"/>
              </a:rPr>
              <a:t>日 태정관 지침</a:t>
            </a:r>
            <a:r>
              <a:rPr lang="en-US" altLang="ko-KR" sz="2400" dirty="0">
                <a:latin typeface="+mn-ea"/>
              </a:rPr>
              <a:t>, </a:t>
            </a:r>
            <a:r>
              <a:rPr lang="en-US" altLang="ko-KR" sz="2400" dirty="0" smtClean="0">
                <a:latin typeface="+mn-ea"/>
              </a:rPr>
              <a:t>‘</a:t>
            </a:r>
            <a:r>
              <a:rPr lang="ko-KR" altLang="en-US" sz="2400" dirty="0" smtClean="0">
                <a:latin typeface="+mn-ea"/>
              </a:rPr>
              <a:t>독도 </a:t>
            </a:r>
            <a:r>
              <a:rPr lang="ko-KR" altLang="en-US" sz="2400" dirty="0">
                <a:latin typeface="+mn-ea"/>
              </a:rPr>
              <a:t>한국 </a:t>
            </a:r>
            <a:r>
              <a:rPr lang="ko-KR" altLang="en-US" sz="2400" dirty="0" smtClean="0">
                <a:latin typeface="+mn-ea"/>
              </a:rPr>
              <a:t>땅</a:t>
            </a:r>
            <a:r>
              <a:rPr lang="en-US" altLang="ko-KR" sz="2400" dirty="0" smtClean="0">
                <a:latin typeface="+mn-ea"/>
              </a:rPr>
              <a:t>’ (</a:t>
            </a:r>
            <a:r>
              <a:rPr lang="en-US" altLang="ko-KR" sz="2400" dirty="0">
                <a:latin typeface="+mn-ea"/>
              </a:rPr>
              <a:t>1877</a:t>
            </a:r>
            <a:r>
              <a:rPr lang="en-US" altLang="ko-KR" sz="2400" dirty="0" smtClean="0">
                <a:latin typeface="+mn-ea"/>
              </a:rPr>
              <a:t>)</a:t>
            </a:r>
            <a:endParaRPr lang="ko-KR" altLang="en-US" sz="3200" dirty="0">
              <a:latin typeface="+mn-ea"/>
            </a:endParaRPr>
          </a:p>
          <a:p>
            <a:pPr marL="285750" indent="-285750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latin typeface="+mn-ea"/>
              </a:rPr>
              <a:t>1900</a:t>
            </a:r>
            <a:r>
              <a:rPr lang="ko-KR" altLang="en-US" sz="2400" dirty="0">
                <a:latin typeface="+mn-ea"/>
              </a:rPr>
              <a:t>년</a:t>
            </a:r>
            <a:r>
              <a:rPr lang="en-US" altLang="ko-KR" sz="2400" dirty="0">
                <a:latin typeface="+mn-ea"/>
              </a:rPr>
              <a:t>, </a:t>
            </a:r>
            <a:r>
              <a:rPr lang="ko-KR" altLang="en-US" sz="2400" dirty="0">
                <a:latin typeface="+mn-ea"/>
              </a:rPr>
              <a:t>고종의 칙령으로 영토화</a:t>
            </a:r>
          </a:p>
          <a:p>
            <a:pPr marL="285750" indent="-285750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latin typeface="+mn-ea"/>
              </a:rPr>
              <a:t>일</a:t>
            </a:r>
            <a:r>
              <a:rPr lang="en-US" altLang="ko-KR" sz="2400" dirty="0">
                <a:latin typeface="+mn-ea"/>
              </a:rPr>
              <a:t>, </a:t>
            </a:r>
            <a:r>
              <a:rPr lang="ko-KR" altLang="en-US" sz="2400" dirty="0">
                <a:latin typeface="+mn-ea"/>
              </a:rPr>
              <a:t>三國접양도</a:t>
            </a:r>
            <a:r>
              <a:rPr lang="en-US" altLang="ko-KR" sz="2400" dirty="0">
                <a:latin typeface="+mn-ea"/>
              </a:rPr>
              <a:t>, </a:t>
            </a:r>
            <a:r>
              <a:rPr lang="ko-KR" altLang="en-US" sz="2400" dirty="0" err="1">
                <a:latin typeface="+mn-ea"/>
              </a:rPr>
              <a:t>조선영토로</a:t>
            </a:r>
            <a:r>
              <a:rPr lang="en-US" altLang="ko-KR" sz="2400" dirty="0">
                <a:latin typeface="+mn-ea"/>
              </a:rPr>
              <a:t>(1785)</a:t>
            </a:r>
            <a:endParaRPr lang="ko-KR" altLang="en-US" sz="2400" dirty="0">
              <a:latin typeface="+mn-ea"/>
            </a:endParaRPr>
          </a:p>
          <a:p>
            <a:pPr marL="285750" indent="-285750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latin typeface="+mn-ea"/>
              </a:rPr>
              <a:t>日</a:t>
            </a:r>
            <a:r>
              <a:rPr lang="en-US" altLang="ko-KR" sz="2400" dirty="0">
                <a:latin typeface="+mn-ea"/>
              </a:rPr>
              <a:t>(</a:t>
            </a:r>
            <a:r>
              <a:rPr lang="ko-KR" altLang="en-US" sz="2400" dirty="0">
                <a:latin typeface="+mn-ea"/>
              </a:rPr>
              <a:t>일</a:t>
            </a:r>
            <a:r>
              <a:rPr lang="en-US" altLang="ko-KR" sz="2400" dirty="0">
                <a:latin typeface="+mn-ea"/>
              </a:rPr>
              <a:t>)</a:t>
            </a:r>
            <a:r>
              <a:rPr lang="ko-KR" altLang="en-US" sz="2400" dirty="0">
                <a:latin typeface="+mn-ea"/>
              </a:rPr>
              <a:t>육군 </a:t>
            </a:r>
            <a:r>
              <a:rPr lang="ko-KR" altLang="en-US" sz="2400" dirty="0" err="1">
                <a:latin typeface="+mn-ea"/>
              </a:rPr>
              <a:t>해군성</a:t>
            </a:r>
            <a:r>
              <a:rPr lang="en-US" altLang="ko-KR" sz="2400" dirty="0">
                <a:latin typeface="+mn-ea"/>
              </a:rPr>
              <a:t>, </a:t>
            </a:r>
            <a:r>
              <a:rPr lang="ko-KR" altLang="en-US" sz="2400" dirty="0" err="1">
                <a:latin typeface="+mn-ea"/>
              </a:rPr>
              <a:t>조선령</a:t>
            </a:r>
            <a:r>
              <a:rPr lang="ko-KR" altLang="en-US" sz="2400" dirty="0">
                <a:latin typeface="+mn-ea"/>
              </a:rPr>
              <a:t> 표기</a:t>
            </a:r>
            <a:r>
              <a:rPr lang="en-US" altLang="ko-KR" sz="2400" dirty="0">
                <a:latin typeface="+mn-ea"/>
              </a:rPr>
              <a:t>(1875) </a:t>
            </a:r>
            <a:endParaRPr lang="ko-KR" altLang="en-US" sz="2400" dirty="0">
              <a:latin typeface="+mn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901917" y="920966"/>
            <a:ext cx="4164923" cy="7245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200000"/>
              </a:lnSpc>
            </a:pPr>
            <a:r>
              <a:rPr lang="en-US" altLang="ko-KR" sz="2400" b="1" dirty="0"/>
              <a:t>&lt;</a:t>
            </a:r>
            <a:r>
              <a:rPr lang="ko-KR" altLang="en-US" sz="2400" b="1" dirty="0"/>
              <a:t>독도</a:t>
            </a:r>
            <a:r>
              <a:rPr lang="en-US" altLang="ko-KR" sz="2400" b="1" dirty="0"/>
              <a:t>, </a:t>
            </a:r>
            <a:r>
              <a:rPr lang="ko-KR" altLang="en-US" sz="2400" b="1" dirty="0" smtClean="0"/>
              <a:t>한국이 내세우는 근거</a:t>
            </a:r>
            <a:r>
              <a:rPr lang="en-US" altLang="ko-KR" sz="2400" b="1" dirty="0" smtClean="0"/>
              <a:t>&gt;</a:t>
            </a:r>
            <a:endParaRPr lang="ko-KR" alt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25704" y="179336"/>
            <a:ext cx="3504486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3.</a:t>
            </a:r>
            <a:r>
              <a:rPr lang="ko-KR" altLang="en-US" dirty="0" smtClean="0"/>
              <a:t>독도 </a:t>
            </a:r>
            <a:r>
              <a:rPr lang="ko-KR" altLang="en-US" dirty="0"/>
              <a:t>영토분쟁</a:t>
            </a:r>
          </a:p>
        </p:txBody>
      </p:sp>
    </p:spTree>
    <p:extLst>
      <p:ext uri="{BB962C8B-B14F-4D97-AF65-F5344CB8AC3E}">
        <p14:creationId xmlns:p14="http://schemas.microsoft.com/office/powerpoint/2010/main" val="108096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0917" y="1838875"/>
            <a:ext cx="8280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err="1" smtClean="0"/>
              <a:t>일본지도</a:t>
            </a:r>
            <a:r>
              <a:rPr lang="en-US" altLang="ko-KR" sz="2400" dirty="0" smtClean="0"/>
              <a:t>, 1779</a:t>
            </a:r>
            <a:r>
              <a:rPr lang="ko-KR" altLang="en-US" sz="2400" dirty="0" smtClean="0"/>
              <a:t>부터 竹島 松島표기</a:t>
            </a:r>
          </a:p>
          <a:p>
            <a:pPr marL="285750" indent="-285750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 smtClean="0"/>
              <a:t>1618</a:t>
            </a:r>
            <a:r>
              <a:rPr lang="ko-KR" altLang="en-US" sz="2400" dirty="0"/>
              <a:t>년 </a:t>
            </a:r>
            <a:r>
              <a:rPr lang="ko-KR" altLang="en-US" sz="2400" dirty="0" smtClean="0"/>
              <a:t>渡航 면허로 </a:t>
            </a:r>
            <a:r>
              <a:rPr lang="ko-KR" altLang="en-US" sz="2400" dirty="0"/>
              <a:t>두 섬에 어업</a:t>
            </a:r>
          </a:p>
          <a:p>
            <a:pPr marL="285750" indent="-285750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/>
              <a:t>江戶초기</a:t>
            </a:r>
            <a:r>
              <a:rPr lang="en-US" altLang="ko-KR" sz="2400" dirty="0"/>
              <a:t>&lt;17</a:t>
            </a:r>
            <a:r>
              <a:rPr lang="ko-KR" altLang="en-US" sz="2400" dirty="0"/>
              <a:t>세기</a:t>
            </a:r>
            <a:r>
              <a:rPr lang="en-US" altLang="ko-KR" sz="2400" dirty="0"/>
              <a:t>&gt;</a:t>
            </a:r>
            <a:r>
              <a:rPr lang="ko-KR" altLang="en-US" sz="2400" dirty="0"/>
              <a:t>영유권 확립</a:t>
            </a:r>
          </a:p>
          <a:p>
            <a:pPr marL="285750" indent="-285750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/>
              <a:t>1904</a:t>
            </a:r>
            <a:r>
              <a:rPr lang="ko-KR" altLang="en-US" sz="2400" dirty="0"/>
              <a:t>년 </a:t>
            </a:r>
            <a:r>
              <a:rPr lang="ko-KR" altLang="en-US" sz="2400" dirty="0" err="1"/>
              <a:t>시마네현</a:t>
            </a:r>
            <a:r>
              <a:rPr lang="ko-KR" altLang="en-US" sz="2400" dirty="0"/>
              <a:t> 고시로 </a:t>
            </a:r>
            <a:r>
              <a:rPr lang="ko-KR" altLang="en-US" sz="2400" dirty="0" smtClean="0"/>
              <a:t>영토화</a:t>
            </a:r>
            <a:endParaRPr lang="ko-KR" altLang="en-US" sz="2400" dirty="0"/>
          </a:p>
        </p:txBody>
      </p:sp>
      <p:sp>
        <p:nvSpPr>
          <p:cNvPr id="4" name="직사각형 3"/>
          <p:cNvSpPr/>
          <p:nvPr/>
        </p:nvSpPr>
        <p:spPr>
          <a:xfrm>
            <a:off x="651950" y="1036041"/>
            <a:ext cx="5008102" cy="7245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200000"/>
              </a:lnSpc>
            </a:pPr>
            <a:r>
              <a:rPr lang="en-US" altLang="ko-KR" sz="2400" b="1" smtClean="0"/>
              <a:t>&lt;</a:t>
            </a:r>
            <a:r>
              <a:rPr lang="ko-KR" altLang="en-US" sz="2400" b="1" smtClean="0"/>
              <a:t>일본의 다케시마 영유권 주장근거</a:t>
            </a:r>
            <a:r>
              <a:rPr lang="en-US" altLang="ko-KR" sz="2400" b="1" smtClean="0"/>
              <a:t>&gt;</a:t>
            </a:r>
            <a:endParaRPr lang="ko-KR" alt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25704" y="179336"/>
            <a:ext cx="3504486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3.</a:t>
            </a:r>
            <a:r>
              <a:rPr lang="ko-KR" altLang="en-US" dirty="0" smtClean="0"/>
              <a:t>독도 </a:t>
            </a:r>
            <a:r>
              <a:rPr lang="ko-KR" altLang="en-US" dirty="0"/>
              <a:t>영토분쟁</a:t>
            </a:r>
          </a:p>
        </p:txBody>
      </p:sp>
    </p:spTree>
    <p:extLst>
      <p:ext uri="{BB962C8B-B14F-4D97-AF65-F5344CB8AC3E}">
        <p14:creationId xmlns:p14="http://schemas.microsoft.com/office/powerpoint/2010/main" val="269248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786" y="1590218"/>
            <a:ext cx="5857389" cy="45245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25704" y="179336"/>
            <a:ext cx="3504486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3.</a:t>
            </a:r>
            <a:r>
              <a:rPr lang="ko-KR" altLang="en-US" dirty="0" smtClean="0"/>
              <a:t>독도 </a:t>
            </a:r>
            <a:r>
              <a:rPr lang="ko-KR" altLang="en-US" dirty="0"/>
              <a:t>영토분쟁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35" y="825667"/>
            <a:ext cx="8280400" cy="619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2000" dirty="0" err="1" smtClean="0">
                <a:solidFill>
                  <a:srgbClr val="FF0000"/>
                </a:solidFill>
              </a:rPr>
              <a:t>알사스</a:t>
            </a:r>
            <a:r>
              <a:rPr lang="ko-KR" altLang="en-US" sz="2000" dirty="0" smtClean="0">
                <a:solidFill>
                  <a:srgbClr val="FF0000"/>
                </a:solidFill>
              </a:rPr>
              <a:t> </a:t>
            </a:r>
            <a:r>
              <a:rPr lang="ko-KR" altLang="en-US" sz="2000" dirty="0">
                <a:solidFill>
                  <a:srgbClr val="FF0000"/>
                </a:solidFill>
              </a:rPr>
              <a:t>로렌</a:t>
            </a:r>
            <a:r>
              <a:rPr lang="en-US" altLang="ko-KR" sz="2000" dirty="0">
                <a:solidFill>
                  <a:srgbClr val="FF0000"/>
                </a:solidFill>
              </a:rPr>
              <a:t>(</a:t>
            </a:r>
            <a:r>
              <a:rPr lang="ko-KR" altLang="en-US" sz="2000" dirty="0">
                <a:solidFill>
                  <a:srgbClr val="FF0000"/>
                </a:solidFill>
              </a:rPr>
              <a:t>독일과 프랑스의 사이</a:t>
            </a:r>
            <a:r>
              <a:rPr lang="en-US" altLang="ko-KR" sz="2000" dirty="0" smtClean="0">
                <a:solidFill>
                  <a:srgbClr val="FF0000"/>
                </a:solidFill>
              </a:rPr>
              <a:t>) /11</a:t>
            </a:r>
            <a:r>
              <a:rPr lang="ko-KR" altLang="en-US" sz="2000" dirty="0" smtClean="0">
                <a:solidFill>
                  <a:srgbClr val="FF0000"/>
                </a:solidFill>
              </a:rPr>
              <a:t>번이나 국적이 바뀌다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66021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6737" y="2130128"/>
            <a:ext cx="8280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2000" dirty="0" err="1" smtClean="0">
                <a:solidFill>
                  <a:srgbClr val="FF0000"/>
                </a:solidFill>
              </a:rPr>
              <a:t>알사스</a:t>
            </a:r>
            <a:r>
              <a:rPr lang="ko-KR" altLang="en-US" sz="2000" dirty="0" smtClean="0">
                <a:solidFill>
                  <a:srgbClr val="FF0000"/>
                </a:solidFill>
              </a:rPr>
              <a:t> </a:t>
            </a:r>
            <a:r>
              <a:rPr lang="ko-KR" altLang="en-US" sz="2000" dirty="0">
                <a:solidFill>
                  <a:srgbClr val="FF0000"/>
                </a:solidFill>
              </a:rPr>
              <a:t>로렌</a:t>
            </a:r>
            <a:r>
              <a:rPr lang="en-US" altLang="ko-KR" sz="2000" dirty="0">
                <a:solidFill>
                  <a:srgbClr val="FF0000"/>
                </a:solidFill>
              </a:rPr>
              <a:t>(</a:t>
            </a:r>
            <a:r>
              <a:rPr lang="ko-KR" altLang="en-US" sz="2000" dirty="0">
                <a:solidFill>
                  <a:srgbClr val="FF0000"/>
                </a:solidFill>
              </a:rPr>
              <a:t>독일과 프랑스의 사이</a:t>
            </a:r>
            <a:r>
              <a:rPr lang="en-US" altLang="ko-KR" sz="2000" dirty="0" smtClean="0">
                <a:solidFill>
                  <a:srgbClr val="FF0000"/>
                </a:solidFill>
              </a:rPr>
              <a:t>) /11</a:t>
            </a:r>
            <a:r>
              <a:rPr lang="ko-KR" altLang="en-US" sz="2000" dirty="0" smtClean="0">
                <a:solidFill>
                  <a:srgbClr val="FF0000"/>
                </a:solidFill>
              </a:rPr>
              <a:t>번이나 국적이 바뀌다</a:t>
            </a:r>
            <a:endParaRPr lang="en-US" altLang="ko-KR" sz="2000" dirty="0">
              <a:solidFill>
                <a:srgbClr val="FF0000"/>
              </a:solidFill>
            </a:endParaRPr>
          </a:p>
          <a:p>
            <a:pPr fontAlgn="base">
              <a:lnSpc>
                <a:spcPct val="200000"/>
              </a:lnSpc>
            </a:pPr>
            <a:r>
              <a:rPr lang="ko-KR" altLang="en-US" sz="2000" dirty="0"/>
              <a:t>로마</a:t>
            </a:r>
            <a:r>
              <a:rPr lang="en-US" altLang="ko-KR" sz="2000" dirty="0"/>
              <a:t>(1c</a:t>
            </a:r>
            <a:r>
              <a:rPr lang="en-US" altLang="ko-KR" sz="2000" dirty="0" smtClean="0"/>
              <a:t>)</a:t>
            </a:r>
            <a:r>
              <a:rPr lang="ko-KR" altLang="en-US" sz="2000" dirty="0" smtClean="0"/>
              <a:t>▶독일</a:t>
            </a:r>
            <a:r>
              <a:rPr lang="en-US" altLang="ko-KR" sz="2000" dirty="0"/>
              <a:t>(5c</a:t>
            </a:r>
            <a:r>
              <a:rPr lang="en-US" altLang="ko-KR" sz="2000" dirty="0" smtClean="0"/>
              <a:t>)</a:t>
            </a:r>
            <a:r>
              <a:rPr lang="ko-KR" altLang="en-US" sz="2000" dirty="0"/>
              <a:t> ▶ 프랑크</a:t>
            </a:r>
            <a:r>
              <a:rPr lang="en-US" altLang="ko-KR" sz="2000" dirty="0"/>
              <a:t>(9c</a:t>
            </a:r>
            <a:r>
              <a:rPr lang="ko-KR" altLang="en-US" sz="2000" dirty="0"/>
              <a:t>초</a:t>
            </a:r>
            <a:r>
              <a:rPr lang="en-US" altLang="ko-KR" sz="2000" dirty="0" smtClean="0"/>
              <a:t>)</a:t>
            </a:r>
            <a:r>
              <a:rPr lang="ko-KR" altLang="en-US" sz="2000" dirty="0"/>
              <a:t> ▶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신성로마제국</a:t>
            </a:r>
            <a:r>
              <a:rPr lang="en-US" altLang="ko-KR" sz="2000" dirty="0"/>
              <a:t>(870</a:t>
            </a:r>
            <a:r>
              <a:rPr lang="en-US" altLang="ko-KR" sz="2000" dirty="0" smtClean="0"/>
              <a:t>)</a:t>
            </a:r>
            <a:r>
              <a:rPr lang="ko-KR" altLang="en-US" sz="2000" dirty="0"/>
              <a:t> ▶ 프랑스</a:t>
            </a:r>
            <a:r>
              <a:rPr lang="en-US" altLang="ko-KR" sz="2000" dirty="0"/>
              <a:t>(1469)</a:t>
            </a:r>
          </a:p>
          <a:p>
            <a:pPr fontAlgn="base">
              <a:lnSpc>
                <a:spcPct val="200000"/>
              </a:lnSpc>
            </a:pPr>
            <a:r>
              <a:rPr lang="ko-KR" altLang="en-US" sz="2000" dirty="0"/>
              <a:t>▶ 독일 합스부르크</a:t>
            </a:r>
            <a:r>
              <a:rPr lang="en-US" altLang="ko-KR" sz="2000" dirty="0"/>
              <a:t>(1477</a:t>
            </a:r>
            <a:r>
              <a:rPr lang="en-US" altLang="ko-KR" sz="2000" dirty="0" smtClean="0"/>
              <a:t>)</a:t>
            </a:r>
            <a:r>
              <a:rPr lang="ko-KR" altLang="en-US" sz="2000" dirty="0"/>
              <a:t> ▶ </a:t>
            </a:r>
            <a:r>
              <a:rPr lang="ko-KR" altLang="en-US" sz="2000" dirty="0" smtClean="0"/>
              <a:t>프랑스</a:t>
            </a:r>
            <a:r>
              <a:rPr lang="en-US" altLang="ko-KR" sz="2000" dirty="0" smtClean="0"/>
              <a:t>(</a:t>
            </a:r>
            <a:r>
              <a:rPr lang="en-US" altLang="ko-KR" sz="2000" dirty="0"/>
              <a:t>1639, </a:t>
            </a:r>
            <a:r>
              <a:rPr lang="ko-KR" altLang="en-US" sz="2000" dirty="0"/>
              <a:t>베스트팔렌조약</a:t>
            </a:r>
            <a:r>
              <a:rPr lang="en-US" altLang="ko-KR" sz="2000" dirty="0" smtClean="0"/>
              <a:t>)</a:t>
            </a:r>
            <a:r>
              <a:rPr lang="ko-KR" altLang="en-US" sz="2000" dirty="0"/>
              <a:t> </a:t>
            </a:r>
            <a:endParaRPr lang="en-US" altLang="ko-KR" sz="2000" dirty="0" smtClean="0"/>
          </a:p>
          <a:p>
            <a:pPr fontAlgn="base">
              <a:lnSpc>
                <a:spcPct val="200000"/>
              </a:lnSpc>
            </a:pPr>
            <a:r>
              <a:rPr lang="ko-KR" altLang="en-US" sz="2000" dirty="0" smtClean="0"/>
              <a:t>▶ 독일</a:t>
            </a:r>
            <a:r>
              <a:rPr lang="en-US" altLang="ko-KR" sz="2000" dirty="0" smtClean="0"/>
              <a:t>(</a:t>
            </a:r>
            <a:r>
              <a:rPr lang="en-US" altLang="ko-KR" sz="2000" dirty="0"/>
              <a:t>1871, </a:t>
            </a:r>
            <a:r>
              <a:rPr lang="ko-KR" altLang="en-US" sz="2000" dirty="0" err="1"/>
              <a:t>보불전쟁</a:t>
            </a:r>
            <a:r>
              <a:rPr lang="ko-KR" altLang="en-US" sz="2000" dirty="0"/>
              <a:t> 승리</a:t>
            </a:r>
            <a:r>
              <a:rPr lang="en-US" altLang="ko-KR" sz="2000" dirty="0" smtClean="0"/>
              <a:t>)</a:t>
            </a:r>
            <a:r>
              <a:rPr lang="ko-KR" altLang="en-US" sz="2000" dirty="0"/>
              <a:t> ▶ </a:t>
            </a:r>
            <a:r>
              <a:rPr lang="ko-KR" altLang="en-US" sz="2000" dirty="0" smtClean="0"/>
              <a:t>프랑스</a:t>
            </a:r>
            <a:r>
              <a:rPr lang="en-US" altLang="ko-KR" sz="2000" dirty="0" smtClean="0"/>
              <a:t>(</a:t>
            </a:r>
            <a:r>
              <a:rPr lang="en-US" altLang="ko-KR" sz="2000" dirty="0"/>
              <a:t>1919 </a:t>
            </a:r>
            <a:r>
              <a:rPr lang="ko-KR" altLang="en-US" sz="2000" dirty="0"/>
              <a:t>제</a:t>
            </a:r>
            <a:r>
              <a:rPr lang="en-US" altLang="ko-KR" sz="2000" dirty="0"/>
              <a:t>1</a:t>
            </a:r>
            <a:r>
              <a:rPr lang="ko-KR" altLang="en-US" sz="2000" dirty="0" err="1"/>
              <a:t>차세계대전</a:t>
            </a:r>
            <a:r>
              <a:rPr lang="ko-KR" altLang="en-US" sz="2000" dirty="0"/>
              <a:t> 승리</a:t>
            </a:r>
            <a:r>
              <a:rPr lang="en-US" altLang="ko-KR" sz="2000" dirty="0" smtClean="0"/>
              <a:t>)</a:t>
            </a:r>
          </a:p>
          <a:p>
            <a:pPr fontAlgn="base">
              <a:lnSpc>
                <a:spcPct val="200000"/>
              </a:lnSpc>
            </a:pPr>
            <a:r>
              <a:rPr lang="ko-KR" altLang="en-US" sz="2000" dirty="0"/>
              <a:t>▶ </a:t>
            </a:r>
            <a:r>
              <a:rPr lang="ko-KR" altLang="en-US" sz="2000" dirty="0" smtClean="0"/>
              <a:t>독일</a:t>
            </a:r>
            <a:r>
              <a:rPr lang="en-US" altLang="ko-KR" sz="2000" dirty="0"/>
              <a:t>(1940, </a:t>
            </a:r>
            <a:r>
              <a:rPr lang="ko-KR" altLang="en-US" sz="2000" dirty="0"/>
              <a:t>프랑스 침공하여 </a:t>
            </a:r>
            <a:r>
              <a:rPr lang="ko-KR" altLang="en-US" sz="2000" dirty="0" smtClean="0"/>
              <a:t>승리</a:t>
            </a:r>
            <a:r>
              <a:rPr lang="en-US" altLang="ko-KR" sz="2000" dirty="0" smtClean="0"/>
              <a:t>)</a:t>
            </a:r>
            <a:r>
              <a:rPr lang="ko-KR" altLang="en-US" sz="2000" dirty="0"/>
              <a:t> </a:t>
            </a:r>
            <a:r>
              <a:rPr lang="ko-KR" altLang="en-US" sz="2000" dirty="0" smtClean="0"/>
              <a:t>▶프랑스</a:t>
            </a:r>
            <a:r>
              <a:rPr lang="en-US" altLang="ko-KR" sz="2000" dirty="0"/>
              <a:t>(1945 </a:t>
            </a:r>
            <a:r>
              <a:rPr lang="ko-KR" altLang="en-US" sz="2000" dirty="0"/>
              <a:t>연합국 승리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독일패</a:t>
            </a:r>
            <a:r>
              <a:rPr lang="en-US" altLang="ko-KR" sz="2000" dirty="0"/>
              <a:t>) </a:t>
            </a:r>
          </a:p>
          <a:p>
            <a:pPr fontAlgn="base">
              <a:lnSpc>
                <a:spcPct val="200000"/>
              </a:lnSpc>
            </a:pPr>
            <a:endParaRPr lang="ko-KR" altLang="en-US" sz="2000" dirty="0"/>
          </a:p>
        </p:txBody>
      </p:sp>
      <p:sp>
        <p:nvSpPr>
          <p:cNvPr id="4" name="직사각형 3"/>
          <p:cNvSpPr/>
          <p:nvPr/>
        </p:nvSpPr>
        <p:spPr>
          <a:xfrm>
            <a:off x="791216" y="977148"/>
            <a:ext cx="4783682" cy="7245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200000"/>
              </a:lnSpc>
            </a:pPr>
            <a:r>
              <a:rPr lang="en-US" altLang="ko-KR" sz="2400" b="1" dirty="0"/>
              <a:t>1</a:t>
            </a:r>
            <a:r>
              <a:rPr lang="en-US" altLang="ko-KR" sz="2400" b="1" dirty="0" smtClean="0"/>
              <a:t>.</a:t>
            </a:r>
            <a:r>
              <a:rPr lang="ko-KR" altLang="en-US" sz="2400" b="1" dirty="0" smtClean="0"/>
              <a:t>국경 </a:t>
            </a:r>
            <a:r>
              <a:rPr lang="ko-KR" altLang="en-US" sz="2400" b="1" dirty="0"/>
              <a:t>영토</a:t>
            </a:r>
            <a:r>
              <a:rPr lang="en-US" altLang="ko-KR" sz="2400" b="1" dirty="0"/>
              <a:t>=</a:t>
            </a:r>
            <a:r>
              <a:rPr lang="ko-KR" altLang="en-US" sz="2400" b="1" dirty="0"/>
              <a:t>힘과 국제정치의 </a:t>
            </a:r>
            <a:r>
              <a:rPr lang="ko-KR" altLang="en-US" sz="2400" b="1" dirty="0" smtClean="0"/>
              <a:t>결과</a:t>
            </a:r>
            <a:endParaRPr lang="ko-KR" alt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5704" y="179336"/>
            <a:ext cx="3504486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3.</a:t>
            </a:r>
            <a:r>
              <a:rPr lang="ko-KR" altLang="en-US" dirty="0" smtClean="0"/>
              <a:t>독도 </a:t>
            </a:r>
            <a:r>
              <a:rPr lang="ko-KR" altLang="en-US" dirty="0"/>
              <a:t>영토분쟁</a:t>
            </a:r>
          </a:p>
        </p:txBody>
      </p:sp>
    </p:spTree>
    <p:extLst>
      <p:ext uri="{BB962C8B-B14F-4D97-AF65-F5344CB8AC3E}">
        <p14:creationId xmlns:p14="http://schemas.microsoft.com/office/powerpoint/2010/main" val="195164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62499" y="2196113"/>
            <a:ext cx="8280400" cy="2201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/>
              <a:t>독일어</a:t>
            </a:r>
            <a:r>
              <a:rPr lang="en-US" altLang="ko-KR" sz="2400" dirty="0"/>
              <a:t>(</a:t>
            </a:r>
            <a:r>
              <a:rPr lang="ko-KR" altLang="en-US" sz="2400" dirty="0" err="1"/>
              <a:t>알사스</a:t>
            </a:r>
            <a:r>
              <a:rPr lang="en-US" altLang="ko-KR" sz="2400" dirty="0"/>
              <a:t>)90%</a:t>
            </a:r>
            <a:r>
              <a:rPr lang="ko-KR" altLang="en-US" sz="2400" dirty="0"/>
              <a:t>지만 </a:t>
            </a:r>
            <a:r>
              <a:rPr lang="ko-KR" altLang="en-US" sz="2400" dirty="0" err="1"/>
              <a:t>프랑스‘주민</a:t>
            </a:r>
            <a:r>
              <a:rPr lang="ko-KR" altLang="en-US" sz="2400" dirty="0"/>
              <a:t>’</a:t>
            </a:r>
          </a:p>
          <a:p>
            <a:pPr marL="285750" indent="-285750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/>
              <a:t>역사적 연고권과 正義</a:t>
            </a:r>
            <a:r>
              <a:rPr lang="en-US" altLang="ko-KR" sz="2400" dirty="0"/>
              <a:t>(justice)</a:t>
            </a:r>
            <a:r>
              <a:rPr lang="ko-KR" altLang="en-US" sz="2400" dirty="0"/>
              <a:t>는 뒷전</a:t>
            </a:r>
          </a:p>
          <a:p>
            <a:pPr marL="285750" indent="-285750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/>
              <a:t>일본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류큐</a:t>
            </a:r>
            <a:r>
              <a:rPr lang="ko-KR" altLang="en-US" sz="2400" dirty="0"/>
              <a:t> 왕국</a:t>
            </a:r>
            <a:r>
              <a:rPr lang="en-US" altLang="ko-KR" sz="2400" dirty="0"/>
              <a:t>(</a:t>
            </a:r>
            <a:r>
              <a:rPr lang="ko-KR" altLang="en-US" sz="2400" dirty="0"/>
              <a:t>오키나와</a:t>
            </a:r>
            <a:r>
              <a:rPr lang="en-US" altLang="ko-KR" sz="2400" dirty="0"/>
              <a:t>) </a:t>
            </a:r>
            <a:r>
              <a:rPr lang="ko-KR" altLang="en-US" sz="2400" dirty="0"/>
              <a:t>북해도 정벌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845338" y="945411"/>
            <a:ext cx="4783682" cy="7245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200000"/>
              </a:lnSpc>
            </a:pPr>
            <a:r>
              <a:rPr lang="en-US" altLang="ko-KR" sz="2400" b="1" dirty="0"/>
              <a:t>1</a:t>
            </a:r>
            <a:r>
              <a:rPr lang="en-US" altLang="ko-KR" sz="2400" b="1" dirty="0" smtClean="0"/>
              <a:t>.</a:t>
            </a:r>
            <a:r>
              <a:rPr lang="ko-KR" altLang="en-US" sz="2400" b="1" dirty="0" smtClean="0"/>
              <a:t>국경 </a:t>
            </a:r>
            <a:r>
              <a:rPr lang="ko-KR" altLang="en-US" sz="2400" b="1" dirty="0"/>
              <a:t>영토</a:t>
            </a:r>
            <a:r>
              <a:rPr lang="en-US" altLang="ko-KR" sz="2400" b="1" dirty="0"/>
              <a:t>=</a:t>
            </a:r>
            <a:r>
              <a:rPr lang="ko-KR" altLang="en-US" sz="2400" b="1" dirty="0"/>
              <a:t>힘과 국제정치의 </a:t>
            </a:r>
            <a:r>
              <a:rPr lang="ko-KR" altLang="en-US" sz="2400" b="1" dirty="0" smtClean="0"/>
              <a:t>결과</a:t>
            </a:r>
            <a:endParaRPr lang="ko-KR" alt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25704" y="179336"/>
            <a:ext cx="3504486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3.</a:t>
            </a:r>
            <a:r>
              <a:rPr lang="ko-KR" altLang="en-US" dirty="0" smtClean="0"/>
              <a:t>독도 </a:t>
            </a:r>
            <a:r>
              <a:rPr lang="ko-KR" altLang="en-US" dirty="0"/>
              <a:t>영토분쟁</a:t>
            </a:r>
          </a:p>
        </p:txBody>
      </p:sp>
    </p:spTree>
    <p:extLst>
      <p:ext uri="{BB962C8B-B14F-4D97-AF65-F5344CB8AC3E}">
        <p14:creationId xmlns:p14="http://schemas.microsoft.com/office/powerpoint/2010/main" val="208315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3474" y="1665419"/>
            <a:ext cx="8280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2000" dirty="0"/>
              <a:t>독도</a:t>
            </a:r>
            <a:r>
              <a:rPr lang="en-US" altLang="ko-KR" sz="2000" dirty="0"/>
              <a:t>(</a:t>
            </a:r>
            <a:r>
              <a:rPr lang="ko-KR" altLang="en-US" sz="2000" dirty="0"/>
              <a:t>한</a:t>
            </a:r>
            <a:r>
              <a:rPr lang="en-US" altLang="ko-KR" sz="2000" dirty="0"/>
              <a:t>) </a:t>
            </a:r>
            <a:r>
              <a:rPr lang="ko-KR" altLang="en-US" sz="2000" dirty="0"/>
              <a:t>竹島</a:t>
            </a:r>
            <a:r>
              <a:rPr lang="en-US" altLang="ko-KR" sz="2000" dirty="0"/>
              <a:t>(</a:t>
            </a:r>
            <a:r>
              <a:rPr lang="ko-KR" altLang="en-US" sz="2000" dirty="0"/>
              <a:t>일</a:t>
            </a:r>
            <a:r>
              <a:rPr lang="en-US" altLang="ko-KR" sz="2000" dirty="0"/>
              <a:t>) Liancourt Rocks(</a:t>
            </a:r>
            <a:r>
              <a:rPr lang="ko-KR" altLang="en-US" sz="2000" dirty="0"/>
              <a:t>미</a:t>
            </a:r>
            <a:r>
              <a:rPr lang="en-US" altLang="ko-KR" sz="2000" dirty="0"/>
              <a:t>)</a:t>
            </a:r>
          </a:p>
          <a:p>
            <a:pPr fontAlgn="base">
              <a:lnSpc>
                <a:spcPct val="200000"/>
              </a:lnSpc>
            </a:pPr>
            <a:r>
              <a:rPr lang="en-US" altLang="ko-KR" sz="2000" dirty="0"/>
              <a:t>1)</a:t>
            </a:r>
            <a:r>
              <a:rPr lang="ko-KR" altLang="en-US" sz="2000" dirty="0"/>
              <a:t>독도는 </a:t>
            </a:r>
            <a:r>
              <a:rPr lang="ko-KR" altLang="en-US" sz="2000" dirty="0" err="1"/>
              <a:t>한국영토다</a:t>
            </a:r>
            <a:r>
              <a:rPr lang="en-US" altLang="ko-KR" sz="2000" dirty="0"/>
              <a:t>(1945</a:t>
            </a:r>
            <a:r>
              <a:rPr lang="ko-KR" altLang="en-US" sz="2000" dirty="0"/>
              <a:t>년 승전국 선언</a:t>
            </a:r>
            <a:r>
              <a:rPr lang="en-US" altLang="ko-KR" sz="2000" dirty="0"/>
              <a:t>)</a:t>
            </a:r>
          </a:p>
          <a:p>
            <a:pPr fontAlgn="base">
              <a:lnSpc>
                <a:spcPct val="200000"/>
              </a:lnSpc>
            </a:pPr>
            <a:r>
              <a:rPr lang="en-US" altLang="ko-KR" sz="2000" dirty="0">
                <a:solidFill>
                  <a:srgbClr val="FF0000"/>
                </a:solidFill>
              </a:rPr>
              <a:t>2)</a:t>
            </a:r>
            <a:r>
              <a:rPr lang="ko-KR" altLang="en-US" sz="2000" dirty="0">
                <a:solidFill>
                  <a:srgbClr val="FF0000"/>
                </a:solidFill>
              </a:rPr>
              <a:t>독도는 일본 땅</a:t>
            </a:r>
            <a:r>
              <a:rPr lang="en-US" altLang="ko-KR" sz="2000" dirty="0">
                <a:solidFill>
                  <a:srgbClr val="FF0000"/>
                </a:solidFill>
              </a:rPr>
              <a:t>(1951</a:t>
            </a:r>
            <a:r>
              <a:rPr lang="ko-KR" altLang="en-US" sz="2000" dirty="0">
                <a:solidFill>
                  <a:srgbClr val="FF0000"/>
                </a:solidFill>
              </a:rPr>
              <a:t>년</a:t>
            </a:r>
            <a:r>
              <a:rPr lang="en-US" altLang="ko-KR" sz="2000" dirty="0">
                <a:solidFill>
                  <a:srgbClr val="FF0000"/>
                </a:solidFill>
              </a:rPr>
              <a:t>, Rusk </a:t>
            </a:r>
            <a:r>
              <a:rPr lang="ko-KR" altLang="en-US" sz="2000" dirty="0">
                <a:solidFill>
                  <a:srgbClr val="FF0000"/>
                </a:solidFill>
              </a:rPr>
              <a:t>국무차관</a:t>
            </a:r>
            <a:r>
              <a:rPr lang="en-US" altLang="ko-KR" sz="2000" dirty="0">
                <a:solidFill>
                  <a:srgbClr val="FF0000"/>
                </a:solidFill>
              </a:rPr>
              <a:t>)</a:t>
            </a:r>
          </a:p>
          <a:p>
            <a:pPr fontAlgn="base">
              <a:lnSpc>
                <a:spcPct val="200000"/>
              </a:lnSpc>
            </a:pPr>
            <a:r>
              <a:rPr lang="en-US" altLang="ko-KR" sz="2000" dirty="0">
                <a:solidFill>
                  <a:srgbClr val="FF0000"/>
                </a:solidFill>
              </a:rPr>
              <a:t>“</a:t>
            </a:r>
            <a:r>
              <a:rPr lang="ko-KR" altLang="en-US" sz="2000" dirty="0">
                <a:solidFill>
                  <a:srgbClr val="FF0000"/>
                </a:solidFill>
              </a:rPr>
              <a:t>독도는 조선 영토 인적이 한 번도 없다”</a:t>
            </a:r>
          </a:p>
          <a:p>
            <a:pPr fontAlgn="base">
              <a:lnSpc>
                <a:spcPct val="200000"/>
              </a:lnSpc>
            </a:pPr>
            <a:r>
              <a:rPr lang="en-US" altLang="ko-KR" sz="2000" dirty="0"/>
              <a:t>3)</a:t>
            </a:r>
            <a:r>
              <a:rPr lang="ko-KR" altLang="en-US" sz="2000" dirty="0"/>
              <a:t>미국 지명위원회 ‘</a:t>
            </a:r>
            <a:r>
              <a:rPr lang="ko-KR" altLang="en-US" sz="2000" dirty="0" err="1"/>
              <a:t>무소속’표기</a:t>
            </a:r>
            <a:r>
              <a:rPr lang="en-US" altLang="ko-KR" sz="2000" dirty="0"/>
              <a:t>(2008</a:t>
            </a:r>
            <a:r>
              <a:rPr lang="ko-KR" altLang="en-US" sz="2000" dirty="0"/>
              <a:t>년</a:t>
            </a:r>
            <a:r>
              <a:rPr lang="en-US" altLang="ko-KR" sz="2000" dirty="0"/>
              <a:t>)</a:t>
            </a:r>
          </a:p>
          <a:p>
            <a:pPr fontAlgn="base">
              <a:lnSpc>
                <a:spcPct val="200000"/>
              </a:lnSpc>
            </a:pPr>
            <a:r>
              <a:rPr lang="en-US" altLang="ko-KR" sz="2000" dirty="0">
                <a:solidFill>
                  <a:srgbClr val="FF0000"/>
                </a:solidFill>
              </a:rPr>
              <a:t> “belonging to NO COUNTRY”</a:t>
            </a:r>
          </a:p>
          <a:p>
            <a:pPr fontAlgn="base">
              <a:lnSpc>
                <a:spcPct val="200000"/>
              </a:lnSpc>
            </a:pPr>
            <a:r>
              <a:rPr lang="en-US" altLang="ko-KR" sz="2000" dirty="0"/>
              <a:t>4) </a:t>
            </a:r>
            <a:r>
              <a:rPr lang="ko-KR" altLang="en-US" sz="2000" dirty="0"/>
              <a:t>한국 항의에 부시</a:t>
            </a:r>
            <a:r>
              <a:rPr lang="en-US" altLang="ko-KR" sz="2000" dirty="0"/>
              <a:t>, “</a:t>
            </a:r>
            <a:r>
              <a:rPr lang="ko-KR" altLang="en-US" sz="2000" dirty="0"/>
              <a:t>독도는 한국 땅”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888043" y="940862"/>
            <a:ext cx="3706464" cy="7245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200000"/>
              </a:lnSpc>
            </a:pPr>
            <a:r>
              <a:rPr lang="en-US" altLang="ko-KR" sz="2400" b="1" dirty="0"/>
              <a:t>2.</a:t>
            </a:r>
            <a:r>
              <a:rPr lang="ko-KR" altLang="en-US" sz="2400" b="1" dirty="0"/>
              <a:t>독도에 관한 미국의 변덕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5704" y="179336"/>
            <a:ext cx="3504486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3.</a:t>
            </a:r>
            <a:r>
              <a:rPr lang="ko-KR" altLang="en-US" dirty="0" smtClean="0"/>
              <a:t>독도 </a:t>
            </a:r>
            <a:r>
              <a:rPr lang="ko-KR" altLang="en-US" dirty="0"/>
              <a:t>영토분쟁</a:t>
            </a:r>
          </a:p>
        </p:txBody>
      </p:sp>
    </p:spTree>
    <p:extLst>
      <p:ext uri="{BB962C8B-B14F-4D97-AF65-F5344CB8AC3E}">
        <p14:creationId xmlns:p14="http://schemas.microsoft.com/office/powerpoint/2010/main" val="90507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0029" y="2103846"/>
            <a:ext cx="8280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2400" dirty="0">
                <a:solidFill>
                  <a:srgbClr val="FF0000"/>
                </a:solidFill>
              </a:rPr>
              <a:t>日국민투표나 천황선언으로도 포기 불가능</a:t>
            </a:r>
          </a:p>
          <a:p>
            <a:pPr fontAlgn="base">
              <a:lnSpc>
                <a:spcPct val="200000"/>
              </a:lnSpc>
            </a:pPr>
            <a:r>
              <a:rPr lang="ko-KR" altLang="en-US" sz="2400" dirty="0"/>
              <a:t>굳이 필요하면 전쟁으로 개운히 끝장내야</a:t>
            </a:r>
          </a:p>
          <a:p>
            <a:pPr fontAlgn="base">
              <a:lnSpc>
                <a:spcPct val="200000"/>
              </a:lnSpc>
            </a:pPr>
            <a:r>
              <a:rPr lang="en-US" altLang="ko-KR" sz="2400" dirty="0">
                <a:solidFill>
                  <a:srgbClr val="FF0000"/>
                </a:solidFill>
              </a:rPr>
              <a:t>(</a:t>
            </a:r>
            <a:r>
              <a:rPr lang="ko-KR" altLang="en-US" sz="2400" dirty="0">
                <a:solidFill>
                  <a:srgbClr val="FF0000"/>
                </a:solidFill>
              </a:rPr>
              <a:t>전쟁 싫으면 </a:t>
            </a:r>
            <a:r>
              <a:rPr lang="en-US" altLang="ko-KR" sz="2400" dirty="0">
                <a:solidFill>
                  <a:srgbClr val="FF0000"/>
                </a:solidFill>
              </a:rPr>
              <a:t>1</a:t>
            </a:r>
            <a:r>
              <a:rPr lang="ko-KR" altLang="en-US" sz="2400" dirty="0">
                <a:solidFill>
                  <a:srgbClr val="FF0000"/>
                </a:solidFill>
              </a:rPr>
              <a:t>만년도 견딜 각오로</a:t>
            </a:r>
            <a:r>
              <a:rPr lang="en-US" altLang="ko-KR" sz="2400" dirty="0">
                <a:solidFill>
                  <a:srgbClr val="FF0000"/>
                </a:solidFill>
              </a:rPr>
              <a:t>)</a:t>
            </a:r>
          </a:p>
          <a:p>
            <a:pPr fontAlgn="base">
              <a:lnSpc>
                <a:spcPct val="200000"/>
              </a:lnSpc>
            </a:pPr>
            <a:r>
              <a:rPr lang="ko-KR" altLang="en-US" sz="2400" dirty="0"/>
              <a:t>지하자원 별로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수산어로는</a:t>
            </a:r>
            <a:r>
              <a:rPr lang="ko-KR" altLang="en-US" sz="2400" dirty="0"/>
              <a:t> 타협</a:t>
            </a:r>
            <a:r>
              <a:rPr lang="en-US" altLang="ko-KR" sz="2400" dirty="0"/>
              <a:t>(</a:t>
            </a:r>
            <a:r>
              <a:rPr lang="ko-KR" altLang="en-US" sz="2400" dirty="0"/>
              <a:t>중간수역</a:t>
            </a:r>
            <a:r>
              <a:rPr lang="en-US" altLang="ko-KR" sz="2400" dirty="0"/>
              <a:t>)</a:t>
            </a:r>
            <a:endParaRPr lang="ko-KR" altLang="en-US" sz="2400" dirty="0"/>
          </a:p>
        </p:txBody>
      </p:sp>
      <p:sp>
        <p:nvSpPr>
          <p:cNvPr id="4" name="직사각형 3"/>
          <p:cNvSpPr/>
          <p:nvPr/>
        </p:nvSpPr>
        <p:spPr>
          <a:xfrm>
            <a:off x="503820" y="929758"/>
            <a:ext cx="55867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200000"/>
              </a:lnSpc>
            </a:pPr>
            <a:r>
              <a:rPr lang="en-US" altLang="ko-KR" sz="2400" b="1" dirty="0"/>
              <a:t>3. </a:t>
            </a:r>
            <a:r>
              <a:rPr lang="ko-KR" altLang="en-US" sz="2400" b="1" dirty="0"/>
              <a:t>한국 소유이나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일본도 主權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등기</a:t>
            </a:r>
            <a:r>
              <a:rPr lang="en-US" altLang="ko-KR" sz="2400" b="1" dirty="0" smtClean="0"/>
              <a:t>)</a:t>
            </a:r>
            <a:r>
              <a:rPr lang="ko-KR" altLang="en-US" sz="2400" b="1" dirty="0" smtClean="0"/>
              <a:t>주장</a:t>
            </a:r>
            <a:endParaRPr lang="ko-KR" alt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25704" y="179336"/>
            <a:ext cx="3504486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3.</a:t>
            </a:r>
            <a:r>
              <a:rPr lang="ko-KR" altLang="en-US" dirty="0" smtClean="0"/>
              <a:t>독도 </a:t>
            </a:r>
            <a:r>
              <a:rPr lang="ko-KR" altLang="en-US" dirty="0"/>
              <a:t>영토분쟁</a:t>
            </a:r>
          </a:p>
        </p:txBody>
      </p:sp>
    </p:spTree>
    <p:extLst>
      <p:ext uri="{BB962C8B-B14F-4D97-AF65-F5344CB8AC3E}">
        <p14:creationId xmlns:p14="http://schemas.microsoft.com/office/powerpoint/2010/main" val="267229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99" y="148831"/>
            <a:ext cx="8043863" cy="58720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타원 2"/>
          <p:cNvSpPr/>
          <p:nvPr/>
        </p:nvSpPr>
        <p:spPr>
          <a:xfrm>
            <a:off x="4188130" y="2753360"/>
            <a:ext cx="406400" cy="406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cxnSp>
        <p:nvCxnSpPr>
          <p:cNvPr id="5" name="직선 화살표 연결선 4"/>
          <p:cNvCxnSpPr/>
          <p:nvPr/>
        </p:nvCxnSpPr>
        <p:spPr>
          <a:xfrm>
            <a:off x="4389120" y="1330960"/>
            <a:ext cx="0" cy="108712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870960" y="630704"/>
            <a:ext cx="1107996" cy="646331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solidFill>
                  <a:srgbClr val="FF0000"/>
                </a:solidFill>
                <a:latin typeface="+mj-ea"/>
                <a:ea typeface="+mj-ea"/>
              </a:rPr>
              <a:t>독도</a:t>
            </a:r>
          </a:p>
        </p:txBody>
      </p:sp>
    </p:spTree>
    <p:extLst>
      <p:ext uri="{BB962C8B-B14F-4D97-AF65-F5344CB8AC3E}">
        <p14:creationId xmlns:p14="http://schemas.microsoft.com/office/powerpoint/2010/main" val="231705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0917" y="1821288"/>
            <a:ext cx="8280400" cy="184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en-US" altLang="ko-KR" sz="2000" dirty="0"/>
              <a:t>1. </a:t>
            </a:r>
            <a:r>
              <a:rPr lang="ko-KR" altLang="en-US" sz="2000" dirty="0"/>
              <a:t>미일동맹 따른</a:t>
            </a:r>
            <a:r>
              <a:rPr lang="en-US" altLang="ko-KR" sz="2000" dirty="0"/>
              <a:t>, </a:t>
            </a:r>
            <a:r>
              <a:rPr lang="ko-KR" altLang="en-US" sz="2000" dirty="0"/>
              <a:t>미군의 군사지원 不可</a:t>
            </a:r>
          </a:p>
          <a:p>
            <a:pPr fontAlgn="base">
              <a:lnSpc>
                <a:spcPct val="200000"/>
              </a:lnSpc>
            </a:pPr>
            <a:r>
              <a:rPr lang="en-US" altLang="ko-KR" sz="2000" dirty="0"/>
              <a:t>2. </a:t>
            </a:r>
            <a:r>
              <a:rPr lang="ko-KR" altLang="en-US" sz="2000" dirty="0"/>
              <a:t>주변국과 교차균형으로 건드리면 벌집</a:t>
            </a:r>
          </a:p>
          <a:p>
            <a:pPr fontAlgn="base">
              <a:lnSpc>
                <a:spcPct val="200000"/>
              </a:lnSpc>
            </a:pPr>
            <a:r>
              <a:rPr lang="en-US" altLang="ko-KR" sz="2000" dirty="0"/>
              <a:t>3. </a:t>
            </a:r>
            <a:r>
              <a:rPr lang="ko-KR" altLang="en-US" sz="2000" dirty="0"/>
              <a:t>평화헌법</a:t>
            </a:r>
            <a:r>
              <a:rPr lang="en-US" altLang="ko-KR" sz="2000" dirty="0"/>
              <a:t>, </a:t>
            </a:r>
            <a:r>
              <a:rPr lang="ko-KR" altLang="en-US" sz="2000" dirty="0"/>
              <a:t>또 전쟁 치를만한 가치 </a:t>
            </a:r>
            <a:r>
              <a:rPr lang="ko-KR" altLang="en-US" sz="2000" dirty="0" smtClean="0"/>
              <a:t>없음</a:t>
            </a:r>
            <a:endParaRPr lang="ko-KR" altLang="en-US" sz="2000" dirty="0"/>
          </a:p>
        </p:txBody>
      </p:sp>
      <p:sp>
        <p:nvSpPr>
          <p:cNvPr id="4" name="직사각형 3"/>
          <p:cNvSpPr/>
          <p:nvPr/>
        </p:nvSpPr>
        <p:spPr>
          <a:xfrm>
            <a:off x="777916" y="1016418"/>
            <a:ext cx="4690708" cy="610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200000"/>
              </a:lnSpc>
            </a:pPr>
            <a:r>
              <a:rPr lang="ko-KR" altLang="en-US" sz="2000" b="1" dirty="0"/>
              <a:t>일본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영토분쟁 때문에 전쟁 못하는 이유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668117" y="3922561"/>
            <a:ext cx="5918608" cy="713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2400" b="1" dirty="0">
                <a:solidFill>
                  <a:srgbClr val="FF0000"/>
                </a:solidFill>
              </a:rPr>
              <a:t>결론</a:t>
            </a:r>
            <a:r>
              <a:rPr lang="en-US" altLang="ko-KR" sz="2400" b="1" dirty="0">
                <a:solidFill>
                  <a:srgbClr val="FF0000"/>
                </a:solidFill>
              </a:rPr>
              <a:t>=</a:t>
            </a:r>
            <a:r>
              <a:rPr lang="ko-KR" altLang="en-US" sz="2400" b="1" dirty="0">
                <a:solidFill>
                  <a:srgbClr val="FF0000"/>
                </a:solidFill>
              </a:rPr>
              <a:t>조용한 외교</a:t>
            </a:r>
            <a:r>
              <a:rPr lang="en-US" altLang="ko-KR" sz="2400" b="1" dirty="0">
                <a:solidFill>
                  <a:srgbClr val="FF0000"/>
                </a:solidFill>
              </a:rPr>
              <a:t>, 1</a:t>
            </a:r>
            <a:r>
              <a:rPr lang="ko-KR" altLang="en-US" sz="2400" b="1" dirty="0">
                <a:solidFill>
                  <a:srgbClr val="FF0000"/>
                </a:solidFill>
              </a:rPr>
              <a:t>만년 목표로 실효지배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l="33235" t="31307" r="34216" b="40680"/>
          <a:stretch/>
        </p:blipFill>
        <p:spPr>
          <a:xfrm>
            <a:off x="138968" y="1219030"/>
            <a:ext cx="8741263" cy="42316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5704" y="179336"/>
            <a:ext cx="3504486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3.</a:t>
            </a:r>
            <a:r>
              <a:rPr lang="ko-KR" altLang="en-US" dirty="0" smtClean="0"/>
              <a:t>독도 </a:t>
            </a:r>
            <a:r>
              <a:rPr lang="ko-KR" altLang="en-US" dirty="0"/>
              <a:t>영토분쟁</a:t>
            </a:r>
          </a:p>
        </p:txBody>
      </p:sp>
    </p:spTree>
    <p:extLst>
      <p:ext uri="{BB962C8B-B14F-4D97-AF65-F5344CB8AC3E}">
        <p14:creationId xmlns:p14="http://schemas.microsoft.com/office/powerpoint/2010/main" val="244459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1505" y="2175643"/>
            <a:ext cx="8280400" cy="2940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2400" dirty="0" err="1"/>
              <a:t>실효지배의</a:t>
            </a:r>
            <a:r>
              <a:rPr lang="ko-KR" altLang="en-US" sz="2400" dirty="0"/>
              <a:t> 삼각관계</a:t>
            </a:r>
            <a:r>
              <a:rPr lang="en-US" altLang="ko-KR" sz="2400" dirty="0"/>
              <a:t>, </a:t>
            </a:r>
            <a:r>
              <a:rPr lang="ko-KR" altLang="en-US" sz="2400" dirty="0"/>
              <a:t>러일</a:t>
            </a:r>
            <a:r>
              <a:rPr lang="en-US" altLang="ko-KR" sz="2400" dirty="0"/>
              <a:t>, </a:t>
            </a:r>
            <a:r>
              <a:rPr lang="ko-KR" altLang="en-US" sz="2400" dirty="0"/>
              <a:t>중일</a:t>
            </a:r>
            <a:r>
              <a:rPr lang="en-US" altLang="ko-KR" sz="2400" dirty="0"/>
              <a:t>, </a:t>
            </a:r>
            <a:r>
              <a:rPr lang="ko-KR" altLang="en-US" sz="2400" dirty="0"/>
              <a:t>일한</a:t>
            </a:r>
          </a:p>
          <a:p>
            <a:pPr fontAlgn="base">
              <a:lnSpc>
                <a:spcPct val="200000"/>
              </a:lnSpc>
            </a:pPr>
            <a:r>
              <a:rPr lang="ko-KR" altLang="en-US" sz="2400" dirty="0"/>
              <a:t>러일</a:t>
            </a:r>
            <a:r>
              <a:rPr lang="en-US" altLang="ko-KR" sz="2400" dirty="0"/>
              <a:t>, </a:t>
            </a:r>
            <a:r>
              <a:rPr lang="ko-KR" altLang="en-US" sz="2400" dirty="0"/>
              <a:t>러가 북방영토 </a:t>
            </a:r>
            <a:r>
              <a:rPr lang="en-US" altLang="ko-KR" sz="2400" dirty="0"/>
              <a:t>4</a:t>
            </a:r>
            <a:r>
              <a:rPr lang="ko-KR" altLang="en-US" sz="2400" dirty="0" err="1"/>
              <a:t>개섬을</a:t>
            </a:r>
            <a:r>
              <a:rPr lang="ko-KR" altLang="en-US" sz="2400" dirty="0"/>
              <a:t> 실효지배</a:t>
            </a:r>
          </a:p>
          <a:p>
            <a:pPr fontAlgn="base">
              <a:lnSpc>
                <a:spcPct val="200000"/>
              </a:lnSpc>
            </a:pPr>
            <a:r>
              <a:rPr lang="ko-KR" altLang="en-US" sz="2400" dirty="0"/>
              <a:t>중일</a:t>
            </a:r>
            <a:r>
              <a:rPr lang="en-US" altLang="ko-KR" sz="2400" dirty="0"/>
              <a:t>, </a:t>
            </a:r>
            <a:r>
              <a:rPr lang="ko-KR" altLang="en-US" sz="2400" dirty="0"/>
              <a:t>일본이 尖閣열도</a:t>
            </a:r>
            <a:r>
              <a:rPr lang="en-US" altLang="ko-KR" sz="2400" dirty="0"/>
              <a:t>(</a:t>
            </a:r>
            <a:r>
              <a:rPr lang="ko-KR" altLang="en-US" sz="2400" dirty="0"/>
              <a:t>釣魚島</a:t>
            </a:r>
            <a:r>
              <a:rPr lang="en-US" altLang="ko-KR" sz="2400" dirty="0"/>
              <a:t>) </a:t>
            </a:r>
            <a:r>
              <a:rPr lang="ko-KR" altLang="en-US" sz="2400" dirty="0"/>
              <a:t>실효지배</a:t>
            </a:r>
          </a:p>
          <a:p>
            <a:pPr fontAlgn="base">
              <a:lnSpc>
                <a:spcPct val="200000"/>
              </a:lnSpc>
            </a:pPr>
            <a:r>
              <a:rPr lang="ko-KR" altLang="en-US" sz="2400" dirty="0"/>
              <a:t>한일</a:t>
            </a:r>
            <a:r>
              <a:rPr lang="en-US" altLang="ko-KR" sz="2400" dirty="0"/>
              <a:t>, </a:t>
            </a:r>
            <a:r>
              <a:rPr lang="ko-KR" altLang="en-US" sz="2400" dirty="0"/>
              <a:t>한국이 독도</a:t>
            </a:r>
            <a:r>
              <a:rPr lang="en-US" altLang="ko-KR" sz="2400" dirty="0"/>
              <a:t>(</a:t>
            </a:r>
            <a:r>
              <a:rPr lang="ko-KR" altLang="en-US" sz="2400" dirty="0"/>
              <a:t>竹島</a:t>
            </a:r>
            <a:r>
              <a:rPr lang="en-US" altLang="ko-KR" sz="2400" dirty="0"/>
              <a:t>)</a:t>
            </a:r>
            <a:r>
              <a:rPr lang="ko-KR" altLang="en-US" sz="2400" dirty="0"/>
              <a:t>를 실효지배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1013620" y="1197114"/>
            <a:ext cx="5314275" cy="7245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200000"/>
              </a:lnSpc>
            </a:pPr>
            <a:r>
              <a:rPr lang="en-US" altLang="ko-KR" sz="2400" b="1" dirty="0"/>
              <a:t>4. </a:t>
            </a:r>
            <a:r>
              <a:rPr lang="ko-KR" altLang="en-US" sz="2400" b="1" dirty="0"/>
              <a:t>다행히 한국이 굳건하게 실효지배中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5704" y="179336"/>
            <a:ext cx="3504486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3.</a:t>
            </a:r>
            <a:r>
              <a:rPr lang="ko-KR" altLang="en-US" dirty="0" smtClean="0"/>
              <a:t>독도 </a:t>
            </a:r>
            <a:r>
              <a:rPr lang="ko-KR" altLang="en-US" dirty="0"/>
              <a:t>영토분쟁</a:t>
            </a:r>
          </a:p>
        </p:txBody>
      </p:sp>
    </p:spTree>
    <p:extLst>
      <p:ext uri="{BB962C8B-B14F-4D97-AF65-F5344CB8AC3E}">
        <p14:creationId xmlns:p14="http://schemas.microsoft.com/office/powerpoint/2010/main" val="49547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0917" y="1821288"/>
            <a:ext cx="8280400" cy="184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en-US" altLang="ko-KR" sz="2000" dirty="0"/>
              <a:t>1. </a:t>
            </a:r>
            <a:r>
              <a:rPr lang="ko-KR" altLang="en-US" sz="2000" dirty="0"/>
              <a:t>미일동맹 따른</a:t>
            </a:r>
            <a:r>
              <a:rPr lang="en-US" altLang="ko-KR" sz="2000" dirty="0"/>
              <a:t>, </a:t>
            </a:r>
            <a:r>
              <a:rPr lang="ko-KR" altLang="en-US" sz="2000" dirty="0"/>
              <a:t>미군의 군사지원 不可</a:t>
            </a:r>
          </a:p>
          <a:p>
            <a:pPr fontAlgn="base">
              <a:lnSpc>
                <a:spcPct val="200000"/>
              </a:lnSpc>
            </a:pPr>
            <a:r>
              <a:rPr lang="en-US" altLang="ko-KR" sz="2000" dirty="0"/>
              <a:t>2. </a:t>
            </a:r>
            <a:r>
              <a:rPr lang="ko-KR" altLang="en-US" sz="2000" dirty="0"/>
              <a:t>주변국과 교차균형으로 건드리면 벌집</a:t>
            </a:r>
          </a:p>
          <a:p>
            <a:pPr fontAlgn="base">
              <a:lnSpc>
                <a:spcPct val="200000"/>
              </a:lnSpc>
            </a:pPr>
            <a:r>
              <a:rPr lang="en-US" altLang="ko-KR" sz="2000" dirty="0"/>
              <a:t>3. </a:t>
            </a:r>
            <a:r>
              <a:rPr lang="ko-KR" altLang="en-US" sz="2000" dirty="0"/>
              <a:t>평화헌법</a:t>
            </a:r>
            <a:r>
              <a:rPr lang="en-US" altLang="ko-KR" sz="2000" dirty="0"/>
              <a:t>, </a:t>
            </a:r>
            <a:r>
              <a:rPr lang="ko-KR" altLang="en-US" sz="2000" dirty="0"/>
              <a:t>또 전쟁 치를만한 가치 </a:t>
            </a:r>
            <a:r>
              <a:rPr lang="ko-KR" altLang="en-US" sz="2000" dirty="0" smtClean="0"/>
              <a:t>없음</a:t>
            </a:r>
            <a:endParaRPr lang="ko-KR" altLang="en-US" sz="2000" dirty="0"/>
          </a:p>
        </p:txBody>
      </p:sp>
      <p:sp>
        <p:nvSpPr>
          <p:cNvPr id="2" name="직사각형 1"/>
          <p:cNvSpPr/>
          <p:nvPr/>
        </p:nvSpPr>
        <p:spPr>
          <a:xfrm>
            <a:off x="402737" y="220781"/>
            <a:ext cx="3244799" cy="6008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독도</a:t>
            </a:r>
            <a:r>
              <a:rPr lang="en-US" altLang="ko-KR" sz="2400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</a:t>
            </a:r>
            <a:r>
              <a:rPr lang="ko-KR" altLang="en-US" sz="2400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한일 영유권 분쟁</a:t>
            </a:r>
            <a:endParaRPr lang="ko-KR" altLang="en-US" sz="1400" b="1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77916" y="1016418"/>
            <a:ext cx="4690708" cy="610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200000"/>
              </a:lnSpc>
            </a:pPr>
            <a:r>
              <a:rPr lang="ko-KR" altLang="en-US" sz="2000" b="1" dirty="0"/>
              <a:t>일본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영토분쟁 때문에 전쟁 못하는 이유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668117" y="3922561"/>
            <a:ext cx="5918608" cy="713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2400" b="1" dirty="0">
                <a:solidFill>
                  <a:srgbClr val="FF0000"/>
                </a:solidFill>
              </a:rPr>
              <a:t>결론</a:t>
            </a:r>
            <a:r>
              <a:rPr lang="en-US" altLang="ko-KR" sz="2400" b="1" dirty="0">
                <a:solidFill>
                  <a:srgbClr val="FF0000"/>
                </a:solidFill>
              </a:rPr>
              <a:t>=</a:t>
            </a:r>
            <a:r>
              <a:rPr lang="ko-KR" altLang="en-US" sz="2400" b="1" dirty="0">
                <a:solidFill>
                  <a:srgbClr val="FF0000"/>
                </a:solidFill>
              </a:rPr>
              <a:t>조용한 외교</a:t>
            </a:r>
            <a:r>
              <a:rPr lang="en-US" altLang="ko-KR" sz="2400" b="1" dirty="0">
                <a:solidFill>
                  <a:srgbClr val="FF0000"/>
                </a:solidFill>
              </a:rPr>
              <a:t>, 1</a:t>
            </a:r>
            <a:r>
              <a:rPr lang="ko-KR" altLang="en-US" sz="2400" b="1" dirty="0">
                <a:solidFill>
                  <a:srgbClr val="FF0000"/>
                </a:solidFill>
              </a:rPr>
              <a:t>만년 목표로 실효지배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77" y="821651"/>
            <a:ext cx="8015288" cy="53435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97115" y="4431200"/>
            <a:ext cx="3090911" cy="646331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solidFill>
                  <a:srgbClr val="FF0000"/>
                </a:solidFill>
                <a:latin typeface="+mj-ea"/>
                <a:ea typeface="+mj-ea"/>
              </a:rPr>
              <a:t>러일</a:t>
            </a:r>
            <a:r>
              <a:rPr lang="en-US" altLang="ko-KR" sz="3600" b="1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3600" b="1" dirty="0" smtClean="0">
                <a:solidFill>
                  <a:srgbClr val="FF0000"/>
                </a:solidFill>
                <a:latin typeface="+mj-ea"/>
                <a:ea typeface="+mj-ea"/>
              </a:rPr>
              <a:t>북방</a:t>
            </a:r>
            <a:r>
              <a:rPr lang="en-US" altLang="ko-KR" sz="3600" b="1" dirty="0" smtClean="0">
                <a:solidFill>
                  <a:srgbClr val="FF0000"/>
                </a:solidFill>
                <a:latin typeface="+mj-ea"/>
                <a:ea typeface="+mj-ea"/>
              </a:rPr>
              <a:t>4</a:t>
            </a:r>
            <a:r>
              <a:rPr lang="ko-KR" altLang="en-US" sz="3600" b="1" dirty="0" smtClean="0">
                <a:solidFill>
                  <a:srgbClr val="FF0000"/>
                </a:solidFill>
                <a:latin typeface="+mj-ea"/>
                <a:ea typeface="+mj-ea"/>
              </a:rPr>
              <a:t>도</a:t>
            </a:r>
            <a:r>
              <a:rPr lang="en-US" altLang="ko-KR" sz="3600" b="1" dirty="0" smtClean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ko-KR" altLang="en-US" sz="3600" b="1" dirty="0" smtClean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10154" y="1786302"/>
            <a:ext cx="3746538" cy="646331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solidFill>
                  <a:srgbClr val="FF0000"/>
                </a:solidFill>
                <a:latin typeface="+mj-ea"/>
                <a:ea typeface="+mj-ea"/>
              </a:rPr>
              <a:t>중일</a:t>
            </a:r>
            <a:r>
              <a:rPr lang="en-US" altLang="ko-KR" sz="3600" b="1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3600" b="1" dirty="0" smtClean="0">
                <a:solidFill>
                  <a:srgbClr val="FF0000"/>
                </a:solidFill>
                <a:latin typeface="+mj-ea"/>
                <a:ea typeface="+mj-ea"/>
              </a:rPr>
              <a:t>센카쿠열도</a:t>
            </a:r>
            <a:r>
              <a:rPr lang="en-US" altLang="ko-KR" sz="3600" b="1" dirty="0" smtClean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ko-KR" altLang="en-US" sz="3600" b="1" dirty="0" smtClean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05567" y="3020389"/>
            <a:ext cx="2361544" cy="646331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3600" b="1" dirty="0">
                <a:solidFill>
                  <a:srgbClr val="FF0000"/>
                </a:solidFill>
                <a:latin typeface="+mj-ea"/>
                <a:ea typeface="+mj-ea"/>
              </a:rPr>
              <a:t>한</a:t>
            </a:r>
            <a:r>
              <a:rPr lang="ko-KR" altLang="en-US" sz="3600" b="1" dirty="0" smtClean="0">
                <a:solidFill>
                  <a:srgbClr val="FF0000"/>
                </a:solidFill>
                <a:latin typeface="+mj-ea"/>
                <a:ea typeface="+mj-ea"/>
              </a:rPr>
              <a:t>일</a:t>
            </a:r>
            <a:r>
              <a:rPr lang="en-US" altLang="ko-KR" sz="3600" b="1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3600" b="1" dirty="0" smtClean="0">
                <a:solidFill>
                  <a:srgbClr val="FF0000"/>
                </a:solidFill>
                <a:latin typeface="+mj-ea"/>
                <a:ea typeface="+mj-ea"/>
              </a:rPr>
              <a:t>독도</a:t>
            </a:r>
            <a:r>
              <a:rPr lang="en-US" altLang="ko-KR" sz="3600" b="1" dirty="0" smtClean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ko-KR" altLang="en-US" sz="3600" b="1" dirty="0" smtClean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0900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0917" y="1821288"/>
            <a:ext cx="8280400" cy="184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en-US" altLang="ko-KR" sz="2000" dirty="0"/>
              <a:t>1. </a:t>
            </a:r>
            <a:r>
              <a:rPr lang="ko-KR" altLang="en-US" sz="2000" dirty="0"/>
              <a:t>미일동맹 따른</a:t>
            </a:r>
            <a:r>
              <a:rPr lang="en-US" altLang="ko-KR" sz="2000" dirty="0"/>
              <a:t>, </a:t>
            </a:r>
            <a:r>
              <a:rPr lang="ko-KR" altLang="en-US" sz="2000" dirty="0"/>
              <a:t>미군의 군사지원 不可</a:t>
            </a:r>
          </a:p>
          <a:p>
            <a:pPr fontAlgn="base">
              <a:lnSpc>
                <a:spcPct val="200000"/>
              </a:lnSpc>
            </a:pPr>
            <a:r>
              <a:rPr lang="en-US" altLang="ko-KR" sz="2000" dirty="0"/>
              <a:t>2. </a:t>
            </a:r>
            <a:r>
              <a:rPr lang="ko-KR" altLang="en-US" sz="2000" dirty="0"/>
              <a:t>주변국과 교차균형으로 건드리면 벌집</a:t>
            </a:r>
          </a:p>
          <a:p>
            <a:pPr fontAlgn="base">
              <a:lnSpc>
                <a:spcPct val="200000"/>
              </a:lnSpc>
            </a:pPr>
            <a:r>
              <a:rPr lang="en-US" altLang="ko-KR" sz="2000" dirty="0"/>
              <a:t>3. </a:t>
            </a:r>
            <a:r>
              <a:rPr lang="ko-KR" altLang="en-US" sz="2000" dirty="0"/>
              <a:t>평화헌법</a:t>
            </a:r>
            <a:r>
              <a:rPr lang="en-US" altLang="ko-KR" sz="2000" dirty="0"/>
              <a:t>, </a:t>
            </a:r>
            <a:r>
              <a:rPr lang="ko-KR" altLang="en-US" sz="2000" dirty="0"/>
              <a:t>또 전쟁 치를만한 가치 </a:t>
            </a:r>
            <a:r>
              <a:rPr lang="ko-KR" altLang="en-US" sz="2000" dirty="0" smtClean="0"/>
              <a:t>없음</a:t>
            </a:r>
            <a:endParaRPr lang="ko-KR" altLang="en-US" sz="2000" dirty="0"/>
          </a:p>
        </p:txBody>
      </p:sp>
      <p:sp>
        <p:nvSpPr>
          <p:cNvPr id="4" name="직사각형 3"/>
          <p:cNvSpPr/>
          <p:nvPr/>
        </p:nvSpPr>
        <p:spPr>
          <a:xfrm>
            <a:off x="777916" y="1016418"/>
            <a:ext cx="4690708" cy="610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200000"/>
              </a:lnSpc>
            </a:pPr>
            <a:r>
              <a:rPr lang="ko-KR" altLang="en-US" sz="2000" b="1" dirty="0"/>
              <a:t>일본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영토분쟁 때문에 전쟁 못하는 이유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210917" y="4041831"/>
            <a:ext cx="6712094" cy="8299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2800" b="1" dirty="0">
                <a:solidFill>
                  <a:srgbClr val="FF0000"/>
                </a:solidFill>
              </a:rPr>
              <a:t>결론</a:t>
            </a:r>
            <a:r>
              <a:rPr lang="en-US" altLang="ko-KR" sz="2800" b="1" dirty="0">
                <a:solidFill>
                  <a:srgbClr val="FF0000"/>
                </a:solidFill>
              </a:rPr>
              <a:t>=</a:t>
            </a:r>
            <a:r>
              <a:rPr lang="ko-KR" altLang="en-US" sz="2800" b="1" dirty="0">
                <a:solidFill>
                  <a:srgbClr val="FF0000"/>
                </a:solidFill>
              </a:rPr>
              <a:t>조용한 외교</a:t>
            </a:r>
            <a:r>
              <a:rPr lang="en-US" altLang="ko-KR" sz="2800" b="1" dirty="0">
                <a:solidFill>
                  <a:srgbClr val="FF0000"/>
                </a:solidFill>
              </a:rPr>
              <a:t>, 1</a:t>
            </a:r>
            <a:r>
              <a:rPr lang="ko-KR" altLang="en-US" sz="2800" b="1" dirty="0">
                <a:solidFill>
                  <a:srgbClr val="FF0000"/>
                </a:solidFill>
              </a:rPr>
              <a:t>만년 목표로 실효지배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5704" y="179336"/>
            <a:ext cx="3504486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3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 smtClean="0"/>
              <a:t>3.</a:t>
            </a:r>
            <a:r>
              <a:rPr lang="ko-KR" altLang="en-US" dirty="0" smtClean="0"/>
              <a:t>독도 </a:t>
            </a:r>
            <a:r>
              <a:rPr lang="ko-KR" altLang="en-US" dirty="0"/>
              <a:t>영토분쟁</a:t>
            </a:r>
          </a:p>
        </p:txBody>
      </p:sp>
    </p:spTree>
    <p:extLst>
      <p:ext uri="{BB962C8B-B14F-4D97-AF65-F5344CB8AC3E}">
        <p14:creationId xmlns:p14="http://schemas.microsoft.com/office/powerpoint/2010/main" val="300109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745398" y="1741423"/>
            <a:ext cx="778192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4800" dirty="0" smtClean="0"/>
              <a:t>일본 </a:t>
            </a:r>
            <a:r>
              <a:rPr lang="ko-KR" altLang="en-US" sz="4800" dirty="0"/>
              <a:t>상징하는 </a:t>
            </a:r>
            <a:r>
              <a:rPr lang="ko-KR" altLang="en-US" sz="4800" dirty="0" smtClean="0"/>
              <a:t>한자들</a:t>
            </a:r>
            <a:endParaRPr lang="en-US" altLang="ko-KR" sz="4800" dirty="0" smtClean="0"/>
          </a:p>
          <a:p>
            <a:pPr fontAlgn="base"/>
            <a:endParaRPr lang="ko-KR" altLang="en-US" sz="2000" dirty="0"/>
          </a:p>
          <a:p>
            <a:pPr fontAlgn="base"/>
            <a:r>
              <a:rPr lang="ko-KR" altLang="en-US" sz="6000" dirty="0">
                <a:solidFill>
                  <a:srgbClr val="FF0000"/>
                </a:solidFill>
              </a:rPr>
              <a:t>雜 物 習 </a:t>
            </a:r>
            <a:r>
              <a:rPr lang="ko-KR" altLang="en-US" sz="6000" dirty="0" smtClean="0">
                <a:solidFill>
                  <a:srgbClr val="FF0000"/>
                </a:solidFill>
              </a:rPr>
              <a:t>合</a:t>
            </a:r>
            <a:r>
              <a:rPr lang="en-US" altLang="ko-KR" sz="6000" dirty="0" smtClean="0">
                <a:solidFill>
                  <a:srgbClr val="FF0000"/>
                </a:solidFill>
              </a:rPr>
              <a:t>(</a:t>
            </a:r>
            <a:r>
              <a:rPr lang="ko-KR" altLang="en-US" sz="6000" dirty="0" smtClean="0">
                <a:solidFill>
                  <a:srgbClr val="FF0000"/>
                </a:solidFill>
              </a:rPr>
              <a:t>武 劍 鬼 神</a:t>
            </a:r>
            <a:r>
              <a:rPr lang="en-US" altLang="ko-KR" sz="6000" dirty="0" smtClean="0">
                <a:solidFill>
                  <a:srgbClr val="FF0000"/>
                </a:solidFill>
              </a:rPr>
              <a:t>)</a:t>
            </a:r>
            <a:endParaRPr lang="en-US" altLang="ko-KR" sz="2000" dirty="0" smtClean="0"/>
          </a:p>
          <a:p>
            <a:pPr fontAlgn="base"/>
            <a:r>
              <a:rPr lang="ko-KR" altLang="en-US" sz="3600" dirty="0" err="1" smtClean="0"/>
              <a:t>습합에서</a:t>
            </a:r>
            <a:r>
              <a:rPr lang="ko-KR" altLang="en-US" sz="3600" dirty="0" smtClean="0"/>
              <a:t> 만화</a:t>
            </a:r>
            <a:r>
              <a:rPr lang="en-US" altLang="ko-KR" sz="3600" dirty="0" smtClean="0"/>
              <a:t>·</a:t>
            </a:r>
            <a:r>
              <a:rPr lang="ko-KR" altLang="en-US" sz="3600" dirty="0" smtClean="0"/>
              <a:t>애니메이션</a:t>
            </a:r>
            <a:r>
              <a:rPr lang="en-US" altLang="ko-KR" sz="3600" dirty="0" smtClean="0"/>
              <a:t>, </a:t>
            </a:r>
            <a:r>
              <a:rPr lang="ko-KR" altLang="en-US" sz="3600" dirty="0" smtClean="0"/>
              <a:t>노벨상</a:t>
            </a:r>
            <a:endParaRPr lang="en-US" altLang="ko-KR" sz="3600" dirty="0" smtClean="0"/>
          </a:p>
          <a:p>
            <a:pPr fontAlgn="base"/>
            <a:endParaRPr lang="en-US" altLang="ko-KR" sz="3600" dirty="0" smtClean="0"/>
          </a:p>
          <a:p>
            <a:pPr fontAlgn="base"/>
            <a:r>
              <a:rPr lang="en-US" altLang="ko-KR" sz="2400" dirty="0" smtClean="0"/>
              <a:t>*</a:t>
            </a:r>
            <a:r>
              <a:rPr lang="ko-KR" altLang="en-US" sz="2400" dirty="0" smtClean="0"/>
              <a:t>習合 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서로 다른 학설이나 교리를 절충</a:t>
            </a:r>
            <a:r>
              <a:rPr lang="en-US" altLang="ko-KR" sz="2400" dirty="0" smtClean="0"/>
              <a:t>·</a:t>
            </a:r>
            <a:r>
              <a:rPr lang="ko-KR" altLang="en-US" sz="2400" dirty="0" smtClean="0"/>
              <a:t>조화시키는 일 </a:t>
            </a:r>
            <a:endParaRPr lang="ko-KR" alt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30752" y="226534"/>
            <a:ext cx="5219699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4.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잡종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雜種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문화의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열매</a:t>
            </a:r>
            <a:endParaRPr lang="ko-KR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9454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11712" y="888050"/>
            <a:ext cx="5279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400" b="1" dirty="0" smtClean="0"/>
              <a:t>&lt;</a:t>
            </a:r>
            <a:r>
              <a:rPr lang="ko-KR" altLang="en-US" sz="2400" b="1" dirty="0" smtClean="0"/>
              <a:t>일본의 노벨상 수상자 총 </a:t>
            </a:r>
            <a:r>
              <a:rPr lang="en-US" altLang="ko-KR" sz="2400" b="1" dirty="0" smtClean="0"/>
              <a:t>28</a:t>
            </a:r>
            <a:r>
              <a:rPr lang="ko-KR" altLang="en-US" sz="2400" b="1" dirty="0" smtClean="0"/>
              <a:t>명</a:t>
            </a:r>
            <a:r>
              <a:rPr lang="en-US" altLang="ko-KR" sz="2400" b="1" dirty="0" smtClean="0"/>
              <a:t>(2019)&gt;</a:t>
            </a:r>
            <a:endParaRPr lang="ko-KR" altLang="en-US" sz="2400" b="1" dirty="0"/>
          </a:p>
        </p:txBody>
      </p:sp>
      <p:grpSp>
        <p:nvGrpSpPr>
          <p:cNvPr id="23" name="그룹 22"/>
          <p:cNvGrpSpPr/>
          <p:nvPr/>
        </p:nvGrpSpPr>
        <p:grpSpPr>
          <a:xfrm>
            <a:off x="692070" y="1545919"/>
            <a:ext cx="7826898" cy="3998354"/>
            <a:chOff x="703644" y="1585413"/>
            <a:chExt cx="6208856" cy="3171781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 rotWithShape="1">
            <a:blip r:embed="rId2"/>
            <a:srcRect b="42512"/>
            <a:stretch/>
          </p:blipFill>
          <p:spPr>
            <a:xfrm>
              <a:off x="703644" y="1585413"/>
              <a:ext cx="3104428" cy="3171781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 rotWithShape="1">
            <a:blip r:embed="rId2"/>
            <a:srcRect t="57488"/>
            <a:stretch/>
          </p:blipFill>
          <p:spPr>
            <a:xfrm>
              <a:off x="3808072" y="2411700"/>
              <a:ext cx="3104428" cy="2345494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4931027" y="1871161"/>
            <a:ext cx="3262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3200" b="1" dirty="0" smtClean="0"/>
              <a:t>2019</a:t>
            </a:r>
            <a:r>
              <a:rPr lang="ko-KR" altLang="en-US" sz="3200" b="1" dirty="0" smtClean="0"/>
              <a:t>년 현재 </a:t>
            </a:r>
            <a:r>
              <a:rPr lang="en-US" altLang="ko-KR" sz="3200" b="1" dirty="0" smtClean="0"/>
              <a:t>28</a:t>
            </a:r>
            <a:r>
              <a:rPr lang="ko-KR" altLang="en-US" sz="3200" b="1" dirty="0" smtClean="0"/>
              <a:t>명</a:t>
            </a:r>
            <a:endParaRPr lang="ko-KR" altLang="en-US" sz="3200" b="1" dirty="0"/>
          </a:p>
        </p:txBody>
      </p:sp>
      <p:sp>
        <p:nvSpPr>
          <p:cNvPr id="2" name="직사각형 1"/>
          <p:cNvSpPr/>
          <p:nvPr/>
        </p:nvSpPr>
        <p:spPr>
          <a:xfrm>
            <a:off x="304883" y="179468"/>
            <a:ext cx="25442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0" b="1" dirty="0">
                <a:solidFill>
                  <a:srgbClr val="FF0000"/>
                </a:solidFill>
              </a:rPr>
              <a:t>雜 物 習 合</a:t>
            </a:r>
            <a:endParaRPr lang="ko-KR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70930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92369" y="747345"/>
            <a:ext cx="83439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3600" dirty="0">
                <a:solidFill>
                  <a:srgbClr val="FF0000"/>
                </a:solidFill>
              </a:rPr>
              <a:t>[</a:t>
            </a:r>
            <a:r>
              <a:rPr lang="ko-KR" altLang="en-US" sz="3600" dirty="0" smtClean="0">
                <a:solidFill>
                  <a:srgbClr val="FF0000"/>
                </a:solidFill>
              </a:rPr>
              <a:t>神佛習合</a:t>
            </a:r>
            <a:r>
              <a:rPr lang="en-US" altLang="ko-KR" sz="3600" dirty="0" smtClean="0">
                <a:solidFill>
                  <a:srgbClr val="FF0000"/>
                </a:solidFill>
              </a:rPr>
              <a:t>/</a:t>
            </a:r>
            <a:r>
              <a:rPr lang="ko-KR" altLang="en-US" sz="3600" dirty="0" err="1" smtClean="0">
                <a:solidFill>
                  <a:srgbClr val="FF0000"/>
                </a:solidFill>
              </a:rPr>
              <a:t>신불습합</a:t>
            </a:r>
            <a:r>
              <a:rPr lang="en-US" altLang="ko-KR" sz="3600" dirty="0" smtClean="0">
                <a:solidFill>
                  <a:srgbClr val="FF0000"/>
                </a:solidFill>
              </a:rPr>
              <a:t>]</a:t>
            </a:r>
          </a:p>
          <a:p>
            <a:pPr fontAlgn="base"/>
            <a:endParaRPr lang="ko-KR" altLang="en-US" sz="1200" dirty="0"/>
          </a:p>
          <a:p>
            <a:pPr fontAlgn="base"/>
            <a:r>
              <a:rPr lang="ko-KR" altLang="en-US" sz="3200" dirty="0"/>
              <a:t>일본이 불교를 수용한 후 고래</a:t>
            </a:r>
            <a:r>
              <a:rPr lang="en-US" altLang="ko-KR" sz="3200" dirty="0"/>
              <a:t>(</a:t>
            </a:r>
            <a:r>
              <a:rPr lang="ko-KR" altLang="en-US" sz="3200" dirty="0"/>
              <a:t>古來</a:t>
            </a:r>
            <a:r>
              <a:rPr lang="en-US" altLang="ko-KR" sz="3200" dirty="0"/>
              <a:t>)</a:t>
            </a:r>
            <a:r>
              <a:rPr lang="ko-KR" altLang="en-US" sz="3200" dirty="0"/>
              <a:t>의 신기</a:t>
            </a:r>
            <a:r>
              <a:rPr lang="en-US" altLang="ko-KR" sz="3200" dirty="0"/>
              <a:t>(</a:t>
            </a:r>
            <a:r>
              <a:rPr lang="ko-KR" altLang="en-US" sz="3200" dirty="0"/>
              <a:t>神祈</a:t>
            </a:r>
            <a:r>
              <a:rPr lang="en-US" altLang="ko-KR" sz="3200" dirty="0"/>
              <a:t>)</a:t>
            </a:r>
            <a:r>
              <a:rPr lang="ko-KR" altLang="en-US" sz="3200" dirty="0"/>
              <a:t>신앙과 </a:t>
            </a:r>
            <a:r>
              <a:rPr lang="ko-KR" altLang="en-US" sz="3200" dirty="0" err="1"/>
              <a:t>불교신앙이</a:t>
            </a:r>
            <a:r>
              <a:rPr lang="ko-KR" altLang="en-US" sz="3200" dirty="0"/>
              <a:t> 융합한 결과 나타난 신앙 형태</a:t>
            </a:r>
            <a:r>
              <a:rPr lang="en-US" altLang="ko-KR" sz="3200" dirty="0"/>
              <a:t>. </a:t>
            </a:r>
            <a:r>
              <a:rPr lang="ko-KR" altLang="en-US" sz="3200" dirty="0"/>
              <a:t>신사</a:t>
            </a:r>
            <a:r>
              <a:rPr lang="en-US" altLang="ko-KR" sz="3200" dirty="0"/>
              <a:t>(</a:t>
            </a:r>
            <a:r>
              <a:rPr lang="ko-KR" altLang="en-US" sz="3200" dirty="0"/>
              <a:t>神社</a:t>
            </a:r>
            <a:r>
              <a:rPr lang="en-US" altLang="ko-KR" sz="3200" dirty="0"/>
              <a:t>)</a:t>
            </a:r>
            <a:r>
              <a:rPr lang="ko-KR" altLang="en-US" sz="3200" dirty="0"/>
              <a:t>와 사원</a:t>
            </a:r>
            <a:r>
              <a:rPr lang="en-US" altLang="ko-KR" sz="3200" dirty="0"/>
              <a:t>, </a:t>
            </a:r>
            <a:r>
              <a:rPr lang="ko-KR" altLang="en-US" sz="3200" dirty="0" err="1"/>
              <a:t>신직</a:t>
            </a:r>
            <a:r>
              <a:rPr lang="en-US" altLang="ko-KR" sz="3200" dirty="0"/>
              <a:t>(</a:t>
            </a:r>
            <a:r>
              <a:rPr lang="ko-KR" altLang="en-US" sz="3200" dirty="0"/>
              <a:t>神職</a:t>
            </a:r>
            <a:r>
              <a:rPr lang="en-US" altLang="ko-KR" sz="3200" dirty="0"/>
              <a:t>)</a:t>
            </a:r>
            <a:r>
              <a:rPr lang="ko-KR" altLang="en-US" sz="3200" dirty="0"/>
              <a:t>과 승려가 개별의 종교로서 다루어지게 되었다</a:t>
            </a:r>
            <a:r>
              <a:rPr lang="en-US" altLang="ko-KR" sz="3200" dirty="0"/>
              <a:t>. </a:t>
            </a:r>
            <a:r>
              <a:rPr lang="ko-KR" altLang="en-US" sz="3200" dirty="0"/>
              <a:t>역사적으로 </a:t>
            </a:r>
            <a:r>
              <a:rPr lang="ko-KR" altLang="en-US" sz="3200" dirty="0" err="1"/>
              <a:t>신불습합은</a:t>
            </a:r>
            <a:r>
              <a:rPr lang="ko-KR" altLang="en-US" sz="3200" dirty="0"/>
              <a:t> 나라</a:t>
            </a:r>
            <a:r>
              <a:rPr lang="en-US" altLang="ko-KR" sz="3200" dirty="0"/>
              <a:t>(</a:t>
            </a:r>
            <a:r>
              <a:rPr lang="ko-KR" altLang="en-US" sz="3200" dirty="0"/>
              <a:t>奈良</a:t>
            </a:r>
            <a:r>
              <a:rPr lang="en-US" altLang="ko-KR" sz="3200" dirty="0"/>
              <a:t>) </a:t>
            </a:r>
            <a:r>
              <a:rPr lang="ko-KR" altLang="en-US" sz="3200" dirty="0"/>
              <a:t>시대부터 형성되어 </a:t>
            </a:r>
            <a:r>
              <a:rPr lang="ko-KR" altLang="en-US" sz="3200" dirty="0" err="1"/>
              <a:t>헤이안</a:t>
            </a:r>
            <a:r>
              <a:rPr lang="en-US" altLang="ko-KR" sz="3200" dirty="0"/>
              <a:t>(</a:t>
            </a:r>
            <a:r>
              <a:rPr lang="ko-KR" altLang="en-US" sz="3200" dirty="0"/>
              <a:t>平安</a:t>
            </a:r>
            <a:r>
              <a:rPr lang="en-US" altLang="ko-KR" sz="3200" dirty="0"/>
              <a:t>) </a:t>
            </a:r>
            <a:r>
              <a:rPr lang="ko-KR" altLang="en-US" sz="3200" dirty="0"/>
              <a:t>시대에 하나의 체계적인 이론이 되었다</a:t>
            </a:r>
            <a:r>
              <a:rPr lang="en-US" altLang="ko-KR" sz="3200" dirty="0"/>
              <a:t>. </a:t>
            </a:r>
            <a:endParaRPr lang="ko-KR" altLang="en-US" sz="3200" dirty="0"/>
          </a:p>
          <a:p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76374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1712" y="204406"/>
            <a:ext cx="3331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400" b="1" smtClean="0"/>
              <a:t>&lt;</a:t>
            </a:r>
            <a:r>
              <a:rPr lang="ko-KR" altLang="en-US" sz="2400" b="1" smtClean="0"/>
              <a:t>청수사 기요미즈데라</a:t>
            </a:r>
            <a:r>
              <a:rPr lang="en-US" altLang="ko-KR" sz="2400" b="1" smtClean="0"/>
              <a:t>&gt;</a:t>
            </a:r>
            <a:endParaRPr lang="ko-KR" altLang="en-US" sz="2400" b="1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" y="1399245"/>
            <a:ext cx="4702322" cy="313488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5"/>
          <a:stretch/>
        </p:blipFill>
        <p:spPr>
          <a:xfrm>
            <a:off x="4702111" y="1399245"/>
            <a:ext cx="4269959" cy="366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7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1712" y="204406"/>
            <a:ext cx="30396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3600" b="1" dirty="0" smtClean="0"/>
              <a:t>&lt;</a:t>
            </a:r>
            <a:r>
              <a:rPr lang="ko-KR" altLang="en-US" sz="3600" b="1" dirty="0" smtClean="0"/>
              <a:t>일본의 </a:t>
            </a:r>
            <a:r>
              <a:rPr lang="ko-KR" altLang="en-US" sz="3600" b="1" dirty="0" smtClean="0">
                <a:solidFill>
                  <a:srgbClr val="FF0000"/>
                </a:solidFill>
              </a:rPr>
              <a:t>鬼神</a:t>
            </a:r>
            <a:r>
              <a:rPr lang="en-US" altLang="ko-KR" sz="3600" b="1" dirty="0" smtClean="0"/>
              <a:t>&gt;</a:t>
            </a:r>
            <a:endParaRPr lang="ko-KR" altLang="en-US" sz="3600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193" y="1485934"/>
            <a:ext cx="3741018" cy="366253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19" y="1485934"/>
            <a:ext cx="2752959" cy="369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34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039" y="0"/>
            <a:ext cx="560392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1712" y="20440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400" b="1" dirty="0" smtClean="0"/>
              <a:t>&lt;</a:t>
            </a:r>
            <a:r>
              <a:rPr lang="ko-KR" altLang="en-US" sz="2400" b="1" dirty="0" err="1" smtClean="0"/>
              <a:t>요괴학</a:t>
            </a:r>
            <a:r>
              <a:rPr lang="en-US" altLang="ko-KR" sz="2400" b="1" dirty="0" smtClean="0"/>
              <a:t>&gt;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2686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600355" y="616014"/>
            <a:ext cx="43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만화</a:t>
            </a:r>
            <a:r>
              <a:rPr lang="en-US" altLang="ko-KR" dirty="0" smtClean="0"/>
              <a:t>·</a:t>
            </a:r>
            <a:r>
              <a:rPr lang="ko-KR" altLang="en-US" dirty="0" smtClean="0"/>
              <a:t>애니메이션 天國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30752" y="226534"/>
            <a:ext cx="5219699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4.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잡종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雜種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문화의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열매</a:t>
            </a:r>
            <a:endParaRPr lang="ko-KR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90" y="985346"/>
            <a:ext cx="7646821" cy="531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01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9101" y="1333500"/>
            <a:ext cx="5400675" cy="3200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075" y="2228850"/>
            <a:ext cx="4457700" cy="4457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52950" y="1022063"/>
            <a:ext cx="4381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만화</a:t>
            </a:r>
            <a:r>
              <a:rPr lang="en-US" altLang="ko-KR" sz="3200" dirty="0" smtClean="0"/>
              <a:t>·</a:t>
            </a:r>
            <a:r>
              <a:rPr lang="ko-KR" altLang="en-US" sz="3200" dirty="0" smtClean="0"/>
              <a:t>애니메이션 天國</a:t>
            </a:r>
            <a:endParaRPr lang="ko-KR" alt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6096000" y="1762125"/>
            <a:ext cx="283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&lt;</a:t>
            </a:r>
            <a:r>
              <a:rPr lang="ko-KR" altLang="en-US" dirty="0" err="1" smtClean="0"/>
              <a:t>슬램덩크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33425" y="4791075"/>
            <a:ext cx="2733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전국 출판 매출의 </a:t>
            </a:r>
            <a:r>
              <a:rPr lang="en-US" altLang="ko-KR" dirty="0" smtClean="0"/>
              <a:t>70~80% </a:t>
            </a:r>
            <a:r>
              <a:rPr lang="ko-KR" altLang="en-US" dirty="0" smtClean="0"/>
              <a:t>만화가 차지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만화대국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30752" y="226534"/>
            <a:ext cx="5219699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4.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잡종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雜種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문화의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열매</a:t>
            </a:r>
            <a:endParaRPr lang="ko-KR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15487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84" y="1925711"/>
            <a:ext cx="6162236" cy="4205726"/>
          </a:xfrm>
        </p:spPr>
      </p:pic>
      <p:sp>
        <p:nvSpPr>
          <p:cNvPr id="7" name="TextBox 6"/>
          <p:cNvSpPr txBox="1"/>
          <p:nvPr/>
        </p:nvSpPr>
        <p:spPr>
          <a:xfrm>
            <a:off x="360484" y="994917"/>
            <a:ext cx="7948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일본의 영화와 만화 </a:t>
            </a:r>
            <a:r>
              <a:rPr lang="en-US" altLang="ko-KR" sz="3200" dirty="0" smtClean="0"/>
              <a:t>/ </a:t>
            </a:r>
            <a:r>
              <a:rPr lang="ko-KR" altLang="en-US" sz="3200" dirty="0" smtClean="0"/>
              <a:t>도자기</a:t>
            </a:r>
            <a:r>
              <a:rPr lang="en-US" altLang="ko-KR" sz="3200" dirty="0" smtClean="0"/>
              <a:t>·</a:t>
            </a:r>
            <a:r>
              <a:rPr lang="ko-KR" altLang="en-US" sz="3200" dirty="0" smtClean="0"/>
              <a:t>바둑 세계화 </a:t>
            </a:r>
            <a:endParaRPr lang="ko-KR" alt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346186" y="2032974"/>
            <a:ext cx="391419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&lt;7</a:t>
            </a:r>
            <a:r>
              <a:rPr lang="ko-KR" altLang="en-US" sz="3200" dirty="0" smtClean="0"/>
              <a:t>인의 사무라이</a:t>
            </a:r>
            <a:r>
              <a:rPr lang="en-US" altLang="ko-KR" sz="3200" dirty="0" smtClean="0"/>
              <a:t>&gt;</a:t>
            </a:r>
          </a:p>
          <a:p>
            <a:r>
              <a:rPr lang="ko-KR" altLang="en-US" sz="2800" dirty="0" err="1" smtClean="0"/>
              <a:t>구로자와</a:t>
            </a:r>
            <a:r>
              <a:rPr lang="ko-KR" altLang="en-US" sz="2800" dirty="0" smtClean="0"/>
              <a:t> 아키라 </a:t>
            </a:r>
            <a:r>
              <a:rPr lang="en-US" altLang="ko-KR" sz="2800" dirty="0" smtClean="0"/>
              <a:t>1954</a:t>
            </a:r>
          </a:p>
          <a:p>
            <a:endParaRPr lang="en-US" altLang="ko-KR" sz="2800" dirty="0" smtClean="0"/>
          </a:p>
          <a:p>
            <a:r>
              <a:rPr lang="ko-KR" altLang="en-US" sz="2800" dirty="0" err="1" smtClean="0">
                <a:solidFill>
                  <a:srgbClr val="FF0000"/>
                </a:solidFill>
              </a:rPr>
              <a:t>기타노</a:t>
            </a:r>
            <a:r>
              <a:rPr lang="en-US" altLang="ko-KR" sz="2800" dirty="0" smtClean="0">
                <a:solidFill>
                  <a:srgbClr val="FF0000"/>
                </a:solidFill>
              </a:rPr>
              <a:t>(</a:t>
            </a:r>
            <a:r>
              <a:rPr lang="ko-KR" altLang="en-US" sz="2800" dirty="0" smtClean="0">
                <a:solidFill>
                  <a:srgbClr val="FF0000"/>
                </a:solidFill>
              </a:rPr>
              <a:t>北野</a:t>
            </a:r>
            <a:r>
              <a:rPr lang="en-US" altLang="ko-KR" sz="2800" dirty="0" smtClean="0">
                <a:solidFill>
                  <a:srgbClr val="FF0000"/>
                </a:solidFill>
              </a:rPr>
              <a:t>)</a:t>
            </a:r>
            <a:r>
              <a:rPr lang="ko-KR" altLang="en-US" sz="2800" dirty="0" smtClean="0">
                <a:solidFill>
                  <a:srgbClr val="FF0000"/>
                </a:solidFill>
              </a:rPr>
              <a:t> 다케시</a:t>
            </a:r>
            <a:endParaRPr lang="en-US" altLang="ko-KR" sz="2800" dirty="0" smtClean="0">
              <a:solidFill>
                <a:srgbClr val="FF0000"/>
              </a:solidFill>
            </a:endParaRPr>
          </a:p>
          <a:p>
            <a:r>
              <a:rPr lang="ko-KR" altLang="en-US" sz="2800" dirty="0" err="1" smtClean="0">
                <a:solidFill>
                  <a:srgbClr val="FF0000"/>
                </a:solidFill>
              </a:rPr>
              <a:t>이와이</a:t>
            </a:r>
            <a:r>
              <a:rPr lang="en-US" altLang="ko-KR" sz="2800" dirty="0" smtClean="0">
                <a:solidFill>
                  <a:srgbClr val="FF0000"/>
                </a:solidFill>
              </a:rPr>
              <a:t>(</a:t>
            </a:r>
            <a:r>
              <a:rPr lang="ko-KR" altLang="en-US" sz="2800" dirty="0" smtClean="0">
                <a:solidFill>
                  <a:srgbClr val="FF0000"/>
                </a:solidFill>
              </a:rPr>
              <a:t>岩井</a:t>
            </a:r>
            <a:r>
              <a:rPr lang="en-US" altLang="ko-KR" sz="2800" dirty="0" smtClean="0">
                <a:solidFill>
                  <a:srgbClr val="FF0000"/>
                </a:solidFill>
              </a:rPr>
              <a:t>)</a:t>
            </a:r>
            <a:r>
              <a:rPr lang="ko-KR" altLang="en-US" sz="2800" dirty="0" smtClean="0">
                <a:solidFill>
                  <a:srgbClr val="FF0000"/>
                </a:solidFill>
              </a:rPr>
              <a:t> </a:t>
            </a:r>
            <a:r>
              <a:rPr lang="ko-KR" altLang="en-US" sz="2800" dirty="0" err="1" smtClean="0">
                <a:solidFill>
                  <a:srgbClr val="FF0000"/>
                </a:solidFill>
              </a:rPr>
              <a:t>슌지</a:t>
            </a:r>
            <a:endParaRPr lang="en-US" altLang="ko-KR" sz="2800" dirty="0" smtClean="0">
              <a:solidFill>
                <a:srgbClr val="FF0000"/>
              </a:solidFill>
            </a:endParaRPr>
          </a:p>
          <a:p>
            <a:r>
              <a:rPr lang="ko-KR" altLang="en-US" sz="2800" dirty="0" err="1" smtClean="0">
                <a:solidFill>
                  <a:srgbClr val="FF0000"/>
                </a:solidFill>
              </a:rPr>
              <a:t>미아자키</a:t>
            </a:r>
            <a:r>
              <a:rPr lang="en-US" altLang="ko-KR" sz="2800" dirty="0" smtClean="0">
                <a:solidFill>
                  <a:srgbClr val="FF0000"/>
                </a:solidFill>
              </a:rPr>
              <a:t>(</a:t>
            </a:r>
            <a:r>
              <a:rPr lang="ko-KR" altLang="en-US" sz="2800" dirty="0" smtClean="0">
                <a:solidFill>
                  <a:srgbClr val="FF0000"/>
                </a:solidFill>
              </a:rPr>
              <a:t>宮崎</a:t>
            </a:r>
            <a:r>
              <a:rPr lang="en-US" altLang="ko-KR" sz="2800" dirty="0" smtClean="0">
                <a:solidFill>
                  <a:srgbClr val="FF0000"/>
                </a:solidFill>
              </a:rPr>
              <a:t>)</a:t>
            </a:r>
            <a:r>
              <a:rPr lang="ko-KR" altLang="en-US" sz="2800" dirty="0" smtClean="0">
                <a:solidFill>
                  <a:srgbClr val="FF0000"/>
                </a:solidFill>
              </a:rPr>
              <a:t> 하야오</a:t>
            </a:r>
            <a:endParaRPr lang="en-US" altLang="ko-KR" sz="2800" dirty="0" smtClean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0752" y="226534"/>
            <a:ext cx="5219699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4.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잡종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雜種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문화의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열매</a:t>
            </a:r>
            <a:endParaRPr lang="ko-KR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9816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60" y="2377440"/>
            <a:ext cx="7223368" cy="37212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3870" y="1786043"/>
            <a:ext cx="30647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/>
              <a:t>&lt;7</a:t>
            </a:r>
            <a:r>
              <a:rPr lang="ko-KR" altLang="en-US" sz="3200" dirty="0" smtClean="0"/>
              <a:t>인의 무법자</a:t>
            </a:r>
            <a:r>
              <a:rPr lang="en-US" altLang="ko-KR" sz="3200" dirty="0" smtClean="0"/>
              <a:t>&gt;</a:t>
            </a:r>
          </a:p>
          <a:p>
            <a:r>
              <a:rPr lang="ko-KR" altLang="en-US" sz="2800" dirty="0" smtClean="0"/>
              <a:t>버드 </a:t>
            </a:r>
            <a:r>
              <a:rPr lang="ko-KR" altLang="en-US" sz="2800" dirty="0" err="1" smtClean="0"/>
              <a:t>배티커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1956</a:t>
            </a:r>
            <a:endParaRPr lang="en-US" altLang="ko-KR" sz="32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89855" y="1153646"/>
            <a:ext cx="7948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/>
              <a:t>일본의 영화와 만화 </a:t>
            </a:r>
            <a:r>
              <a:rPr lang="en-US" altLang="ko-KR" sz="3200" dirty="0" smtClean="0"/>
              <a:t>/ </a:t>
            </a:r>
            <a:r>
              <a:rPr lang="ko-KR" altLang="en-US" sz="3200" dirty="0" smtClean="0"/>
              <a:t>도자기</a:t>
            </a:r>
            <a:r>
              <a:rPr lang="en-US" altLang="ko-KR" sz="3200" dirty="0" smtClean="0"/>
              <a:t>·</a:t>
            </a:r>
            <a:r>
              <a:rPr lang="ko-KR" altLang="en-US" sz="3200" dirty="0" smtClean="0"/>
              <a:t>바둑 세계화 </a:t>
            </a:r>
            <a:endParaRPr lang="ko-KR" alt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30752" y="226534"/>
            <a:ext cx="5219699" cy="646331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4.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잡종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雜種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문화의</a:t>
            </a:r>
            <a:r>
              <a:rPr lang="en-US" altLang="ko-KR" sz="3600" b="1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  <a:ea typeface="+mj-ea"/>
              </a:rPr>
              <a:t>열매</a:t>
            </a:r>
            <a:endParaRPr lang="ko-KR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1982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91097" y="508000"/>
            <a:ext cx="1925527" cy="1015663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6000" b="1" dirty="0" smtClean="0">
                <a:latin typeface="+mj-ea"/>
                <a:ea typeface="+mj-ea"/>
              </a:rPr>
              <a:t>日本</a:t>
            </a:r>
            <a:r>
              <a:rPr lang="en-US" altLang="ko-KR" sz="6000" b="1" dirty="0" smtClean="0">
                <a:latin typeface="+mj-ea"/>
                <a:ea typeface="+mj-ea"/>
              </a:rPr>
              <a:t>,</a:t>
            </a:r>
            <a:endParaRPr lang="ko-KR" altLang="en-US" sz="6000" b="1" dirty="0" smtClean="0">
              <a:latin typeface="+mj-ea"/>
              <a:ea typeface="+mj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16624" y="570608"/>
            <a:ext cx="2262158" cy="923330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5400" b="1" dirty="0" smtClean="0">
                <a:solidFill>
                  <a:srgbClr val="0070C0"/>
                </a:solidFill>
                <a:latin typeface="+mj-ea"/>
                <a:ea typeface="+mj-ea"/>
              </a:rPr>
              <a:t>친구냐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61548" y="537676"/>
            <a:ext cx="2262158" cy="923330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5400" b="1" dirty="0" smtClean="0">
                <a:solidFill>
                  <a:srgbClr val="FF0000"/>
                </a:solidFill>
                <a:latin typeface="+mj-ea"/>
                <a:ea typeface="+mj-ea"/>
              </a:rPr>
              <a:t>敵이냐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32500" t="43037" r="34000" b="22593"/>
          <a:stretch/>
        </p:blipFill>
        <p:spPr>
          <a:xfrm>
            <a:off x="1391097" y="2013216"/>
            <a:ext cx="6126480" cy="35356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53860" y="5751119"/>
            <a:ext cx="8308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2800" smtClean="0"/>
              <a:t>욱일승천기에 대한 반감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03271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22960" y="1302604"/>
            <a:ext cx="7543800" cy="1450757"/>
          </a:xfrm>
        </p:spPr>
        <p:txBody>
          <a:bodyPr/>
          <a:lstStyle/>
          <a:p>
            <a:r>
              <a:rPr lang="ko-KR" altLang="en-US" dirty="0" smtClean="0"/>
              <a:t>일본을 어떻게 대할 것 인가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4590" y="2959099"/>
            <a:ext cx="830873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2800" dirty="0" smtClean="0"/>
              <a:t>제주 </a:t>
            </a:r>
            <a:r>
              <a:rPr lang="ko-KR" altLang="en-US" sz="2800" dirty="0" err="1" smtClean="0"/>
              <a:t>관함식의</a:t>
            </a:r>
            <a:r>
              <a:rPr lang="ko-KR" altLang="en-US" sz="2800" dirty="0" smtClean="0"/>
              <a:t> 일본 함선 </a:t>
            </a:r>
            <a:r>
              <a:rPr lang="ko-KR" altLang="en-US" sz="2800" dirty="0" err="1" smtClean="0"/>
              <a:t>욱일승천기</a:t>
            </a:r>
            <a:r>
              <a:rPr lang="ko-KR" altLang="en-US" sz="2800" dirty="0" smtClean="0"/>
              <a:t> 상륙 거부</a:t>
            </a:r>
            <a:endParaRPr lang="en-US" altLang="ko-KR" sz="2800" dirty="0" smtClean="0"/>
          </a:p>
          <a:p>
            <a:pPr marL="285750" indent="-285750">
              <a:buFontTx/>
              <a:buChar char="-"/>
            </a:pPr>
            <a:endParaRPr lang="en-US" altLang="ko-KR" sz="2800" dirty="0" smtClean="0"/>
          </a:p>
          <a:p>
            <a:pPr marL="285750" indent="-285750">
              <a:buFontTx/>
              <a:buChar char="-"/>
            </a:pPr>
            <a:r>
              <a:rPr lang="ko-KR" altLang="en-US" sz="2800" dirty="0" smtClean="0"/>
              <a:t>아사히맥주와 </a:t>
            </a:r>
            <a:r>
              <a:rPr lang="ko-KR" altLang="en-US" sz="2800" dirty="0" err="1" smtClean="0"/>
              <a:t>좌파언론</a:t>
            </a:r>
            <a:r>
              <a:rPr lang="ko-KR" altLang="en-US" sz="2800" dirty="0" smtClean="0"/>
              <a:t> 아사히 신문의 社旗</a:t>
            </a:r>
            <a:endParaRPr lang="en-US" altLang="ko-KR" sz="2800" dirty="0" smtClean="0"/>
          </a:p>
          <a:p>
            <a:pPr marL="285750" indent="-285750">
              <a:buFontTx/>
              <a:buChar char="-"/>
            </a:pPr>
            <a:endParaRPr lang="en-US" altLang="ko-KR" sz="2800" dirty="0" smtClean="0"/>
          </a:p>
          <a:p>
            <a:pPr marL="285750" indent="-285750">
              <a:buFontTx/>
              <a:buChar char="-"/>
            </a:pPr>
            <a:r>
              <a:rPr lang="ko-KR" altLang="en-US" sz="2800" dirty="0" smtClean="0"/>
              <a:t>국제적 안목으로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스스로 迷兒 자초해서는 안돼</a:t>
            </a:r>
            <a:endParaRPr lang="en-US" altLang="ko-KR" sz="2800" dirty="0" smtClean="0"/>
          </a:p>
          <a:p>
            <a:pPr marL="285750" indent="-285750">
              <a:buFontTx/>
              <a:buChar char="-"/>
            </a:pPr>
            <a:endParaRPr lang="en-US" altLang="ko-KR" sz="2800" dirty="0" smtClean="0"/>
          </a:p>
          <a:p>
            <a:pPr marL="285750" indent="-285750">
              <a:buFontTx/>
              <a:buChar char="-"/>
            </a:pPr>
            <a:r>
              <a:rPr lang="ko-KR" altLang="en-US" sz="2800" dirty="0" smtClean="0"/>
              <a:t>똑같은 일제 침략 받고 더 당한 중국은 깃발 용인</a:t>
            </a:r>
            <a:endParaRPr lang="ko-KR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391097" y="508000"/>
            <a:ext cx="1925527" cy="1015663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6000" b="1" dirty="0" smtClean="0">
                <a:latin typeface="+mj-ea"/>
                <a:ea typeface="+mj-ea"/>
              </a:rPr>
              <a:t>日本</a:t>
            </a:r>
            <a:r>
              <a:rPr lang="en-US" altLang="ko-KR" sz="6000" b="1" dirty="0" smtClean="0">
                <a:latin typeface="+mj-ea"/>
                <a:ea typeface="+mj-ea"/>
              </a:rPr>
              <a:t>,</a:t>
            </a:r>
            <a:endParaRPr lang="ko-KR" altLang="en-US" sz="6000" b="1" dirty="0" smtClean="0">
              <a:latin typeface="+mj-ea"/>
              <a:ea typeface="+mj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16624" y="570608"/>
            <a:ext cx="2262158" cy="923330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5400" b="1" dirty="0" smtClean="0">
                <a:solidFill>
                  <a:srgbClr val="0070C0"/>
                </a:solidFill>
                <a:latin typeface="+mj-ea"/>
                <a:ea typeface="+mj-ea"/>
              </a:rPr>
              <a:t>친구냐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61548" y="537676"/>
            <a:ext cx="2262158" cy="923330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5400" b="1" dirty="0" smtClean="0">
                <a:solidFill>
                  <a:srgbClr val="FF0000"/>
                </a:solidFill>
                <a:latin typeface="+mj-ea"/>
                <a:ea typeface="+mj-ea"/>
              </a:rPr>
              <a:t>敵이냐</a:t>
            </a:r>
          </a:p>
        </p:txBody>
      </p:sp>
    </p:spTree>
    <p:extLst>
      <p:ext uri="{BB962C8B-B14F-4D97-AF65-F5344CB8AC3E}">
        <p14:creationId xmlns:p14="http://schemas.microsoft.com/office/powerpoint/2010/main" val="194456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1712" y="204406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400" b="1" smtClean="0"/>
              <a:t>&lt;</a:t>
            </a:r>
            <a:r>
              <a:rPr lang="ko-KR" altLang="en-US" sz="2400" b="1" smtClean="0"/>
              <a:t>욱일승천기</a:t>
            </a:r>
            <a:r>
              <a:rPr lang="en-US" altLang="ko-KR" sz="2400" b="1" smtClean="0"/>
              <a:t>&gt;</a:t>
            </a:r>
            <a:endParaRPr lang="ko-KR" altLang="en-US" sz="2400" b="1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31"/>
          <a:stretch/>
        </p:blipFill>
        <p:spPr>
          <a:xfrm>
            <a:off x="4561399" y="812943"/>
            <a:ext cx="3620952" cy="260570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26" y="3317019"/>
            <a:ext cx="5514975" cy="28956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26" y="791010"/>
            <a:ext cx="3510335" cy="240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97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1712" y="204406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400" b="1" smtClean="0"/>
              <a:t>&lt;</a:t>
            </a:r>
            <a:r>
              <a:rPr lang="ko-KR" altLang="en-US" sz="2400" b="1" smtClean="0"/>
              <a:t>욱일승천기</a:t>
            </a:r>
            <a:r>
              <a:rPr lang="en-US" altLang="ko-KR" sz="2400" b="1" smtClean="0"/>
              <a:t>&gt;</a:t>
            </a:r>
            <a:endParaRPr lang="ko-KR" altLang="en-US" sz="2400" b="1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105" y="961985"/>
            <a:ext cx="5406026" cy="166989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856" y="2631882"/>
            <a:ext cx="4702523" cy="362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54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051" y="415045"/>
            <a:ext cx="1916835" cy="285569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952" y="415045"/>
            <a:ext cx="2031935" cy="285569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3087" y="415045"/>
            <a:ext cx="2199416" cy="285569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5051" y="3517228"/>
            <a:ext cx="2353432" cy="274121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2025" y="3517227"/>
            <a:ext cx="1905391" cy="274121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8510" y="3517227"/>
            <a:ext cx="1952770" cy="274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74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0075" y="56905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6000" dirty="0" smtClean="0"/>
              <a:t>知彼知己는 百戰百勝</a:t>
            </a:r>
            <a:r>
              <a:rPr lang="en-US" altLang="ko-KR" sz="6000" dirty="0" smtClean="0"/>
              <a:t>!</a:t>
            </a:r>
            <a:r>
              <a:rPr lang="ko-KR" altLang="en-US" sz="6000" dirty="0" smtClean="0"/>
              <a:t> </a:t>
            </a:r>
            <a:endParaRPr lang="ko-KR" altLang="en-US" sz="6000" dirty="0"/>
          </a:p>
        </p:txBody>
      </p:sp>
      <p:sp>
        <p:nvSpPr>
          <p:cNvPr id="5" name="AutoShape 4" descr="한일에 대한 이미지 검색결과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01600" y="-1646238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25" y="2088484"/>
            <a:ext cx="6819900" cy="38191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2550" y="5907628"/>
            <a:ext cx="6305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 smtClean="0"/>
              <a:t>Thank you~!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79240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40404" y="1555056"/>
            <a:ext cx="79035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400" dirty="0" smtClean="0"/>
              <a:t>일제 </a:t>
            </a:r>
            <a:r>
              <a:rPr lang="ko-KR" altLang="en-US" sz="2400" dirty="0"/>
              <a:t>강점기 </a:t>
            </a:r>
            <a:r>
              <a:rPr lang="en-US" altLang="ko-KR" sz="2400" dirty="0"/>
              <a:t>(1940</a:t>
            </a:r>
            <a:r>
              <a:rPr lang="ko-KR" altLang="en-US" sz="2400" dirty="0"/>
              <a:t>년경</a:t>
            </a:r>
            <a:r>
              <a:rPr lang="en-US" altLang="ko-KR" sz="2400" dirty="0"/>
              <a:t>) </a:t>
            </a:r>
            <a:r>
              <a:rPr lang="ko-KR" altLang="en-US" sz="2400" dirty="0" err="1"/>
              <a:t>강제노동한</a:t>
            </a:r>
            <a:r>
              <a:rPr lang="ko-KR" altLang="en-US" sz="2400" dirty="0"/>
              <a:t> </a:t>
            </a:r>
            <a:r>
              <a:rPr lang="ko-KR" altLang="en-US" sz="2400" dirty="0" err="1"/>
              <a:t>댓가</a:t>
            </a:r>
            <a:r>
              <a:rPr lang="ko-KR" altLang="en-US" sz="2400" dirty="0"/>
              <a:t> 소송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dirty="0"/>
              <a:t>[1965</a:t>
            </a:r>
            <a:r>
              <a:rPr lang="ko-KR" altLang="en-US" sz="2400" dirty="0"/>
              <a:t>년의 한일협정</a:t>
            </a:r>
            <a:r>
              <a:rPr lang="en-US" altLang="ko-KR" sz="2400" dirty="0"/>
              <a:t>, </a:t>
            </a:r>
            <a:r>
              <a:rPr lang="en-US" altLang="ko-KR" sz="2400" dirty="0" smtClean="0"/>
              <a:t>‘</a:t>
            </a:r>
            <a:r>
              <a:rPr lang="ko-KR" altLang="en-US" sz="2400" dirty="0" smtClean="0">
                <a:solidFill>
                  <a:srgbClr val="FF0000"/>
                </a:solidFill>
              </a:rPr>
              <a:t>국가 </a:t>
            </a:r>
            <a:r>
              <a:rPr lang="ko-KR" altLang="en-US" sz="2400" dirty="0">
                <a:solidFill>
                  <a:srgbClr val="FF0000"/>
                </a:solidFill>
              </a:rPr>
              <a:t>국민의 </a:t>
            </a:r>
            <a:r>
              <a:rPr lang="ko-KR" altLang="en-US" sz="2400" dirty="0" smtClean="0">
                <a:solidFill>
                  <a:srgbClr val="FF0000"/>
                </a:solidFill>
              </a:rPr>
              <a:t>청구권은</a:t>
            </a:r>
            <a:endParaRPr lang="ko-KR" altLang="en-US" sz="2400" dirty="0">
              <a:solidFill>
                <a:srgbClr val="FF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400" dirty="0">
                <a:solidFill>
                  <a:srgbClr val="FF0000"/>
                </a:solidFill>
              </a:rPr>
              <a:t>완전히 최종적으로 끝</a:t>
            </a:r>
            <a:r>
              <a:rPr lang="en-US" altLang="ko-KR" sz="2400" dirty="0" smtClean="0">
                <a:solidFill>
                  <a:srgbClr val="FF0000"/>
                </a:solidFill>
              </a:rPr>
              <a:t>!’ </a:t>
            </a:r>
            <a:r>
              <a:rPr lang="ko-KR" altLang="en-US" sz="2400" dirty="0">
                <a:solidFill>
                  <a:srgbClr val="FF0000"/>
                </a:solidFill>
              </a:rPr>
              <a:t>무상</a:t>
            </a:r>
            <a:r>
              <a:rPr lang="en-US" altLang="ko-KR" sz="2400" dirty="0">
                <a:solidFill>
                  <a:srgbClr val="FF0000"/>
                </a:solidFill>
              </a:rPr>
              <a:t>3</a:t>
            </a:r>
            <a:r>
              <a:rPr lang="ko-KR" altLang="en-US" sz="2400" dirty="0">
                <a:solidFill>
                  <a:srgbClr val="FF0000"/>
                </a:solidFill>
              </a:rPr>
              <a:t>억</a:t>
            </a:r>
            <a:r>
              <a:rPr lang="en-US" altLang="ko-KR" sz="2400" dirty="0">
                <a:solidFill>
                  <a:srgbClr val="FF0000"/>
                </a:solidFill>
              </a:rPr>
              <a:t>, </a:t>
            </a:r>
            <a:r>
              <a:rPr lang="ko-KR" altLang="en-US" sz="2400" dirty="0">
                <a:solidFill>
                  <a:srgbClr val="FF0000"/>
                </a:solidFill>
              </a:rPr>
              <a:t>유상</a:t>
            </a:r>
            <a:r>
              <a:rPr lang="en-US" altLang="ko-KR" sz="2400" dirty="0">
                <a:solidFill>
                  <a:srgbClr val="FF0000"/>
                </a:solidFill>
              </a:rPr>
              <a:t>3</a:t>
            </a:r>
            <a:r>
              <a:rPr lang="ko-KR" altLang="en-US" sz="2400" dirty="0">
                <a:solidFill>
                  <a:srgbClr val="FF0000"/>
                </a:solidFill>
              </a:rPr>
              <a:t>억</a:t>
            </a:r>
            <a:r>
              <a:rPr lang="en-US" altLang="ko-KR" sz="2400" dirty="0">
                <a:solidFill>
                  <a:srgbClr val="FF0000"/>
                </a:solidFill>
              </a:rPr>
              <a:t>=6</a:t>
            </a:r>
            <a:r>
              <a:rPr lang="ko-KR" altLang="en-US" sz="2400" dirty="0">
                <a:solidFill>
                  <a:srgbClr val="FF0000"/>
                </a:solidFill>
              </a:rPr>
              <a:t>억</a:t>
            </a:r>
            <a:r>
              <a:rPr lang="en-US" altLang="ko-KR" sz="2400" dirty="0" smtClean="0"/>
              <a:t>]</a:t>
            </a:r>
          </a:p>
          <a:p>
            <a:pPr fontAlgn="base">
              <a:lnSpc>
                <a:spcPct val="150000"/>
              </a:lnSpc>
            </a:pPr>
            <a:endParaRPr lang="ko-KR" altLang="en-US" sz="2400" dirty="0"/>
          </a:p>
          <a:p>
            <a:pPr fontAlgn="base">
              <a:lnSpc>
                <a:spcPct val="150000"/>
              </a:lnSpc>
            </a:pPr>
            <a:r>
              <a:rPr lang="ko-KR" altLang="en-US" sz="2400" dirty="0"/>
              <a:t>그 돈으로 포철</a:t>
            </a:r>
            <a:r>
              <a:rPr lang="en-US" altLang="ko-KR" sz="2400" dirty="0"/>
              <a:t>, </a:t>
            </a:r>
            <a:r>
              <a:rPr lang="ko-KR" altLang="en-US" sz="2400" dirty="0"/>
              <a:t>경부고속도로 인프라 투자 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dirty="0"/>
              <a:t>(1970</a:t>
            </a:r>
            <a:r>
              <a:rPr lang="ko-KR" altLang="en-US" sz="2400" dirty="0"/>
              <a:t>년대 강제노동 사망자에 </a:t>
            </a:r>
            <a:r>
              <a:rPr lang="ko-KR" altLang="en-US" sz="2400" dirty="0" smtClean="0"/>
              <a:t>한해 </a:t>
            </a:r>
            <a:r>
              <a:rPr lang="ko-KR" altLang="en-US" sz="2400" dirty="0"/>
              <a:t>정부가 보상</a:t>
            </a:r>
          </a:p>
          <a:p>
            <a:pPr fontAlgn="base">
              <a:lnSpc>
                <a:spcPct val="150000"/>
              </a:lnSpc>
            </a:pPr>
            <a:r>
              <a:rPr lang="en-US" altLang="ko-KR" sz="2400" dirty="0"/>
              <a:t>2012</a:t>
            </a:r>
            <a:r>
              <a:rPr lang="ko-KR" altLang="en-US" sz="2400" dirty="0"/>
              <a:t>년 노무현 정부 때 추가로 </a:t>
            </a:r>
            <a:r>
              <a:rPr lang="en-US" altLang="ko-KR" sz="2400" dirty="0"/>
              <a:t>2000</a:t>
            </a:r>
            <a:r>
              <a:rPr lang="ko-KR" altLang="en-US" sz="2400" dirty="0"/>
              <a:t>억</a:t>
            </a:r>
            <a:r>
              <a:rPr lang="en-US" altLang="ko-KR" sz="2400" dirty="0"/>
              <a:t>? </a:t>
            </a:r>
            <a:r>
              <a:rPr lang="ko-KR" altLang="en-US" sz="2400" dirty="0"/>
              <a:t>보상</a:t>
            </a:r>
            <a:r>
              <a:rPr lang="en-US" altLang="ko-KR" sz="2400" dirty="0"/>
              <a:t>) </a:t>
            </a:r>
            <a:endParaRPr lang="ko-KR" alt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11712" y="204406"/>
            <a:ext cx="4538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400" b="1"/>
              <a:t>&lt;</a:t>
            </a:r>
            <a:r>
              <a:rPr lang="ko-KR" altLang="en-US" sz="2400" b="1"/>
              <a:t>징용공 재판</a:t>
            </a:r>
            <a:r>
              <a:rPr lang="en-US" altLang="ko-KR" sz="2400" b="1"/>
              <a:t>, </a:t>
            </a:r>
            <a:r>
              <a:rPr lang="ko-KR" altLang="en-US" sz="2400" b="1"/>
              <a:t>한일 분쟁의 핵심</a:t>
            </a:r>
            <a:r>
              <a:rPr lang="en-US" altLang="ko-KR" sz="2400" b="1"/>
              <a:t>&gt;</a:t>
            </a:r>
            <a:endParaRPr lang="ko-KR" altLang="en-US" sz="2400" b="1"/>
          </a:p>
        </p:txBody>
      </p:sp>
    </p:spTree>
    <p:extLst>
      <p:ext uri="{BB962C8B-B14F-4D97-AF65-F5344CB8AC3E}">
        <p14:creationId xmlns:p14="http://schemas.microsoft.com/office/powerpoint/2010/main" val="24333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40404" y="1191303"/>
            <a:ext cx="79035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000" dirty="0"/>
              <a:t>2000</a:t>
            </a:r>
            <a:r>
              <a:rPr lang="ko-KR" altLang="en-US" sz="2000" dirty="0"/>
              <a:t>년경부터 </a:t>
            </a:r>
            <a:r>
              <a:rPr lang="ko-KR" altLang="en-US" sz="2000" dirty="0" err="1"/>
              <a:t>일본법원에</a:t>
            </a:r>
            <a:r>
              <a:rPr lang="ko-KR" altLang="en-US" sz="2000" dirty="0"/>
              <a:t> </a:t>
            </a:r>
            <a:r>
              <a:rPr lang="en-US" altLang="ko-KR" sz="2000" dirty="0"/>
              <a:t>1 2 3</a:t>
            </a:r>
            <a:r>
              <a:rPr lang="ko-KR" altLang="en-US" sz="2000" dirty="0"/>
              <a:t>심 패소</a:t>
            </a:r>
          </a:p>
          <a:p>
            <a:pPr fontAlgn="base">
              <a:lnSpc>
                <a:spcPct val="150000"/>
              </a:lnSpc>
            </a:pPr>
            <a:r>
              <a:rPr lang="ko-KR" altLang="en-US" sz="2000" dirty="0" err="1"/>
              <a:t>한국법원에</a:t>
            </a:r>
            <a:r>
              <a:rPr lang="ko-KR" altLang="en-US" sz="2000" dirty="0"/>
              <a:t> 제소</a:t>
            </a:r>
            <a:r>
              <a:rPr lang="en-US" altLang="ko-KR" sz="2000" dirty="0"/>
              <a:t>, 1 2</a:t>
            </a:r>
            <a:r>
              <a:rPr lang="ko-KR" altLang="en-US" sz="2000" dirty="0"/>
              <a:t>심 패소</a:t>
            </a:r>
            <a:r>
              <a:rPr lang="en-US" altLang="ko-KR" sz="2000" dirty="0"/>
              <a:t>, 3</a:t>
            </a:r>
            <a:r>
              <a:rPr lang="ko-KR" altLang="en-US" sz="2000" dirty="0" err="1"/>
              <a:t>심서</a:t>
            </a:r>
            <a:r>
              <a:rPr lang="ko-KR" altLang="en-US" sz="2000" dirty="0"/>
              <a:t> 승소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dirty="0"/>
              <a:t>2018, 10 </a:t>
            </a:r>
            <a:r>
              <a:rPr lang="ko-KR" altLang="en-US" sz="2000" dirty="0"/>
              <a:t>대법원에서 ‘</a:t>
            </a:r>
            <a:r>
              <a:rPr lang="ko-KR" altLang="en-US" sz="2000" dirty="0" err="1"/>
              <a:t>개인청구권</a:t>
            </a:r>
            <a:r>
              <a:rPr lang="ko-KR" altLang="en-US" sz="2000" dirty="0"/>
              <a:t>“ 최종확정</a:t>
            </a:r>
          </a:p>
          <a:p>
            <a:pPr fontAlgn="base">
              <a:lnSpc>
                <a:spcPct val="150000"/>
              </a:lnSpc>
            </a:pPr>
            <a:r>
              <a:rPr lang="en-US" altLang="ko-KR" sz="2000" dirty="0">
                <a:solidFill>
                  <a:srgbClr val="FF0000"/>
                </a:solidFill>
              </a:rPr>
              <a:t>(</a:t>
            </a:r>
            <a:r>
              <a:rPr lang="ko-KR" altLang="en-US" sz="2000" dirty="0">
                <a:solidFill>
                  <a:srgbClr val="FF0000"/>
                </a:solidFill>
              </a:rPr>
              <a:t>불법 식민지배</a:t>
            </a:r>
            <a:r>
              <a:rPr lang="en-US" altLang="ko-KR" sz="2000" dirty="0">
                <a:solidFill>
                  <a:srgbClr val="FF0000"/>
                </a:solidFill>
              </a:rPr>
              <a:t>, </a:t>
            </a:r>
            <a:r>
              <a:rPr lang="ko-KR" altLang="en-US" sz="2000" dirty="0">
                <a:solidFill>
                  <a:srgbClr val="FF0000"/>
                </a:solidFill>
              </a:rPr>
              <a:t>침략으로 反인도적 불법행위</a:t>
            </a:r>
            <a:r>
              <a:rPr lang="en-US" altLang="ko-KR" sz="2000" dirty="0">
                <a:solidFill>
                  <a:srgbClr val="FF0000"/>
                </a:solidFill>
              </a:rPr>
              <a:t>!)</a:t>
            </a:r>
            <a:endParaRPr lang="ko-KR" altLang="en-US" sz="2000" dirty="0">
              <a:solidFill>
                <a:srgbClr val="FF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000" dirty="0"/>
              <a:t>(</a:t>
            </a:r>
            <a:r>
              <a:rPr lang="ko-KR" altLang="en-US" sz="2000" dirty="0"/>
              <a:t>소수의견</a:t>
            </a:r>
            <a:r>
              <a:rPr lang="en-US" altLang="ko-KR" sz="2000" dirty="0"/>
              <a:t>, 1965</a:t>
            </a:r>
            <a:r>
              <a:rPr lang="ko-KR" altLang="en-US" sz="2000" dirty="0"/>
              <a:t>년에 끝난 것</a:t>
            </a:r>
            <a:r>
              <a:rPr lang="en-US" altLang="ko-KR" sz="2000" dirty="0"/>
              <a:t>, </a:t>
            </a:r>
            <a:r>
              <a:rPr lang="ko-KR" altLang="en-US" sz="2000" dirty="0"/>
              <a:t>한국이 물어라</a:t>
            </a:r>
            <a:r>
              <a:rPr lang="en-US" altLang="ko-KR" sz="2000" dirty="0" smtClean="0"/>
              <a:t>)</a:t>
            </a:r>
          </a:p>
          <a:p>
            <a:pPr fontAlgn="base">
              <a:lnSpc>
                <a:spcPct val="150000"/>
              </a:lnSpc>
            </a:pPr>
            <a:endParaRPr lang="ko-KR" altLang="en-US" sz="2000" dirty="0"/>
          </a:p>
          <a:p>
            <a:pPr fontAlgn="base">
              <a:lnSpc>
                <a:spcPct val="150000"/>
              </a:lnSpc>
            </a:pPr>
            <a:r>
              <a:rPr lang="ko-KR" altLang="en-US" sz="2000" dirty="0"/>
              <a:t>간신히 역전한 정의 승리를 한국 돈으로</a:t>
            </a:r>
            <a:r>
              <a:rPr lang="en-US" altLang="ko-KR" sz="2000" dirty="0"/>
              <a:t>?</a:t>
            </a:r>
            <a:endParaRPr lang="ko-KR" altLang="en-US" sz="2000" dirty="0"/>
          </a:p>
          <a:p>
            <a:pPr fontAlgn="base">
              <a:lnSpc>
                <a:spcPct val="150000"/>
              </a:lnSpc>
            </a:pPr>
            <a:r>
              <a:rPr lang="ko-KR" altLang="en-US" sz="2000" dirty="0"/>
              <a:t>국제법 관행</a:t>
            </a:r>
            <a:r>
              <a:rPr lang="en-US" altLang="ko-KR" sz="2000" dirty="0"/>
              <a:t>/</a:t>
            </a:r>
            <a:r>
              <a:rPr lang="ko-KR" altLang="en-US" sz="2000" dirty="0"/>
              <a:t>완전히 포기한 국가의 약속위반</a:t>
            </a:r>
            <a:r>
              <a:rPr lang="en-US" altLang="ko-KR" sz="2000" dirty="0"/>
              <a:t>?</a:t>
            </a:r>
            <a:endParaRPr lang="ko-KR" altLang="en-US" sz="2000" dirty="0"/>
          </a:p>
          <a:p>
            <a:pPr fontAlgn="base">
              <a:lnSpc>
                <a:spcPct val="150000"/>
              </a:lnSpc>
            </a:pPr>
            <a:r>
              <a:rPr lang="en-US" altLang="ko-KR" sz="2000" dirty="0">
                <a:solidFill>
                  <a:srgbClr val="FF0000"/>
                </a:solidFill>
              </a:rPr>
              <a:t>(</a:t>
            </a:r>
            <a:r>
              <a:rPr lang="ko-KR" altLang="en-US" sz="2000" dirty="0">
                <a:solidFill>
                  <a:srgbClr val="FF0000"/>
                </a:solidFill>
              </a:rPr>
              <a:t>보상 아닌 배상</a:t>
            </a:r>
            <a:r>
              <a:rPr lang="en-US" altLang="ko-KR" sz="2000" dirty="0">
                <a:solidFill>
                  <a:srgbClr val="FF0000"/>
                </a:solidFill>
              </a:rPr>
              <a:t>! </a:t>
            </a:r>
            <a:r>
              <a:rPr lang="ko-KR" altLang="en-US" sz="2000" dirty="0" err="1">
                <a:solidFill>
                  <a:srgbClr val="FF0000"/>
                </a:solidFill>
              </a:rPr>
              <a:t>개별청구권</a:t>
            </a:r>
            <a:r>
              <a:rPr lang="en-US" altLang="ko-KR" sz="2000" dirty="0">
                <a:solidFill>
                  <a:srgbClr val="FF0000"/>
                </a:solidFill>
              </a:rPr>
              <a:t>! </a:t>
            </a:r>
            <a:r>
              <a:rPr lang="ko-KR" altLang="en-US" sz="2000" dirty="0">
                <a:solidFill>
                  <a:srgbClr val="FF0000"/>
                </a:solidFill>
              </a:rPr>
              <a:t>국제관행은 </a:t>
            </a:r>
            <a:r>
              <a:rPr lang="en-US" altLang="ko-KR" sz="2000" dirty="0">
                <a:solidFill>
                  <a:srgbClr val="FF0000"/>
                </a:solidFill>
              </a:rPr>
              <a:t>NO)</a:t>
            </a:r>
            <a:endParaRPr lang="ko-KR" altLang="en-US" sz="2000" dirty="0">
              <a:solidFill>
                <a:srgbClr val="FF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dirty="0"/>
              <a:t>딜레마를 해결하기 위한</a:t>
            </a:r>
            <a:r>
              <a:rPr lang="en-US" altLang="ko-KR" sz="2000" dirty="0"/>
              <a:t>, 1+1+1 </a:t>
            </a:r>
            <a:r>
              <a:rPr lang="ko-KR" altLang="en-US" sz="2000" dirty="0"/>
              <a:t>방안 논의 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1712" y="204406"/>
            <a:ext cx="4538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400" b="1"/>
              <a:t>&lt;</a:t>
            </a:r>
            <a:r>
              <a:rPr lang="ko-KR" altLang="en-US" sz="2400" b="1"/>
              <a:t>징용공 재판</a:t>
            </a:r>
            <a:r>
              <a:rPr lang="en-US" altLang="ko-KR" sz="2400" b="1"/>
              <a:t>, </a:t>
            </a:r>
            <a:r>
              <a:rPr lang="ko-KR" altLang="en-US" sz="2400" b="1"/>
              <a:t>한일 분쟁의 핵심</a:t>
            </a:r>
            <a:r>
              <a:rPr lang="en-US" altLang="ko-KR" sz="2400" b="1"/>
              <a:t>&gt;</a:t>
            </a:r>
            <a:endParaRPr lang="ko-KR" altLang="en-US" sz="2400" b="1"/>
          </a:p>
        </p:txBody>
      </p:sp>
    </p:spTree>
    <p:extLst>
      <p:ext uri="{BB962C8B-B14F-4D97-AF65-F5344CB8AC3E}">
        <p14:creationId xmlns:p14="http://schemas.microsoft.com/office/powerpoint/2010/main" val="372680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추억">
  <a:themeElements>
    <a:clrScheme name="추억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추억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추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 w="38100">
          <a:noFill/>
        </a:ln>
      </a:spPr>
      <a:bodyPr wrap="none" rtlCol="0">
        <a:spAutoFit/>
      </a:bodyPr>
      <a:lstStyle>
        <a:defPPr>
          <a:defRPr sz="3600" b="1" dirty="0" smtClean="0">
            <a:solidFill>
              <a:schemeClr val="bg1"/>
            </a:solidFill>
            <a:latin typeface="+mj-ea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TM02900688[[fn=패싯]]</Template>
  <TotalTime>1885</TotalTime>
  <Words>3559</Words>
  <Application>Microsoft Office PowerPoint</Application>
  <PresentationFormat>화면 슬라이드 쇼(4:3)</PresentationFormat>
  <Paragraphs>503</Paragraphs>
  <Slides>113</Slides>
  <Notes>0</Notes>
  <HiddenSlides>0</HiddenSlides>
  <MMClips>3</MMClips>
  <ScaleCrop>false</ScaleCrop>
  <HeadingPairs>
    <vt:vector size="8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0</vt:i4>
      </vt:variant>
      <vt:variant>
        <vt:lpstr>슬라이드 제목</vt:lpstr>
      </vt:variant>
      <vt:variant>
        <vt:i4>113</vt:i4>
      </vt:variant>
    </vt:vector>
  </HeadingPairs>
  <TitlesOfParts>
    <vt:vector size="126" baseType="lpstr">
      <vt:lpstr>Adobe 고딕 Std B</vt:lpstr>
      <vt:lpstr>HY견명조</vt:lpstr>
      <vt:lpstr>나눔스퀘어 ExtraBold</vt:lpstr>
      <vt:lpstr>돋움체</vt:lpstr>
      <vt:lpstr>맑은 고딕</vt:lpstr>
      <vt:lpstr>바탕</vt:lpstr>
      <vt:lpstr>함초롬바탕</vt:lpstr>
      <vt:lpstr>Arial</vt:lpstr>
      <vt:lpstr>Calibri</vt:lpstr>
      <vt:lpstr>Calibri Light</vt:lpstr>
      <vt:lpstr>Wingdings 2</vt:lpstr>
      <vt:lpstr>HDOfficeLightV0</vt:lpstr>
      <vt:lpstr>추억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일본을 어떻게 대할 것 인가?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GC</dc:creator>
  <cp:lastModifiedBy>Windows 사용자</cp:lastModifiedBy>
  <cp:revision>65</cp:revision>
  <dcterms:created xsi:type="dcterms:W3CDTF">2019-11-01T00:24:18Z</dcterms:created>
  <dcterms:modified xsi:type="dcterms:W3CDTF">2020-05-25T01:48:49Z</dcterms:modified>
</cp:coreProperties>
</file>