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19" userDrawn="1">
          <p15:clr>
            <a:srgbClr val="A4A3A4"/>
          </p15:clr>
        </p15:guide>
        <p15:guide id="4" orient="horz" pos="459" userDrawn="1">
          <p15:clr>
            <a:srgbClr val="A4A3A4"/>
          </p15:clr>
        </p15:guide>
        <p15:guide id="5" pos="158" userDrawn="1">
          <p15:clr>
            <a:srgbClr val="A4A3A4"/>
          </p15:clr>
        </p15:guide>
        <p15:guide id="6" pos="5602" userDrawn="1">
          <p15:clr>
            <a:srgbClr val="A4A3A4"/>
          </p15:clr>
        </p15:guide>
        <p15:guide id="7" orient="horz" pos="4088" userDrawn="1">
          <p15:clr>
            <a:srgbClr val="A4A3A4"/>
          </p15:clr>
        </p15:guide>
        <p15:guide id="8" orient="horz" pos="4020" userDrawn="1">
          <p15:clr>
            <a:srgbClr val="A4A3A4"/>
          </p15:clr>
        </p15:guide>
        <p15:guide id="9" orient="horz" pos="913" userDrawn="1">
          <p15:clr>
            <a:srgbClr val="A4A3A4"/>
          </p15:clr>
        </p15:guide>
        <p15:guide id="10" pos="2767" userDrawn="1">
          <p15:clr>
            <a:srgbClr val="A4A3A4"/>
          </p15:clr>
        </p15:guide>
        <p15:guide id="11" pos="2993" userDrawn="1">
          <p15:clr>
            <a:srgbClr val="A4A3A4"/>
          </p15:clr>
        </p15:guide>
        <p15:guide id="12" orient="horz" pos="42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8D"/>
    <a:srgbClr val="0091DA"/>
    <a:srgbClr val="005EB8"/>
    <a:srgbClr val="FF3300"/>
    <a:srgbClr val="FF7C80"/>
    <a:srgbClr val="A20000"/>
    <a:srgbClr val="2A6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4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-1566" y="-102"/>
      </p:cViewPr>
      <p:guideLst>
        <p:guide orient="horz" pos="2160"/>
        <p:guide orient="horz" pos="119"/>
        <p:guide orient="horz" pos="459"/>
        <p:guide orient="horz" pos="4088"/>
        <p:guide orient="horz" pos="4020"/>
        <p:guide orient="horz" pos="913"/>
        <p:guide orient="horz" pos="4247"/>
        <p:guide pos="2880"/>
        <p:guide pos="158"/>
        <p:guide pos="5602"/>
        <p:guide pos="2767"/>
        <p:guide pos="29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653FC8-18A6-489A-9D96-DCF1AD0981CE}" type="doc">
      <dgm:prSet loTypeId="urn:microsoft.com/office/officeart/2005/8/layout/gear1" loCatId="process" qsTypeId="urn:microsoft.com/office/officeart/2005/8/quickstyle/simple1" qsCatId="simple" csTypeId="urn:microsoft.com/office/officeart/2005/8/colors/accent1_2" csCatId="accent1" phldr="1"/>
      <dgm:spPr/>
    </dgm:pt>
    <dgm:pt modelId="{200F9A30-87B0-408B-BE5D-A9B406D23188}">
      <dgm:prSet phldrT="[텍스트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기존 </a:t>
          </a:r>
          <a:endParaRPr lang="en-US" altLang="ko-KR" b="1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atinLnBrk="1"/>
          <a:r>
            <a:rPr lang="ko-KR" altLang="en-US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자산관리</a:t>
          </a:r>
          <a:endParaRPr lang="ko-KR" altLang="en-US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072FD4BD-637F-4C8A-8BE8-11FB4F06F421}" type="parTrans" cxnId="{40DF22C6-8767-457B-9A66-16CDFF14FEC3}">
      <dgm:prSet/>
      <dgm:spPr/>
      <dgm:t>
        <a:bodyPr/>
        <a:lstStyle/>
        <a:p>
          <a:pPr latinLnBrk="1"/>
          <a:endParaRPr lang="ko-KR" altLang="en-US"/>
        </a:p>
      </dgm:t>
    </dgm:pt>
    <dgm:pt modelId="{BACFDAF9-8C42-4E0C-BBF7-C49663818C03}" type="sibTrans" cxnId="{40DF22C6-8767-457B-9A66-16CDFF14FEC3}">
      <dgm:prSet/>
      <dgm:spPr>
        <a:solidFill>
          <a:srgbClr val="0091DA"/>
        </a:solidFill>
      </dgm:spPr>
      <dgm:t>
        <a:bodyPr/>
        <a:lstStyle/>
        <a:p>
          <a:pPr latinLnBrk="1"/>
          <a:endParaRPr lang="ko-KR" altLang="en-US"/>
        </a:p>
      </dgm:t>
    </dgm:pt>
    <dgm:pt modelId="{51DE863B-B424-4E6B-BC28-EEDAED66E397}">
      <dgm:prSet phldrT="[텍스트]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b="1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rPr>
            <a:t>건강</a:t>
          </a:r>
          <a:endParaRPr lang="ko-KR" altLang="en-US" b="1" dirty="0">
            <a:solidFill>
              <a:srgbClr val="FFFF00"/>
            </a:solidFill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0F84FF64-D7FA-4B5F-B0C9-A876A79374EF}" type="parTrans" cxnId="{5BDC6609-DB94-42B4-91FB-C50FAC9AEE75}">
      <dgm:prSet/>
      <dgm:spPr/>
      <dgm:t>
        <a:bodyPr/>
        <a:lstStyle/>
        <a:p>
          <a:pPr latinLnBrk="1"/>
          <a:endParaRPr lang="ko-KR" altLang="en-US"/>
        </a:p>
      </dgm:t>
    </dgm:pt>
    <dgm:pt modelId="{55F1C8B4-4190-4740-8A03-9CEFD465B034}" type="sibTrans" cxnId="{5BDC6609-DB94-42B4-91FB-C50FAC9AEE75}">
      <dgm:prSet/>
      <dgm:spPr>
        <a:solidFill>
          <a:srgbClr val="0091DA"/>
        </a:solidFill>
      </dgm:spPr>
      <dgm:t>
        <a:bodyPr/>
        <a:lstStyle/>
        <a:p>
          <a:pPr latinLnBrk="1"/>
          <a:endParaRPr lang="ko-KR" altLang="en-US"/>
        </a:p>
      </dgm:t>
    </dgm:pt>
    <dgm:pt modelId="{E834DC3A-2598-482A-9481-29CAB3BE15DC}">
      <dgm:prSet phldrT="[텍스트]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b="1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rPr>
            <a:t>시간</a:t>
          </a:r>
          <a:endParaRPr lang="ko-KR" altLang="en-US" b="1" dirty="0">
            <a:solidFill>
              <a:srgbClr val="FFFF00"/>
            </a:solidFill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0199213D-E2E7-4315-9CC0-A04B43949D66}" type="parTrans" cxnId="{A4C86281-2F75-4671-BB14-273731B976FC}">
      <dgm:prSet/>
      <dgm:spPr/>
      <dgm:t>
        <a:bodyPr/>
        <a:lstStyle/>
        <a:p>
          <a:pPr latinLnBrk="1"/>
          <a:endParaRPr lang="ko-KR" altLang="en-US"/>
        </a:p>
      </dgm:t>
    </dgm:pt>
    <dgm:pt modelId="{D077D447-3441-4C78-8934-7494597E323D}" type="sibTrans" cxnId="{A4C86281-2F75-4671-BB14-273731B976FC}">
      <dgm:prSet/>
      <dgm:spPr>
        <a:solidFill>
          <a:srgbClr val="0091DA"/>
        </a:solidFill>
      </dgm:spPr>
      <dgm:t>
        <a:bodyPr/>
        <a:lstStyle/>
        <a:p>
          <a:pPr latinLnBrk="1"/>
          <a:endParaRPr lang="ko-KR" altLang="en-US"/>
        </a:p>
      </dgm:t>
    </dgm:pt>
    <dgm:pt modelId="{838532CB-1584-495C-8A8F-53B2046641C3}" type="pres">
      <dgm:prSet presAssocID="{A3653FC8-18A6-489A-9D96-DCF1AD0981CE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DF18EF8A-AE03-4978-AD6C-B2846F39FA0A}" type="pres">
      <dgm:prSet presAssocID="{200F9A30-87B0-408B-BE5D-A9B406D23188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8E50EF-58F0-43A6-9CA7-3C3EC2C578BF}" type="pres">
      <dgm:prSet presAssocID="{200F9A30-87B0-408B-BE5D-A9B406D23188}" presName="gear1src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EB6FEC13-6E5B-44B3-93A2-FAAF091A5B98}" type="pres">
      <dgm:prSet presAssocID="{200F9A30-87B0-408B-BE5D-A9B406D23188}" presName="gear1dstNode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9E1E4BAC-1C25-47EA-8588-4F581281B24A}" type="pres">
      <dgm:prSet presAssocID="{51DE863B-B424-4E6B-BC28-EEDAED66E397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64B1C1E-464A-4216-816B-C7B73C96ECE5}" type="pres">
      <dgm:prSet presAssocID="{51DE863B-B424-4E6B-BC28-EEDAED66E397}" presName="gear2src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6F664226-D8AD-4082-ACED-F6DC5685B03A}" type="pres">
      <dgm:prSet presAssocID="{51DE863B-B424-4E6B-BC28-EEDAED66E397}" presName="gear2dstNode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FBF54C2C-A3EB-4BF4-990B-E7CC900143CA}" type="pres">
      <dgm:prSet presAssocID="{E834DC3A-2598-482A-9481-29CAB3BE15DC}" presName="gear3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CC8B0EC8-11C3-4D66-8AAA-D82C33D82128}" type="pres">
      <dgm:prSet presAssocID="{E834DC3A-2598-482A-9481-29CAB3BE15D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B3200C7-C754-47E9-BBE5-4BB6888B72AF}" type="pres">
      <dgm:prSet presAssocID="{E834DC3A-2598-482A-9481-29CAB3BE15DC}" presName="gear3src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F5BFCAE5-7C70-46E0-B496-90C52B06EADE}" type="pres">
      <dgm:prSet presAssocID="{E834DC3A-2598-482A-9481-29CAB3BE15DC}" presName="gear3dstNode" presStyleLbl="node1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6A480127-8F2B-4DB8-9373-EC1954E548E4}" type="pres">
      <dgm:prSet presAssocID="{BACFDAF9-8C42-4E0C-BBF7-C49663818C03}" presName="connector1" presStyleLbl="sibTrans2D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C802CDE8-AFE7-4AFE-9D2A-096068AFD35A}" type="pres">
      <dgm:prSet presAssocID="{55F1C8B4-4190-4740-8A03-9CEFD465B034}" presName="connector2" presStyleLbl="sibTrans2D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85A68758-ADF0-49AC-A99B-7A36DBB08337}" type="pres">
      <dgm:prSet presAssocID="{D077D447-3441-4C78-8934-7494597E323D}" presName="connector3" presStyleLbl="sibTrans2D1" presStyleIdx="2" presStyleCnt="3"/>
      <dgm:spPr/>
      <dgm:t>
        <a:bodyPr/>
        <a:lstStyle/>
        <a:p>
          <a:pPr latinLnBrk="1"/>
          <a:endParaRPr lang="ko-KR" altLang="en-US"/>
        </a:p>
      </dgm:t>
    </dgm:pt>
  </dgm:ptLst>
  <dgm:cxnLst>
    <dgm:cxn modelId="{5BDC6609-DB94-42B4-91FB-C50FAC9AEE75}" srcId="{A3653FC8-18A6-489A-9D96-DCF1AD0981CE}" destId="{51DE863B-B424-4E6B-BC28-EEDAED66E397}" srcOrd="1" destOrd="0" parTransId="{0F84FF64-D7FA-4B5F-B0C9-A876A79374EF}" sibTransId="{55F1C8B4-4190-4740-8A03-9CEFD465B034}"/>
    <dgm:cxn modelId="{0BBBE003-7FD7-4159-8FDF-973E74B57851}" type="presOf" srcId="{D077D447-3441-4C78-8934-7494597E323D}" destId="{85A68758-ADF0-49AC-A99B-7A36DBB08337}" srcOrd="0" destOrd="0" presId="urn:microsoft.com/office/officeart/2005/8/layout/gear1"/>
    <dgm:cxn modelId="{5697E140-9B8D-4AD2-BCB7-756036B14A49}" type="presOf" srcId="{E834DC3A-2598-482A-9481-29CAB3BE15DC}" destId="{FBF54C2C-A3EB-4BF4-990B-E7CC900143CA}" srcOrd="0" destOrd="0" presId="urn:microsoft.com/office/officeart/2005/8/layout/gear1"/>
    <dgm:cxn modelId="{A3837344-3D4B-46B4-8C21-B7991809C60B}" type="presOf" srcId="{E834DC3A-2598-482A-9481-29CAB3BE15DC}" destId="{F5BFCAE5-7C70-46E0-B496-90C52B06EADE}" srcOrd="3" destOrd="0" presId="urn:microsoft.com/office/officeart/2005/8/layout/gear1"/>
    <dgm:cxn modelId="{0D48B40A-F1F2-4B5E-8E8D-F8E45C39D231}" type="presOf" srcId="{E834DC3A-2598-482A-9481-29CAB3BE15DC}" destId="{CC8B0EC8-11C3-4D66-8AAA-D82C33D82128}" srcOrd="1" destOrd="0" presId="urn:microsoft.com/office/officeart/2005/8/layout/gear1"/>
    <dgm:cxn modelId="{689F482D-A537-4B03-BDD7-07513C7F36CC}" type="presOf" srcId="{200F9A30-87B0-408B-BE5D-A9B406D23188}" destId="{EB6FEC13-6E5B-44B3-93A2-FAAF091A5B98}" srcOrd="2" destOrd="0" presId="urn:microsoft.com/office/officeart/2005/8/layout/gear1"/>
    <dgm:cxn modelId="{8961551B-A9CE-4689-9BD0-67AB2B55AB3C}" type="presOf" srcId="{BACFDAF9-8C42-4E0C-BBF7-C49663818C03}" destId="{6A480127-8F2B-4DB8-9373-EC1954E548E4}" srcOrd="0" destOrd="0" presId="urn:microsoft.com/office/officeart/2005/8/layout/gear1"/>
    <dgm:cxn modelId="{3B5B25F4-8A1E-4989-BA28-7DA5BD72BCCE}" type="presOf" srcId="{200F9A30-87B0-408B-BE5D-A9B406D23188}" destId="{DF18EF8A-AE03-4978-AD6C-B2846F39FA0A}" srcOrd="0" destOrd="0" presId="urn:microsoft.com/office/officeart/2005/8/layout/gear1"/>
    <dgm:cxn modelId="{9692197F-C792-46B8-A600-77CFEE7BDA60}" type="presOf" srcId="{51DE863B-B424-4E6B-BC28-EEDAED66E397}" destId="{9E1E4BAC-1C25-47EA-8588-4F581281B24A}" srcOrd="0" destOrd="0" presId="urn:microsoft.com/office/officeart/2005/8/layout/gear1"/>
    <dgm:cxn modelId="{4836D521-BA86-4596-A6A2-F4FFBFCDA91B}" type="presOf" srcId="{A3653FC8-18A6-489A-9D96-DCF1AD0981CE}" destId="{838532CB-1584-495C-8A8F-53B2046641C3}" srcOrd="0" destOrd="0" presId="urn:microsoft.com/office/officeart/2005/8/layout/gear1"/>
    <dgm:cxn modelId="{A4C86281-2F75-4671-BB14-273731B976FC}" srcId="{A3653FC8-18A6-489A-9D96-DCF1AD0981CE}" destId="{E834DC3A-2598-482A-9481-29CAB3BE15DC}" srcOrd="2" destOrd="0" parTransId="{0199213D-E2E7-4315-9CC0-A04B43949D66}" sibTransId="{D077D447-3441-4C78-8934-7494597E323D}"/>
    <dgm:cxn modelId="{BCF4B45E-D571-433F-94C9-1F043102A1BC}" type="presOf" srcId="{E834DC3A-2598-482A-9481-29CAB3BE15DC}" destId="{8B3200C7-C754-47E9-BBE5-4BB6888B72AF}" srcOrd="2" destOrd="0" presId="urn:microsoft.com/office/officeart/2005/8/layout/gear1"/>
    <dgm:cxn modelId="{4B99C1E1-297F-4AD7-B0EB-1B5A1457CB22}" type="presOf" srcId="{55F1C8B4-4190-4740-8A03-9CEFD465B034}" destId="{C802CDE8-AFE7-4AFE-9D2A-096068AFD35A}" srcOrd="0" destOrd="0" presId="urn:microsoft.com/office/officeart/2005/8/layout/gear1"/>
    <dgm:cxn modelId="{4F6C1306-1DCE-49B2-9512-0B9E5E9DFFF0}" type="presOf" srcId="{51DE863B-B424-4E6B-BC28-EEDAED66E397}" destId="{6F664226-D8AD-4082-ACED-F6DC5685B03A}" srcOrd="2" destOrd="0" presId="urn:microsoft.com/office/officeart/2005/8/layout/gear1"/>
    <dgm:cxn modelId="{40DF22C6-8767-457B-9A66-16CDFF14FEC3}" srcId="{A3653FC8-18A6-489A-9D96-DCF1AD0981CE}" destId="{200F9A30-87B0-408B-BE5D-A9B406D23188}" srcOrd="0" destOrd="0" parTransId="{072FD4BD-637F-4C8A-8BE8-11FB4F06F421}" sibTransId="{BACFDAF9-8C42-4E0C-BBF7-C49663818C03}"/>
    <dgm:cxn modelId="{E6090EC1-09FB-466A-8BCE-5FB1396389BC}" type="presOf" srcId="{200F9A30-87B0-408B-BE5D-A9B406D23188}" destId="{C58E50EF-58F0-43A6-9CA7-3C3EC2C578BF}" srcOrd="1" destOrd="0" presId="urn:microsoft.com/office/officeart/2005/8/layout/gear1"/>
    <dgm:cxn modelId="{A309A605-BEDB-4921-8E35-4FA095AB3781}" type="presOf" srcId="{51DE863B-B424-4E6B-BC28-EEDAED66E397}" destId="{F64B1C1E-464A-4216-816B-C7B73C96ECE5}" srcOrd="1" destOrd="0" presId="urn:microsoft.com/office/officeart/2005/8/layout/gear1"/>
    <dgm:cxn modelId="{D1E806F5-1026-46A6-967D-BD5BD8DAA0FB}" type="presParOf" srcId="{838532CB-1584-495C-8A8F-53B2046641C3}" destId="{DF18EF8A-AE03-4978-AD6C-B2846F39FA0A}" srcOrd="0" destOrd="0" presId="urn:microsoft.com/office/officeart/2005/8/layout/gear1"/>
    <dgm:cxn modelId="{C649A233-D67D-4BEB-AC2D-84A2B61AAFD1}" type="presParOf" srcId="{838532CB-1584-495C-8A8F-53B2046641C3}" destId="{C58E50EF-58F0-43A6-9CA7-3C3EC2C578BF}" srcOrd="1" destOrd="0" presId="urn:microsoft.com/office/officeart/2005/8/layout/gear1"/>
    <dgm:cxn modelId="{68A41856-7E8C-4B6B-A799-6D2EF529ED6C}" type="presParOf" srcId="{838532CB-1584-495C-8A8F-53B2046641C3}" destId="{EB6FEC13-6E5B-44B3-93A2-FAAF091A5B98}" srcOrd="2" destOrd="0" presId="urn:microsoft.com/office/officeart/2005/8/layout/gear1"/>
    <dgm:cxn modelId="{D853C8C5-118A-4542-81E4-61B0A9EA11F3}" type="presParOf" srcId="{838532CB-1584-495C-8A8F-53B2046641C3}" destId="{9E1E4BAC-1C25-47EA-8588-4F581281B24A}" srcOrd="3" destOrd="0" presId="urn:microsoft.com/office/officeart/2005/8/layout/gear1"/>
    <dgm:cxn modelId="{49E4EABC-0EC1-4D3D-BE41-7A2F2B52BCE9}" type="presParOf" srcId="{838532CB-1584-495C-8A8F-53B2046641C3}" destId="{F64B1C1E-464A-4216-816B-C7B73C96ECE5}" srcOrd="4" destOrd="0" presId="urn:microsoft.com/office/officeart/2005/8/layout/gear1"/>
    <dgm:cxn modelId="{7CE310AE-EA71-4289-ACC1-DE558AF6AE31}" type="presParOf" srcId="{838532CB-1584-495C-8A8F-53B2046641C3}" destId="{6F664226-D8AD-4082-ACED-F6DC5685B03A}" srcOrd="5" destOrd="0" presId="urn:microsoft.com/office/officeart/2005/8/layout/gear1"/>
    <dgm:cxn modelId="{54CE5F29-8505-481F-BD5A-5DFC77F3FA1C}" type="presParOf" srcId="{838532CB-1584-495C-8A8F-53B2046641C3}" destId="{FBF54C2C-A3EB-4BF4-990B-E7CC900143CA}" srcOrd="6" destOrd="0" presId="urn:microsoft.com/office/officeart/2005/8/layout/gear1"/>
    <dgm:cxn modelId="{C97B328D-48AE-40C2-90C7-6E43A6D7B98A}" type="presParOf" srcId="{838532CB-1584-495C-8A8F-53B2046641C3}" destId="{CC8B0EC8-11C3-4D66-8AAA-D82C33D82128}" srcOrd="7" destOrd="0" presId="urn:microsoft.com/office/officeart/2005/8/layout/gear1"/>
    <dgm:cxn modelId="{02D17706-82A5-4A37-9D59-9AFD248F8C1C}" type="presParOf" srcId="{838532CB-1584-495C-8A8F-53B2046641C3}" destId="{8B3200C7-C754-47E9-BBE5-4BB6888B72AF}" srcOrd="8" destOrd="0" presId="urn:microsoft.com/office/officeart/2005/8/layout/gear1"/>
    <dgm:cxn modelId="{4403E251-2956-4C48-A5E9-CF548DE04ABE}" type="presParOf" srcId="{838532CB-1584-495C-8A8F-53B2046641C3}" destId="{F5BFCAE5-7C70-46E0-B496-90C52B06EADE}" srcOrd="9" destOrd="0" presId="urn:microsoft.com/office/officeart/2005/8/layout/gear1"/>
    <dgm:cxn modelId="{4C8B7512-42B3-4B79-B970-F5C3E60932C0}" type="presParOf" srcId="{838532CB-1584-495C-8A8F-53B2046641C3}" destId="{6A480127-8F2B-4DB8-9373-EC1954E548E4}" srcOrd="10" destOrd="0" presId="urn:microsoft.com/office/officeart/2005/8/layout/gear1"/>
    <dgm:cxn modelId="{CC62266E-704D-44B0-9903-BFA92AD6DCA0}" type="presParOf" srcId="{838532CB-1584-495C-8A8F-53B2046641C3}" destId="{C802CDE8-AFE7-4AFE-9D2A-096068AFD35A}" srcOrd="11" destOrd="0" presId="urn:microsoft.com/office/officeart/2005/8/layout/gear1"/>
    <dgm:cxn modelId="{AC0C8A03-0CC0-4BC7-A13B-B9EDDE088311}" type="presParOf" srcId="{838532CB-1584-495C-8A8F-53B2046641C3}" destId="{85A68758-ADF0-49AC-A99B-7A36DBB0833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63DE12-15EF-4488-A0FB-F10FD25D2CBB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2E160DB-0EA5-40D6-88C7-ED854D90CC46}">
      <dgm:prSet phldrT="[텍스트]" custT="1"/>
      <dgm:spPr>
        <a:solidFill>
          <a:srgbClr val="00338D"/>
        </a:solidFill>
      </dgm:spPr>
      <dgm:t>
        <a:bodyPr/>
        <a:lstStyle/>
        <a:p>
          <a:pPr latinLnBrk="1"/>
          <a:r>
            <a:rPr lang="ko-KR" altLang="en-US" sz="20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rPr>
            <a:t>최저임금 인상의 파급 효과</a:t>
          </a:r>
          <a:endParaRPr lang="ko-KR" altLang="en-US" sz="2000" dirty="0">
            <a:latin typeface="나눔고딕 ExtraBold" panose="020D0904000000000000" pitchFamily="50" charset="-127"/>
            <a:ea typeface="나눔고딕 ExtraBold" panose="020D0904000000000000" pitchFamily="50" charset="-127"/>
          </a:endParaRPr>
        </a:p>
      </dgm:t>
    </dgm:pt>
    <dgm:pt modelId="{252D43C8-A7A6-4700-9746-7201ECCE588D}" type="parTrans" cxnId="{DF3C5624-BFFF-4838-8ECA-ACB264D67B00}">
      <dgm:prSet/>
      <dgm:spPr/>
      <dgm:t>
        <a:bodyPr/>
        <a:lstStyle/>
        <a:p>
          <a:pPr latinLnBrk="1"/>
          <a:endParaRPr lang="ko-KR" altLang="en-US"/>
        </a:p>
      </dgm:t>
    </dgm:pt>
    <dgm:pt modelId="{33F8A65B-3721-4E2B-88CB-9C45A10F0583}" type="sibTrans" cxnId="{DF3C5624-BFFF-4838-8ECA-ACB264D67B00}">
      <dgm:prSet/>
      <dgm:spPr/>
      <dgm:t>
        <a:bodyPr/>
        <a:lstStyle/>
        <a:p>
          <a:pPr latinLnBrk="1"/>
          <a:endParaRPr lang="ko-KR" altLang="en-US"/>
        </a:p>
      </dgm:t>
    </dgm:pt>
    <dgm:pt modelId="{5D055C39-592F-4470-B10E-E9F28BC9E91D}">
      <dgm:prSet phldrT="[텍스트]" custT="1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임금 부담</a:t>
          </a:r>
          <a:endParaRPr lang="ko-KR" altLang="en-US" sz="1400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3DFFFFFD-B39C-4679-9B09-DE5F31F8F22A}" type="parTrans" cxnId="{7AE78C04-204A-4791-A852-E06FCE580481}">
      <dgm:prSet/>
      <dgm:spPr/>
      <dgm:t>
        <a:bodyPr/>
        <a:lstStyle/>
        <a:p>
          <a:pPr latinLnBrk="1"/>
          <a:endParaRPr lang="ko-KR" altLang="en-US"/>
        </a:p>
      </dgm:t>
    </dgm:pt>
    <dgm:pt modelId="{FAFF72C2-B97A-44B7-83FF-EDC003B8EEFB}" type="sibTrans" cxnId="{7AE78C04-204A-4791-A852-E06FCE580481}">
      <dgm:prSet/>
      <dgm:spPr/>
      <dgm:t>
        <a:bodyPr/>
        <a:lstStyle/>
        <a:p>
          <a:pPr latinLnBrk="1"/>
          <a:endParaRPr lang="ko-KR" altLang="en-US"/>
        </a:p>
      </dgm:t>
    </dgm:pt>
    <dgm:pt modelId="{2A2DFBD4-14CA-4D35-A216-3AA11549DD54}">
      <dgm:prSet phldrT="[텍스트]" custT="1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고용 감소</a:t>
          </a:r>
          <a:endParaRPr lang="ko-KR" altLang="en-US" sz="1400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B8450857-B2E1-44A3-869B-DF7DD92A2ADB}" type="parTrans" cxnId="{EA6F035B-0932-4AC4-9F5B-C4B691FC76C8}">
      <dgm:prSet/>
      <dgm:spPr/>
      <dgm:t>
        <a:bodyPr/>
        <a:lstStyle/>
        <a:p>
          <a:pPr latinLnBrk="1"/>
          <a:endParaRPr lang="ko-KR" altLang="en-US"/>
        </a:p>
      </dgm:t>
    </dgm:pt>
    <dgm:pt modelId="{F0DA8EF4-4B6F-47DB-91FB-72368946C754}" type="sibTrans" cxnId="{EA6F035B-0932-4AC4-9F5B-C4B691FC76C8}">
      <dgm:prSet/>
      <dgm:spPr/>
      <dgm:t>
        <a:bodyPr/>
        <a:lstStyle/>
        <a:p>
          <a:pPr latinLnBrk="1"/>
          <a:endParaRPr lang="ko-KR" altLang="en-US"/>
        </a:p>
      </dgm:t>
    </dgm:pt>
    <dgm:pt modelId="{BD5F11DB-01EA-41CD-9F67-46877344C766}">
      <dgm:prSet phldrT="[텍스트]" custT="1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일용직</a:t>
          </a:r>
          <a:r>
            <a: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, </a:t>
          </a:r>
          <a:r>
            <a:rPr lang="ko-KR" altLang="en-US" sz="1400" b="1" dirty="0" err="1" smtClean="0">
              <a:latin typeface="나눔고딕" panose="020D0604000000000000" pitchFamily="50" charset="-127"/>
              <a:ea typeface="나눔고딕" panose="020D0604000000000000" pitchFamily="50" charset="-127"/>
            </a:rPr>
            <a:t>비정규직</a:t>
          </a:r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 </a:t>
          </a:r>
          <a:endParaRPr lang="en-US" altLang="ko-KR" sz="1400" b="1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운영</a:t>
          </a:r>
          <a:endParaRPr lang="ko-KR" altLang="en-US" sz="1400" b="1" dirty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2FBC974C-1F0C-41E6-AB50-030F8F11C7D0}" type="parTrans" cxnId="{532B3682-4817-4557-B4F8-FF8F0AE632C3}">
      <dgm:prSet/>
      <dgm:spPr/>
      <dgm:t>
        <a:bodyPr/>
        <a:lstStyle/>
        <a:p>
          <a:pPr latinLnBrk="1"/>
          <a:endParaRPr lang="ko-KR" altLang="en-US"/>
        </a:p>
      </dgm:t>
    </dgm:pt>
    <dgm:pt modelId="{7A7A71D2-A547-4B9D-890E-9B8EEA250F6C}" type="sibTrans" cxnId="{532B3682-4817-4557-B4F8-FF8F0AE632C3}">
      <dgm:prSet/>
      <dgm:spPr/>
      <dgm:t>
        <a:bodyPr/>
        <a:lstStyle/>
        <a:p>
          <a:pPr latinLnBrk="1"/>
          <a:endParaRPr lang="ko-KR" altLang="en-US"/>
        </a:p>
      </dgm:t>
    </dgm:pt>
    <dgm:pt modelId="{B186F6E5-C678-4348-87A8-D0D9258F548D}">
      <dgm:prSet phldrT="[텍스트]" custT="1"/>
      <dgm:spPr>
        <a:solidFill>
          <a:srgbClr val="005EB8"/>
        </a:solidFill>
      </dgm:spPr>
      <dgm:t>
        <a:bodyPr/>
        <a:lstStyle/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제품가격 </a:t>
          </a:r>
          <a:endParaRPr lang="en-US" altLang="ko-KR" sz="1400" b="1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atinLnBrk="1"/>
          <a:r>
            <a:rPr lang="ko-KR" altLang="en-US" sz="1400" b="1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인상</a:t>
          </a:r>
          <a:endParaRPr lang="en-US" altLang="ko-KR" sz="1400" b="1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</dgm:t>
    </dgm:pt>
    <dgm:pt modelId="{9FB29979-FC04-48C8-B7B6-C8503B7E8600}" type="parTrans" cxnId="{68A89F97-8B90-46F2-962E-18723D59A148}">
      <dgm:prSet/>
      <dgm:spPr/>
      <dgm:t>
        <a:bodyPr/>
        <a:lstStyle/>
        <a:p>
          <a:pPr latinLnBrk="1"/>
          <a:endParaRPr lang="ko-KR" altLang="en-US"/>
        </a:p>
      </dgm:t>
    </dgm:pt>
    <dgm:pt modelId="{4DABF210-7DA8-42E9-A8DB-00B0BC4CF9D5}" type="sibTrans" cxnId="{68A89F97-8B90-46F2-962E-18723D59A148}">
      <dgm:prSet/>
      <dgm:spPr/>
      <dgm:t>
        <a:bodyPr/>
        <a:lstStyle/>
        <a:p>
          <a:pPr latinLnBrk="1"/>
          <a:endParaRPr lang="ko-KR" altLang="en-US"/>
        </a:p>
      </dgm:t>
    </dgm:pt>
    <dgm:pt modelId="{AD6D71C2-8C74-4213-BE09-A02CDDF4823E}" type="pres">
      <dgm:prSet presAssocID="{9263DE12-15EF-4488-A0FB-F10FD25D2CB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CC0D166-ADC3-4E1C-9C64-44B4622EBD59}" type="pres">
      <dgm:prSet presAssocID="{D2E160DB-0EA5-40D6-88C7-ED854D90CC46}" presName="roof" presStyleLbl="dkBgShp" presStyleIdx="0" presStyleCnt="2" custScaleY="65668" custLinFactNeighborX="-17" custLinFactNeighborY="10265"/>
      <dgm:spPr/>
      <dgm:t>
        <a:bodyPr/>
        <a:lstStyle/>
        <a:p>
          <a:pPr latinLnBrk="1"/>
          <a:endParaRPr lang="ko-KR" altLang="en-US"/>
        </a:p>
      </dgm:t>
    </dgm:pt>
    <dgm:pt modelId="{C7CC4087-A9DB-4C7C-82E4-81C1B5C9D08B}" type="pres">
      <dgm:prSet presAssocID="{D2E160DB-0EA5-40D6-88C7-ED854D90CC46}" presName="pillars" presStyleCnt="0"/>
      <dgm:spPr/>
    </dgm:pt>
    <dgm:pt modelId="{21A63B5C-A417-4116-B48B-B71A86489889}" type="pres">
      <dgm:prSet presAssocID="{D2E160DB-0EA5-40D6-88C7-ED854D90CC46}" presName="pillar1" presStyleLbl="node1" presStyleIdx="0" presStyleCnt="4" custScaleY="68695" custLinFactNeighborY="-16761">
        <dgm:presLayoutVars>
          <dgm:bulletEnabled val="1"/>
        </dgm:presLayoutVars>
      </dgm:prSet>
      <dgm:spPr>
        <a:solidFill>
          <a:srgbClr val="005EB8"/>
        </a:solidFill>
      </dgm:spPr>
      <dgm:t>
        <a:bodyPr/>
        <a:lstStyle/>
        <a:p>
          <a:pPr latinLnBrk="1"/>
          <a:endParaRPr lang="ko-KR" altLang="en-US"/>
        </a:p>
      </dgm:t>
    </dgm:pt>
    <dgm:pt modelId="{A1377C78-085D-4D18-93F9-37846CD7450B}" type="pres">
      <dgm:prSet presAssocID="{2A2DFBD4-14CA-4D35-A216-3AA11549DD54}" presName="pillarX" presStyleLbl="node1" presStyleIdx="1" presStyleCnt="4" custScaleY="68695" custLinFactNeighborY="-167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392AE37-26FC-40E9-B85E-3FFBFFE10B7C}" type="pres">
      <dgm:prSet presAssocID="{BD5F11DB-01EA-41CD-9F67-46877344C766}" presName="pillarX" presStyleLbl="node1" presStyleIdx="2" presStyleCnt="4" custScaleY="68695" custLinFactNeighborY="-167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65508248-A885-4B3A-8451-967AEA1210B6}" type="pres">
      <dgm:prSet presAssocID="{B186F6E5-C678-4348-87A8-D0D9258F548D}" presName="pillarX" presStyleLbl="node1" presStyleIdx="3" presStyleCnt="4" custScaleY="68695" custLinFactNeighborY="-1676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9F6E610-B384-4F26-A4AD-BF577451449C}" type="pres">
      <dgm:prSet presAssocID="{D2E160DB-0EA5-40D6-88C7-ED854D90CC46}" presName="base" presStyleLbl="dkBgShp" presStyleIdx="1" presStyleCnt="2" custScaleY="275973" custLinFactY="-77897" custLinFactNeighborY="-100000"/>
      <dgm:spPr>
        <a:solidFill>
          <a:srgbClr val="0091DA"/>
        </a:solidFill>
      </dgm:spPr>
    </dgm:pt>
  </dgm:ptLst>
  <dgm:cxnLst>
    <dgm:cxn modelId="{532B3682-4817-4557-B4F8-FF8F0AE632C3}" srcId="{D2E160DB-0EA5-40D6-88C7-ED854D90CC46}" destId="{BD5F11DB-01EA-41CD-9F67-46877344C766}" srcOrd="2" destOrd="0" parTransId="{2FBC974C-1F0C-41E6-AB50-030F8F11C7D0}" sibTransId="{7A7A71D2-A547-4B9D-890E-9B8EEA250F6C}"/>
    <dgm:cxn modelId="{3480D4A1-33F5-418F-9820-49E381FA9C6C}" type="presOf" srcId="{BD5F11DB-01EA-41CD-9F67-46877344C766}" destId="{B392AE37-26FC-40E9-B85E-3FFBFFE10B7C}" srcOrd="0" destOrd="0" presId="urn:microsoft.com/office/officeart/2005/8/layout/hList3"/>
    <dgm:cxn modelId="{7AE78C04-204A-4791-A852-E06FCE580481}" srcId="{D2E160DB-0EA5-40D6-88C7-ED854D90CC46}" destId="{5D055C39-592F-4470-B10E-E9F28BC9E91D}" srcOrd="0" destOrd="0" parTransId="{3DFFFFFD-B39C-4679-9B09-DE5F31F8F22A}" sibTransId="{FAFF72C2-B97A-44B7-83FF-EDC003B8EEFB}"/>
    <dgm:cxn modelId="{68A89F97-8B90-46F2-962E-18723D59A148}" srcId="{D2E160DB-0EA5-40D6-88C7-ED854D90CC46}" destId="{B186F6E5-C678-4348-87A8-D0D9258F548D}" srcOrd="3" destOrd="0" parTransId="{9FB29979-FC04-48C8-B7B6-C8503B7E8600}" sibTransId="{4DABF210-7DA8-42E9-A8DB-00B0BC4CF9D5}"/>
    <dgm:cxn modelId="{5992F44D-5EA7-4459-8540-DBB38EB1C784}" type="presOf" srcId="{D2E160DB-0EA5-40D6-88C7-ED854D90CC46}" destId="{0CC0D166-ADC3-4E1C-9C64-44B4622EBD59}" srcOrd="0" destOrd="0" presId="urn:microsoft.com/office/officeart/2005/8/layout/hList3"/>
    <dgm:cxn modelId="{1E0B5353-2312-4258-B48C-5E83721F427E}" type="presOf" srcId="{2A2DFBD4-14CA-4D35-A216-3AA11549DD54}" destId="{A1377C78-085D-4D18-93F9-37846CD7450B}" srcOrd="0" destOrd="0" presId="urn:microsoft.com/office/officeart/2005/8/layout/hList3"/>
    <dgm:cxn modelId="{7CAC1EDD-FDEC-4880-AAC1-D0F064C1D16E}" type="presOf" srcId="{9263DE12-15EF-4488-A0FB-F10FD25D2CBB}" destId="{AD6D71C2-8C74-4213-BE09-A02CDDF4823E}" srcOrd="0" destOrd="0" presId="urn:microsoft.com/office/officeart/2005/8/layout/hList3"/>
    <dgm:cxn modelId="{EA6F035B-0932-4AC4-9F5B-C4B691FC76C8}" srcId="{D2E160DB-0EA5-40D6-88C7-ED854D90CC46}" destId="{2A2DFBD4-14CA-4D35-A216-3AA11549DD54}" srcOrd="1" destOrd="0" parTransId="{B8450857-B2E1-44A3-869B-DF7DD92A2ADB}" sibTransId="{F0DA8EF4-4B6F-47DB-91FB-72368946C754}"/>
    <dgm:cxn modelId="{A0D96FC6-9B61-44B8-825B-76D9A19CC352}" type="presOf" srcId="{B186F6E5-C678-4348-87A8-D0D9258F548D}" destId="{65508248-A885-4B3A-8451-967AEA1210B6}" srcOrd="0" destOrd="0" presId="urn:microsoft.com/office/officeart/2005/8/layout/hList3"/>
    <dgm:cxn modelId="{DF3C5624-BFFF-4838-8ECA-ACB264D67B00}" srcId="{9263DE12-15EF-4488-A0FB-F10FD25D2CBB}" destId="{D2E160DB-0EA5-40D6-88C7-ED854D90CC46}" srcOrd="0" destOrd="0" parTransId="{252D43C8-A7A6-4700-9746-7201ECCE588D}" sibTransId="{33F8A65B-3721-4E2B-88CB-9C45A10F0583}"/>
    <dgm:cxn modelId="{ABED847C-50F4-490D-A540-F859AA859549}" type="presOf" srcId="{5D055C39-592F-4470-B10E-E9F28BC9E91D}" destId="{21A63B5C-A417-4116-B48B-B71A86489889}" srcOrd="0" destOrd="0" presId="urn:microsoft.com/office/officeart/2005/8/layout/hList3"/>
    <dgm:cxn modelId="{6D54CFBB-6192-45C2-AF44-11C36F36E0D0}" type="presParOf" srcId="{AD6D71C2-8C74-4213-BE09-A02CDDF4823E}" destId="{0CC0D166-ADC3-4E1C-9C64-44B4622EBD59}" srcOrd="0" destOrd="0" presId="urn:microsoft.com/office/officeart/2005/8/layout/hList3"/>
    <dgm:cxn modelId="{FDD1E635-AC2E-488C-992B-3D279B463E45}" type="presParOf" srcId="{AD6D71C2-8C74-4213-BE09-A02CDDF4823E}" destId="{C7CC4087-A9DB-4C7C-82E4-81C1B5C9D08B}" srcOrd="1" destOrd="0" presId="urn:microsoft.com/office/officeart/2005/8/layout/hList3"/>
    <dgm:cxn modelId="{9B09496E-A4B7-47AF-B1A5-14496E871749}" type="presParOf" srcId="{C7CC4087-A9DB-4C7C-82E4-81C1B5C9D08B}" destId="{21A63B5C-A417-4116-B48B-B71A86489889}" srcOrd="0" destOrd="0" presId="urn:microsoft.com/office/officeart/2005/8/layout/hList3"/>
    <dgm:cxn modelId="{34AEB624-C01A-40AE-85D9-A3923F1B51B9}" type="presParOf" srcId="{C7CC4087-A9DB-4C7C-82E4-81C1B5C9D08B}" destId="{A1377C78-085D-4D18-93F9-37846CD7450B}" srcOrd="1" destOrd="0" presId="urn:microsoft.com/office/officeart/2005/8/layout/hList3"/>
    <dgm:cxn modelId="{9A006BAC-C6E7-4400-9E17-13B046FABFDC}" type="presParOf" srcId="{C7CC4087-A9DB-4C7C-82E4-81C1B5C9D08B}" destId="{B392AE37-26FC-40E9-B85E-3FFBFFE10B7C}" srcOrd="2" destOrd="0" presId="urn:microsoft.com/office/officeart/2005/8/layout/hList3"/>
    <dgm:cxn modelId="{E09E4140-7C0A-4E83-8240-BEA4CF98B146}" type="presParOf" srcId="{C7CC4087-A9DB-4C7C-82E4-81C1B5C9D08B}" destId="{65508248-A885-4B3A-8451-967AEA1210B6}" srcOrd="3" destOrd="0" presId="urn:microsoft.com/office/officeart/2005/8/layout/hList3"/>
    <dgm:cxn modelId="{561D9EB9-0056-40F5-B9DB-54C10CC1E431}" type="presParOf" srcId="{AD6D71C2-8C74-4213-BE09-A02CDDF4823E}" destId="{59F6E610-B384-4F26-A4AD-BF577451449C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18EF8A-AE03-4978-AD6C-B2846F39FA0A}">
      <dsp:nvSpPr>
        <dsp:cNvPr id="0" name=""/>
        <dsp:cNvSpPr/>
      </dsp:nvSpPr>
      <dsp:spPr>
        <a:xfrm>
          <a:off x="1591423" y="1395747"/>
          <a:ext cx="1705913" cy="1705913"/>
        </a:xfrm>
        <a:prstGeom prst="gear9">
          <a:avLst/>
        </a:prstGeom>
        <a:solidFill>
          <a:schemeClr val="accent1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기존 </a:t>
          </a:r>
          <a:endParaRPr lang="en-US" altLang="ko-KR" sz="1900" b="1" kern="1200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자산관리</a:t>
          </a:r>
          <a:endParaRPr lang="ko-KR" altLang="en-US" sz="19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1934387" y="1795349"/>
        <a:ext cx="1019985" cy="876874"/>
      </dsp:txXfrm>
    </dsp:sp>
    <dsp:sp modelId="{9E1E4BAC-1C25-47EA-8588-4F581281B24A}">
      <dsp:nvSpPr>
        <dsp:cNvPr id="0" name=""/>
        <dsp:cNvSpPr/>
      </dsp:nvSpPr>
      <dsp:spPr>
        <a:xfrm>
          <a:off x="598892" y="992531"/>
          <a:ext cx="1240664" cy="1240664"/>
        </a:xfrm>
        <a:prstGeom prst="gear6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rPr>
            <a:t>건강</a:t>
          </a:r>
          <a:endParaRPr lang="ko-KR" altLang="en-US" sz="1900" b="1" kern="1200" dirty="0">
            <a:solidFill>
              <a:srgbClr val="FFFF00"/>
            </a:solidFill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911233" y="1306760"/>
        <a:ext cx="615982" cy="612206"/>
      </dsp:txXfrm>
    </dsp:sp>
    <dsp:sp modelId="{FBF54C2C-A3EB-4BF4-990B-E7CC900143CA}">
      <dsp:nvSpPr>
        <dsp:cNvPr id="0" name=""/>
        <dsp:cNvSpPr/>
      </dsp:nvSpPr>
      <dsp:spPr>
        <a:xfrm rot="20700000">
          <a:off x="1293791" y="136599"/>
          <a:ext cx="1215597" cy="1215597"/>
        </a:xfrm>
        <a:prstGeom prst="gear6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900" b="1" kern="1200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rPr>
            <a:t>시간</a:t>
          </a:r>
          <a:endParaRPr lang="ko-KR" altLang="en-US" sz="1900" b="1" kern="1200" dirty="0">
            <a:solidFill>
              <a:srgbClr val="FFFF00"/>
            </a:solidFill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 rot="-20700000">
        <a:off x="1560407" y="403215"/>
        <a:ext cx="682365" cy="682365"/>
      </dsp:txXfrm>
    </dsp:sp>
    <dsp:sp modelId="{6A480127-8F2B-4DB8-9373-EC1954E548E4}">
      <dsp:nvSpPr>
        <dsp:cNvPr id="0" name=""/>
        <dsp:cNvSpPr/>
      </dsp:nvSpPr>
      <dsp:spPr>
        <a:xfrm>
          <a:off x="1448637" y="1144866"/>
          <a:ext cx="2183569" cy="2183569"/>
        </a:xfrm>
        <a:prstGeom prst="circularArrow">
          <a:avLst>
            <a:gd name="adj1" fmla="val 4687"/>
            <a:gd name="adj2" fmla="val 299029"/>
            <a:gd name="adj3" fmla="val 2482871"/>
            <a:gd name="adj4" fmla="val 15934958"/>
            <a:gd name="adj5" fmla="val 5469"/>
          </a:avLst>
        </a:prstGeom>
        <a:solidFill>
          <a:srgbClr val="0091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2CDE8-AFE7-4AFE-9D2A-096068AFD35A}">
      <dsp:nvSpPr>
        <dsp:cNvPr id="0" name=""/>
        <dsp:cNvSpPr/>
      </dsp:nvSpPr>
      <dsp:spPr>
        <a:xfrm>
          <a:off x="379173" y="722708"/>
          <a:ext cx="1586499" cy="1586499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rgbClr val="0091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68758-ADF0-49AC-A99B-7A36DBB08337}">
      <dsp:nvSpPr>
        <dsp:cNvPr id="0" name=""/>
        <dsp:cNvSpPr/>
      </dsp:nvSpPr>
      <dsp:spPr>
        <a:xfrm>
          <a:off x="1012610" y="-124972"/>
          <a:ext cx="1710566" cy="171056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rgbClr val="0091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C0D166-ADC3-4E1C-9C64-44B4622EBD59}">
      <dsp:nvSpPr>
        <dsp:cNvPr id="0" name=""/>
        <dsp:cNvSpPr/>
      </dsp:nvSpPr>
      <dsp:spPr>
        <a:xfrm>
          <a:off x="0" y="64632"/>
          <a:ext cx="8642349" cy="494505"/>
        </a:xfrm>
        <a:prstGeom prst="rect">
          <a:avLst/>
        </a:prstGeom>
        <a:solidFill>
          <a:srgbClr val="00338D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>
              <a:latin typeface="나눔고딕 ExtraBold" panose="020D0904000000000000" pitchFamily="50" charset="-127"/>
              <a:ea typeface="나눔고딕 ExtraBold" panose="020D0904000000000000" pitchFamily="50" charset="-127"/>
            </a:rPr>
            <a:t>최저임금 인상의 파급 효과</a:t>
          </a:r>
          <a:endParaRPr lang="ko-KR" altLang="en-US" sz="2000" kern="1200" dirty="0">
            <a:latin typeface="나눔고딕 ExtraBold" panose="020D0904000000000000" pitchFamily="50" charset="-127"/>
            <a:ea typeface="나눔고딕 ExtraBold" panose="020D0904000000000000" pitchFamily="50" charset="-127"/>
          </a:endParaRPr>
        </a:p>
      </dsp:txBody>
      <dsp:txXfrm>
        <a:off x="0" y="64632"/>
        <a:ext cx="8642349" cy="494505"/>
      </dsp:txXfrm>
    </dsp:sp>
    <dsp:sp modelId="{21A63B5C-A417-4116-B48B-B71A86489889}">
      <dsp:nvSpPr>
        <dsp:cNvPr id="0" name=""/>
        <dsp:cNvSpPr/>
      </dsp:nvSpPr>
      <dsp:spPr>
        <a:xfrm>
          <a:off x="0" y="593575"/>
          <a:ext cx="2160587" cy="1086330"/>
        </a:xfrm>
        <a:prstGeom prst="rect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임금 부담</a:t>
          </a:r>
          <a:endParaRPr lang="ko-KR" altLang="en-US" sz="14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0" y="593575"/>
        <a:ext cx="2160587" cy="1086330"/>
      </dsp:txXfrm>
    </dsp:sp>
    <dsp:sp modelId="{A1377C78-085D-4D18-93F9-37846CD7450B}">
      <dsp:nvSpPr>
        <dsp:cNvPr id="0" name=""/>
        <dsp:cNvSpPr/>
      </dsp:nvSpPr>
      <dsp:spPr>
        <a:xfrm>
          <a:off x="2160587" y="593575"/>
          <a:ext cx="2160587" cy="1086330"/>
        </a:xfrm>
        <a:prstGeom prst="rect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고용 감소</a:t>
          </a:r>
          <a:endParaRPr lang="ko-KR" altLang="en-US" sz="14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2160587" y="593575"/>
        <a:ext cx="2160587" cy="1086330"/>
      </dsp:txXfrm>
    </dsp:sp>
    <dsp:sp modelId="{B392AE37-26FC-40E9-B85E-3FFBFFE10B7C}">
      <dsp:nvSpPr>
        <dsp:cNvPr id="0" name=""/>
        <dsp:cNvSpPr/>
      </dsp:nvSpPr>
      <dsp:spPr>
        <a:xfrm>
          <a:off x="4321174" y="593575"/>
          <a:ext cx="2160587" cy="1086330"/>
        </a:xfrm>
        <a:prstGeom prst="rect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일용직</a:t>
          </a:r>
          <a:r>
            <a:rPr lang="en-US" altLang="ko-KR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, </a:t>
          </a:r>
          <a:r>
            <a:rPr lang="ko-KR" altLang="en-US" sz="1400" b="1" kern="1200" dirty="0" err="1" smtClean="0">
              <a:latin typeface="나눔고딕" panose="020D0604000000000000" pitchFamily="50" charset="-127"/>
              <a:ea typeface="나눔고딕" panose="020D0604000000000000" pitchFamily="50" charset="-127"/>
            </a:rPr>
            <a:t>비정규직</a:t>
          </a: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 </a:t>
          </a:r>
          <a:endParaRPr lang="en-US" altLang="ko-KR" sz="1400" b="1" kern="1200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운영</a:t>
          </a:r>
          <a:endParaRPr lang="ko-KR" altLang="en-US" sz="1400" b="1" kern="1200" dirty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4321174" y="593575"/>
        <a:ext cx="2160587" cy="1086330"/>
      </dsp:txXfrm>
    </dsp:sp>
    <dsp:sp modelId="{65508248-A885-4B3A-8451-967AEA1210B6}">
      <dsp:nvSpPr>
        <dsp:cNvPr id="0" name=""/>
        <dsp:cNvSpPr/>
      </dsp:nvSpPr>
      <dsp:spPr>
        <a:xfrm>
          <a:off x="6481761" y="593575"/>
          <a:ext cx="2160587" cy="1086330"/>
        </a:xfrm>
        <a:prstGeom prst="rect">
          <a:avLst/>
        </a:prstGeom>
        <a:solidFill>
          <a:srgbClr val="005EB8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제품가격 </a:t>
          </a:r>
          <a:endParaRPr lang="en-US" altLang="ko-KR" sz="1400" b="1" kern="1200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나눔고딕" panose="020D0604000000000000" pitchFamily="50" charset="-127"/>
              <a:ea typeface="나눔고딕" panose="020D0604000000000000" pitchFamily="50" charset="-127"/>
            </a:rPr>
            <a:t>인상</a:t>
          </a:r>
          <a:endParaRPr lang="en-US" altLang="ko-KR" sz="1400" b="1" kern="1200" dirty="0" smtClean="0">
            <a:latin typeface="나눔고딕" panose="020D0604000000000000" pitchFamily="50" charset="-127"/>
            <a:ea typeface="나눔고딕" panose="020D0604000000000000" pitchFamily="50" charset="-127"/>
          </a:endParaRPr>
        </a:p>
      </dsp:txBody>
      <dsp:txXfrm>
        <a:off x="6481761" y="593575"/>
        <a:ext cx="2160587" cy="1086330"/>
      </dsp:txXfrm>
    </dsp:sp>
    <dsp:sp modelId="{59F6E610-B384-4F26-A4AD-BF577451449C}">
      <dsp:nvSpPr>
        <dsp:cNvPr id="0" name=""/>
        <dsp:cNvSpPr/>
      </dsp:nvSpPr>
      <dsp:spPr>
        <a:xfrm>
          <a:off x="0" y="1725305"/>
          <a:ext cx="8642349" cy="484909"/>
        </a:xfrm>
        <a:prstGeom prst="rect">
          <a:avLst/>
        </a:prstGeom>
        <a:solidFill>
          <a:srgbClr val="0091DA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9F229-CA9C-49FF-AF03-EF16734BD79E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DB932-19B5-4DF2-8A54-4982F4300F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0868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1D81B17-26D3-4A2A-9CBE-D0CDE8B0DE42}" type="datetimeFigureOut">
              <a:rPr lang="ko-KR" altLang="en-US" smtClean="0"/>
              <a:t>2018-05-02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C7DC564-E321-41DF-93FB-A24333E1B0E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1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1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0715" y="-9525"/>
            <a:ext cx="9465430" cy="36180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9532" y="371991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b="1" dirty="0" smtClean="0">
                <a:solidFill>
                  <a:schemeClr val="tx2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돈이 되는 기업 자산 관리</a:t>
            </a:r>
            <a:endParaRPr lang="en-US" altLang="ko-KR" sz="3600" b="1" dirty="0" smtClean="0">
              <a:solidFill>
                <a:schemeClr val="tx2">
                  <a:lumMod val="7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3156" y="2544515"/>
            <a:ext cx="2460930" cy="3988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800" b="1" dirty="0">
                <a:solidFill>
                  <a:srgbClr val="00B0F0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The driving force for your business growth,</a:t>
            </a:r>
          </a:p>
          <a:p>
            <a:pPr>
              <a:lnSpc>
                <a:spcPct val="120000"/>
              </a:lnSpc>
            </a:pPr>
            <a:r>
              <a:rPr lang="en-US" altLang="ko-KR" sz="800" b="1" dirty="0">
                <a:solidFill>
                  <a:srgbClr val="00B0F0"/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It is the very STAIRWAY Group that implants it</a:t>
            </a:r>
            <a:endParaRPr lang="ko-KR" altLang="en-US" sz="800" b="1" dirty="0">
              <a:solidFill>
                <a:srgbClr val="00B0F0"/>
              </a:solidFill>
              <a:latin typeface="Adobe Kaiti Std R" panose="02020400000000000000" pitchFamily="18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33156" y="2819892"/>
            <a:ext cx="42323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solidFill>
                  <a:schemeClr val="bg1">
                    <a:lumMod val="50000"/>
                  </a:scheme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Your </a:t>
            </a:r>
            <a:r>
              <a:rPr lang="en-US" altLang="ko-KR" sz="2400" b="1" dirty="0" smtClean="0">
                <a:solidFill>
                  <a:schemeClr val="bg1">
                    <a:lumMod val="50000"/>
                  </a:schemeClr>
                </a:solidFill>
                <a:latin typeface="Adobe Kaiti Std R" panose="02020400000000000000" pitchFamily="18" charset="-128"/>
                <a:ea typeface="Adobe Kaiti Std R" panose="02020400000000000000" pitchFamily="18" charset="-128"/>
              </a:rPr>
              <a:t>successful business partner</a:t>
            </a:r>
            <a:endParaRPr lang="ko-KR" altLang="en-US" sz="2400" b="1" dirty="0">
              <a:solidFill>
                <a:schemeClr val="bg1">
                  <a:lumMod val="50000"/>
                </a:schemeClr>
              </a:solidFill>
              <a:latin typeface="Adobe Kaiti Std R" panose="02020400000000000000" pitchFamily="18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65458" y="5643086"/>
            <a:ext cx="35390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/>
              <a:t>전</a:t>
            </a:r>
            <a:r>
              <a:rPr lang="en-US" altLang="ko-KR" sz="1400" b="1" dirty="0" smtClean="0"/>
              <a:t>) </a:t>
            </a:r>
            <a:r>
              <a:rPr lang="ko-KR" altLang="en-US" sz="1400" b="1" dirty="0" err="1" smtClean="0"/>
              <a:t>미래에셋생명</a:t>
            </a:r>
            <a:r>
              <a:rPr lang="ko-KR" altLang="en-US" sz="1400" b="1" dirty="0" smtClean="0"/>
              <a:t>㈜ 상무이사</a:t>
            </a:r>
            <a:r>
              <a:rPr lang="en-US" altLang="ko-KR" sz="1400" b="1" dirty="0" smtClean="0"/>
              <a:t>, 25</a:t>
            </a:r>
            <a:r>
              <a:rPr lang="ko-KR" altLang="en-US" sz="1400" b="1" dirty="0" smtClean="0"/>
              <a:t>년 근무</a:t>
            </a:r>
            <a:endParaRPr lang="en-US" altLang="ko-KR" sz="1400" b="1" dirty="0" smtClean="0"/>
          </a:p>
          <a:p>
            <a:r>
              <a:rPr lang="ko-KR" altLang="en-US" sz="1400" b="1" dirty="0" smtClean="0"/>
              <a:t>현</a:t>
            </a:r>
            <a:r>
              <a:rPr lang="en-US" altLang="ko-KR" sz="1400" b="1" dirty="0" smtClean="0"/>
              <a:t>) </a:t>
            </a:r>
            <a:r>
              <a:rPr lang="ko-KR" altLang="en-US" sz="1400" b="1" dirty="0" smtClean="0"/>
              <a:t>글로벌</a:t>
            </a:r>
            <a:r>
              <a:rPr lang="en-US" altLang="ko-KR" sz="1400" b="1" dirty="0" smtClean="0"/>
              <a:t>A&amp;C</a:t>
            </a:r>
            <a:r>
              <a:rPr lang="ko-KR" altLang="en-US" sz="1400" b="1" dirty="0" smtClean="0"/>
              <a:t>㈜ 대표이사</a:t>
            </a:r>
            <a:endParaRPr lang="en-US" altLang="ko-KR" sz="1400" b="1" dirty="0" smtClean="0"/>
          </a:p>
          <a:p>
            <a:r>
              <a:rPr lang="ko-KR" altLang="en-US" sz="1400" b="1" dirty="0" smtClean="0">
                <a:solidFill>
                  <a:schemeClr val="bg1"/>
                </a:solidFill>
              </a:rPr>
              <a:t>현</a:t>
            </a:r>
            <a:r>
              <a:rPr lang="en-US" altLang="ko-KR" sz="1400" b="1" dirty="0" smtClean="0">
                <a:solidFill>
                  <a:schemeClr val="bg1"/>
                </a:solidFill>
              </a:rPr>
              <a:t>) </a:t>
            </a:r>
            <a:r>
              <a:rPr lang="ko-KR" altLang="en-US" sz="1400" b="1" dirty="0" smtClean="0"/>
              <a:t>조선대학교 경영학 박사</a:t>
            </a:r>
            <a:r>
              <a:rPr lang="en-US" altLang="ko-KR" sz="1400" b="1" dirty="0" smtClean="0"/>
              <a:t>(</a:t>
            </a:r>
            <a:r>
              <a:rPr lang="ko-KR" altLang="en-US" sz="1400" b="1" dirty="0" smtClean="0"/>
              <a:t>마케팅 전공</a:t>
            </a:r>
            <a:r>
              <a:rPr lang="en-US" altLang="ko-KR" sz="1400" b="1" dirty="0" smtClean="0"/>
              <a:t>)</a:t>
            </a:r>
            <a:endParaRPr lang="ko-KR" alt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65533" y="5310545"/>
            <a:ext cx="1583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서 창 선</a:t>
            </a:r>
            <a:endParaRPr lang="ko-KR" altLang="en-US" b="1" dirty="0"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851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329872"/>
            <a:ext cx="1203521" cy="1107240"/>
          </a:xfrm>
          <a:prstGeom prst="rect">
            <a:avLst/>
          </a:prstGeom>
        </p:spPr>
      </p:pic>
      <p:grpSp>
        <p:nvGrpSpPr>
          <p:cNvPr id="10" name="그룹 20">
            <a:extLst>
              <a:ext uri="{FF2B5EF4-FFF2-40B4-BE49-F238E27FC236}">
                <a16:creationId xmlns:a16="http://schemas.microsoft.com/office/drawing/2014/main" xmlns="" id="{18F8B4DE-520D-4B11-940E-3FAF12AE5C9A}"/>
              </a:ext>
            </a:extLst>
          </p:cNvPr>
          <p:cNvGrpSpPr/>
          <p:nvPr/>
        </p:nvGrpSpPr>
        <p:grpSpPr>
          <a:xfrm flipV="1">
            <a:off x="1221287" y="4492112"/>
            <a:ext cx="1792715" cy="542126"/>
            <a:chOff x="2011583" y="1966562"/>
            <a:chExt cx="2249712" cy="510243"/>
          </a:xfrm>
        </p:grpSpPr>
        <p:sp>
          <p:nvSpPr>
            <p:cNvPr id="11" name="자유형: 도형 49">
              <a:extLst>
                <a:ext uri="{FF2B5EF4-FFF2-40B4-BE49-F238E27FC236}">
                  <a16:creationId xmlns:a16="http://schemas.microsoft.com/office/drawing/2014/main" xmlns="" id="{82CF5F8A-D935-4C14-8A4D-AE73D78B6AC3}"/>
                </a:ext>
              </a:extLst>
            </p:cNvPr>
            <p:cNvSpPr/>
            <p:nvPr/>
          </p:nvSpPr>
          <p:spPr>
            <a:xfrm>
              <a:off x="2133858" y="1981694"/>
              <a:ext cx="2127437" cy="495111"/>
            </a:xfrm>
            <a:custGeom>
              <a:avLst/>
              <a:gdLst>
                <a:gd name="connsiteX0" fmla="*/ 2705100 w 2705100"/>
                <a:gd name="connsiteY0" fmla="*/ 895350 h 895350"/>
                <a:gd name="connsiteX1" fmla="*/ 2228850 w 2705100"/>
                <a:gd name="connsiteY1" fmla="*/ 0 h 895350"/>
                <a:gd name="connsiteX2" fmla="*/ 0 w 2705100"/>
                <a:gd name="connsiteY2" fmla="*/ 0 h 895350"/>
                <a:gd name="connsiteX0" fmla="*/ 2263298 w 2263298"/>
                <a:gd name="connsiteY0" fmla="*/ 895350 h 895350"/>
                <a:gd name="connsiteX1" fmla="*/ 1787048 w 2263298"/>
                <a:gd name="connsiteY1" fmla="*/ 0 h 895350"/>
                <a:gd name="connsiteX2" fmla="*/ 0 w 2263298"/>
                <a:gd name="connsiteY2" fmla="*/ 23436 h 895350"/>
                <a:gd name="connsiteX0" fmla="*/ 2255362 w 2255362"/>
                <a:gd name="connsiteY0" fmla="*/ 895350 h 895350"/>
                <a:gd name="connsiteX1" fmla="*/ 1779112 w 2255362"/>
                <a:gd name="connsiteY1" fmla="*/ 0 h 895350"/>
                <a:gd name="connsiteX2" fmla="*/ 0 w 2255362"/>
                <a:gd name="connsiteY2" fmla="*/ 13964 h 895350"/>
                <a:gd name="connsiteX0" fmla="*/ 2231554 w 2231554"/>
                <a:gd name="connsiteY0" fmla="*/ 909801 h 909801"/>
                <a:gd name="connsiteX1" fmla="*/ 1755304 w 2231554"/>
                <a:gd name="connsiteY1" fmla="*/ 14451 h 909801"/>
                <a:gd name="connsiteX2" fmla="*/ 0 w 2231554"/>
                <a:gd name="connsiteY2" fmla="*/ 0 h 909801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4494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5682" h="895350">
                  <a:moveTo>
                    <a:pt x="2215682" y="895350"/>
                  </a:moveTo>
                  <a:lnTo>
                    <a:pt x="1739432" y="0"/>
                  </a:lnTo>
                  <a:lnTo>
                    <a:pt x="0" y="4494"/>
                  </a:lnTo>
                </a:path>
              </a:pathLst>
            </a:custGeom>
            <a:noFill/>
            <a:ln w="6350" cap="flat" cmpd="sng" algn="ctr">
              <a:solidFill>
                <a:srgbClr val="FF8E4F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  <p:sp>
          <p:nvSpPr>
            <p:cNvPr id="12" name="사각형: 둥근 모서리 52">
              <a:extLst>
                <a:ext uri="{FF2B5EF4-FFF2-40B4-BE49-F238E27FC236}">
                  <a16:creationId xmlns:a16="http://schemas.microsoft.com/office/drawing/2014/main" xmlns="" id="{9F2B13B9-E6FB-47F7-B45D-87845E446137}"/>
                </a:ext>
              </a:extLst>
            </p:cNvPr>
            <p:cNvSpPr/>
            <p:nvPr/>
          </p:nvSpPr>
          <p:spPr>
            <a:xfrm rot="10800000">
              <a:off x="2011583" y="1966562"/>
              <a:ext cx="244550" cy="37324"/>
            </a:xfrm>
            <a:prstGeom prst="roundRect">
              <a:avLst>
                <a:gd name="adj" fmla="val 50000"/>
              </a:avLst>
            </a:prstGeom>
            <a:solidFill>
              <a:srgbClr val="FF8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</p:grpSp>
      <p:grpSp>
        <p:nvGrpSpPr>
          <p:cNvPr id="13" name="그룹 23">
            <a:extLst>
              <a:ext uri="{FF2B5EF4-FFF2-40B4-BE49-F238E27FC236}">
                <a16:creationId xmlns:a16="http://schemas.microsoft.com/office/drawing/2014/main" xmlns="" id="{3FA0B4A9-6F3E-440F-9AFB-480647AE9007}"/>
              </a:ext>
            </a:extLst>
          </p:cNvPr>
          <p:cNvGrpSpPr/>
          <p:nvPr/>
        </p:nvGrpSpPr>
        <p:grpSpPr>
          <a:xfrm flipH="1" flipV="1">
            <a:off x="5667302" y="4492112"/>
            <a:ext cx="1792715" cy="542126"/>
            <a:chOff x="2011583" y="1966562"/>
            <a:chExt cx="2249712" cy="510243"/>
          </a:xfrm>
        </p:grpSpPr>
        <p:sp>
          <p:nvSpPr>
            <p:cNvPr id="14" name="자유형: 도형 49">
              <a:extLst>
                <a:ext uri="{FF2B5EF4-FFF2-40B4-BE49-F238E27FC236}">
                  <a16:creationId xmlns:a16="http://schemas.microsoft.com/office/drawing/2014/main" xmlns="" id="{338E6DC5-4D4A-4FF8-B1E7-30FDA902CA71}"/>
                </a:ext>
              </a:extLst>
            </p:cNvPr>
            <p:cNvSpPr/>
            <p:nvPr/>
          </p:nvSpPr>
          <p:spPr>
            <a:xfrm>
              <a:off x="2133858" y="1981694"/>
              <a:ext cx="2127437" cy="495111"/>
            </a:xfrm>
            <a:custGeom>
              <a:avLst/>
              <a:gdLst>
                <a:gd name="connsiteX0" fmla="*/ 2705100 w 2705100"/>
                <a:gd name="connsiteY0" fmla="*/ 895350 h 895350"/>
                <a:gd name="connsiteX1" fmla="*/ 2228850 w 2705100"/>
                <a:gd name="connsiteY1" fmla="*/ 0 h 895350"/>
                <a:gd name="connsiteX2" fmla="*/ 0 w 2705100"/>
                <a:gd name="connsiteY2" fmla="*/ 0 h 895350"/>
                <a:gd name="connsiteX0" fmla="*/ 2263298 w 2263298"/>
                <a:gd name="connsiteY0" fmla="*/ 895350 h 895350"/>
                <a:gd name="connsiteX1" fmla="*/ 1787048 w 2263298"/>
                <a:gd name="connsiteY1" fmla="*/ 0 h 895350"/>
                <a:gd name="connsiteX2" fmla="*/ 0 w 2263298"/>
                <a:gd name="connsiteY2" fmla="*/ 23436 h 895350"/>
                <a:gd name="connsiteX0" fmla="*/ 2255362 w 2255362"/>
                <a:gd name="connsiteY0" fmla="*/ 895350 h 895350"/>
                <a:gd name="connsiteX1" fmla="*/ 1779112 w 2255362"/>
                <a:gd name="connsiteY1" fmla="*/ 0 h 895350"/>
                <a:gd name="connsiteX2" fmla="*/ 0 w 2255362"/>
                <a:gd name="connsiteY2" fmla="*/ 13964 h 895350"/>
                <a:gd name="connsiteX0" fmla="*/ 2231554 w 2231554"/>
                <a:gd name="connsiteY0" fmla="*/ 909801 h 909801"/>
                <a:gd name="connsiteX1" fmla="*/ 1755304 w 2231554"/>
                <a:gd name="connsiteY1" fmla="*/ 14451 h 909801"/>
                <a:gd name="connsiteX2" fmla="*/ 0 w 2231554"/>
                <a:gd name="connsiteY2" fmla="*/ 0 h 909801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4494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5682" h="895350">
                  <a:moveTo>
                    <a:pt x="2215682" y="895350"/>
                  </a:moveTo>
                  <a:lnTo>
                    <a:pt x="1739432" y="0"/>
                  </a:lnTo>
                  <a:lnTo>
                    <a:pt x="0" y="4494"/>
                  </a:lnTo>
                </a:path>
              </a:pathLst>
            </a:custGeom>
            <a:noFill/>
            <a:ln w="6350" cap="flat" cmpd="sng" algn="ctr">
              <a:solidFill>
                <a:srgbClr val="FF8E4F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  <p:sp>
          <p:nvSpPr>
            <p:cNvPr id="15" name="사각형: 둥근 모서리 52">
              <a:extLst>
                <a:ext uri="{FF2B5EF4-FFF2-40B4-BE49-F238E27FC236}">
                  <a16:creationId xmlns:a16="http://schemas.microsoft.com/office/drawing/2014/main" xmlns="" id="{B37DF181-CF0A-424D-B4CB-4174725B397A}"/>
                </a:ext>
              </a:extLst>
            </p:cNvPr>
            <p:cNvSpPr/>
            <p:nvPr/>
          </p:nvSpPr>
          <p:spPr>
            <a:xfrm rot="10800000">
              <a:off x="2011583" y="1966562"/>
              <a:ext cx="244550" cy="37324"/>
            </a:xfrm>
            <a:prstGeom prst="roundRect">
              <a:avLst>
                <a:gd name="adj" fmla="val 50000"/>
              </a:avLst>
            </a:prstGeom>
            <a:solidFill>
              <a:srgbClr val="FF8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</p:grpSp>
      <p:sp>
        <p:nvSpPr>
          <p:cNvPr id="16" name="자유형: 도형 38"/>
          <p:cNvSpPr>
            <a:spLocks/>
          </p:cNvSpPr>
          <p:nvPr/>
        </p:nvSpPr>
        <p:spPr bwMode="auto">
          <a:xfrm>
            <a:off x="2071670" y="3429923"/>
            <a:ext cx="2268735" cy="2491276"/>
          </a:xfrm>
          <a:custGeom>
            <a:avLst/>
            <a:gdLst>
              <a:gd name="connsiteX0" fmla="*/ 917575 w 2198687"/>
              <a:gd name="connsiteY0" fmla="*/ 0 h 2238375"/>
              <a:gd name="connsiteX1" fmla="*/ 1573674 w 2198687"/>
              <a:gd name="connsiteY1" fmla="*/ 273375 h 2238375"/>
              <a:gd name="connsiteX2" fmla="*/ 1851025 w 2198687"/>
              <a:gd name="connsiteY2" fmla="*/ 388938 h 2238375"/>
              <a:gd name="connsiteX3" fmla="*/ 1578058 w 2198687"/>
              <a:gd name="connsiteY3" fmla="*/ 387768 h 2238375"/>
              <a:gd name="connsiteX4" fmla="*/ 1585044 w 2198687"/>
              <a:gd name="connsiteY4" fmla="*/ 448175 h 2238375"/>
              <a:gd name="connsiteX5" fmla="*/ 2198687 w 2198687"/>
              <a:gd name="connsiteY5" fmla="*/ 952983 h 2238375"/>
              <a:gd name="connsiteX6" fmla="*/ 2198687 w 2198687"/>
              <a:gd name="connsiteY6" fmla="*/ 2238375 h 2238375"/>
              <a:gd name="connsiteX7" fmla="*/ 295409 w 2198687"/>
              <a:gd name="connsiteY7" fmla="*/ 517693 h 2238375"/>
              <a:gd name="connsiteX8" fmla="*/ 287614 w 2198687"/>
              <a:gd name="connsiteY8" fmla="*/ 382234 h 2238375"/>
              <a:gd name="connsiteX9" fmla="*/ 0 w 2198687"/>
              <a:gd name="connsiteY9" fmla="*/ 381001 h 2238375"/>
              <a:gd name="connsiteX10" fmla="*/ 286429 w 2198687"/>
              <a:gd name="connsiteY10" fmla="*/ 262068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98687" h="2238375">
                <a:moveTo>
                  <a:pt x="917575" y="0"/>
                </a:moveTo>
                <a:lnTo>
                  <a:pt x="1573674" y="273375"/>
                </a:lnTo>
                <a:lnTo>
                  <a:pt x="1851025" y="388938"/>
                </a:lnTo>
                <a:lnTo>
                  <a:pt x="1578058" y="387768"/>
                </a:lnTo>
                <a:lnTo>
                  <a:pt x="1585044" y="448175"/>
                </a:lnTo>
                <a:cubicBezTo>
                  <a:pt x="1646828" y="732711"/>
                  <a:pt x="1896800" y="945997"/>
                  <a:pt x="2198687" y="952983"/>
                </a:cubicBezTo>
                <a:cubicBezTo>
                  <a:pt x="2198687" y="952983"/>
                  <a:pt x="2198687" y="952983"/>
                  <a:pt x="2198687" y="2238375"/>
                </a:cubicBezTo>
                <a:cubicBezTo>
                  <a:pt x="1211510" y="2230890"/>
                  <a:pt x="399613" y="1481356"/>
                  <a:pt x="295409" y="517693"/>
                </a:cubicBezTo>
                <a:lnTo>
                  <a:pt x="287614" y="382234"/>
                </a:lnTo>
                <a:lnTo>
                  <a:pt x="0" y="381001"/>
                </a:lnTo>
                <a:lnTo>
                  <a:pt x="286429" y="262068"/>
                </a:lnTo>
                <a:close/>
              </a:path>
            </a:pathLst>
          </a:custGeom>
          <a:gradFill>
            <a:gsLst>
              <a:gs pos="0">
                <a:srgbClr val="2B86C0"/>
              </a:gs>
              <a:gs pos="100000">
                <a:srgbClr val="61B864"/>
              </a:gs>
            </a:gsLst>
            <a:lin ang="5400000" scaled="1"/>
          </a:gradFill>
          <a:ln w="28575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b="1" dirty="0">
              <a:solidFill>
                <a:schemeClr val="lt1"/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17" name="자유형: 도형 34"/>
          <p:cNvSpPr>
            <a:spLocks/>
          </p:cNvSpPr>
          <p:nvPr/>
        </p:nvSpPr>
        <p:spPr bwMode="auto">
          <a:xfrm>
            <a:off x="4093927" y="3788594"/>
            <a:ext cx="2335461" cy="2447105"/>
          </a:xfrm>
          <a:custGeom>
            <a:avLst/>
            <a:gdLst>
              <a:gd name="connsiteX0" fmla="*/ 951758 w 2236788"/>
              <a:gd name="connsiteY0" fmla="*/ 0 h 2198688"/>
              <a:gd name="connsiteX1" fmla="*/ 2236788 w 2236788"/>
              <a:gd name="connsiteY1" fmla="*/ 0 h 2198688"/>
              <a:gd name="connsiteX2" fmla="*/ 505433 w 2236788"/>
              <a:gd name="connsiteY2" fmla="*/ 1906238 h 2198688"/>
              <a:gd name="connsiteX3" fmla="*/ 382227 w 2236788"/>
              <a:gd name="connsiteY3" fmla="*/ 1912440 h 2198688"/>
              <a:gd name="connsiteX4" fmla="*/ 381001 w 2236788"/>
              <a:gd name="connsiteY4" fmla="*/ 2198688 h 2198688"/>
              <a:gd name="connsiteX5" fmla="*/ 0 w 2236788"/>
              <a:gd name="connsiteY5" fmla="*/ 1282700 h 2198688"/>
              <a:gd name="connsiteX6" fmla="*/ 388938 w 2236788"/>
              <a:gd name="connsiteY6" fmla="*/ 346075 h 2198688"/>
              <a:gd name="connsiteX7" fmla="*/ 387752 w 2236788"/>
              <a:gd name="connsiteY7" fmla="*/ 622857 h 2198688"/>
              <a:gd name="connsiteX8" fmla="*/ 436780 w 2236788"/>
              <a:gd name="connsiteY8" fmla="*/ 617946 h 2198688"/>
              <a:gd name="connsiteX9" fmla="*/ 951758 w 2236788"/>
              <a:gd name="connsiteY9" fmla="*/ 0 h 2198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36788" h="2198688">
                <a:moveTo>
                  <a:pt x="951758" y="0"/>
                </a:moveTo>
                <a:lnTo>
                  <a:pt x="2236788" y="0"/>
                </a:lnTo>
                <a:cubicBezTo>
                  <a:pt x="2231176" y="993610"/>
                  <a:pt x="1473201" y="1808285"/>
                  <a:pt x="505433" y="1906238"/>
                </a:cubicBezTo>
                <a:lnTo>
                  <a:pt x="382227" y="1912440"/>
                </a:lnTo>
                <a:lnTo>
                  <a:pt x="381001" y="2198688"/>
                </a:lnTo>
                <a:lnTo>
                  <a:pt x="0" y="1282700"/>
                </a:lnTo>
                <a:lnTo>
                  <a:pt x="388938" y="346075"/>
                </a:lnTo>
                <a:lnTo>
                  <a:pt x="387752" y="622857"/>
                </a:lnTo>
                <a:lnTo>
                  <a:pt x="436780" y="617946"/>
                </a:lnTo>
                <a:cubicBezTo>
                  <a:pt x="725437" y="559303"/>
                  <a:pt x="944774" y="305630"/>
                  <a:pt x="951758" y="0"/>
                </a:cubicBezTo>
                <a:close/>
              </a:path>
            </a:pathLst>
          </a:custGeom>
          <a:gradFill>
            <a:gsLst>
              <a:gs pos="0">
                <a:srgbClr val="74BB53"/>
              </a:gs>
              <a:gs pos="100000">
                <a:srgbClr val="EB8924"/>
              </a:gs>
            </a:gsLst>
            <a:lin ang="5400000" scaled="1"/>
          </a:gradFill>
          <a:ln w="28575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나눔바른고딕" charset="-127"/>
              <a:ea typeface="나눔바른고딕" charset="-127"/>
            </a:endParaRPr>
          </a:p>
        </p:txBody>
      </p:sp>
      <p:sp>
        <p:nvSpPr>
          <p:cNvPr id="18" name="자유형: 도형 32"/>
          <p:cNvSpPr>
            <a:spLocks/>
          </p:cNvSpPr>
          <p:nvPr/>
        </p:nvSpPr>
        <p:spPr bwMode="auto">
          <a:xfrm>
            <a:off x="4340404" y="1625955"/>
            <a:ext cx="2374736" cy="2491276"/>
          </a:xfrm>
          <a:custGeom>
            <a:avLst/>
            <a:gdLst>
              <a:gd name="connsiteX0" fmla="*/ 0 w 2224088"/>
              <a:gd name="connsiteY0" fmla="*/ 0 h 2238375"/>
              <a:gd name="connsiteX1" fmla="*/ 13968 w 2224088"/>
              <a:gd name="connsiteY1" fmla="*/ 0 h 2238375"/>
              <a:gd name="connsiteX2" fmla="*/ 1931572 w 2224088"/>
              <a:gd name="connsiteY2" fmla="*/ 1733692 h 2238375"/>
              <a:gd name="connsiteX3" fmla="*/ 1937658 w 2224088"/>
              <a:gd name="connsiteY3" fmla="*/ 1854559 h 2238375"/>
              <a:gd name="connsiteX4" fmla="*/ 2224088 w 2224088"/>
              <a:gd name="connsiteY4" fmla="*/ 1855788 h 2238375"/>
              <a:gd name="connsiteX5" fmla="*/ 1308101 w 2224088"/>
              <a:gd name="connsiteY5" fmla="*/ 2238375 h 2238375"/>
              <a:gd name="connsiteX6" fmla="*/ 373063 w 2224088"/>
              <a:gd name="connsiteY6" fmla="*/ 1847850 h 2238375"/>
              <a:gd name="connsiteX7" fmla="*/ 648235 w 2224088"/>
              <a:gd name="connsiteY7" fmla="*/ 1849030 h 2238375"/>
              <a:gd name="connsiteX8" fmla="*/ 643443 w 2224088"/>
              <a:gd name="connsiteY8" fmla="*/ 1801343 h 2238375"/>
              <a:gd name="connsiteX9" fmla="*/ 13968 w 2224088"/>
              <a:gd name="connsiteY9" fmla="*/ 1286081 h 2238375"/>
              <a:gd name="connsiteX10" fmla="*/ 0 w 2224088"/>
              <a:gd name="connsiteY10" fmla="*/ 1288078 h 2238375"/>
              <a:gd name="connsiteX11" fmla="*/ 0 w 2224088"/>
              <a:gd name="connsiteY11" fmla="*/ 0 h 2238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4088" h="2238375">
                <a:moveTo>
                  <a:pt x="0" y="0"/>
                </a:moveTo>
                <a:cubicBezTo>
                  <a:pt x="3991" y="0"/>
                  <a:pt x="9977" y="0"/>
                  <a:pt x="13968" y="0"/>
                </a:cubicBezTo>
                <a:cubicBezTo>
                  <a:pt x="1012909" y="0"/>
                  <a:pt x="1832967" y="759999"/>
                  <a:pt x="1931572" y="1733692"/>
                </a:cubicBezTo>
                <a:lnTo>
                  <a:pt x="1937658" y="1854559"/>
                </a:lnTo>
                <a:lnTo>
                  <a:pt x="2224088" y="1855788"/>
                </a:lnTo>
                <a:lnTo>
                  <a:pt x="1308101" y="2238375"/>
                </a:lnTo>
                <a:lnTo>
                  <a:pt x="373063" y="1847850"/>
                </a:lnTo>
                <a:lnTo>
                  <a:pt x="648235" y="1849030"/>
                </a:lnTo>
                <a:lnTo>
                  <a:pt x="643443" y="1801343"/>
                </a:lnTo>
                <a:cubicBezTo>
                  <a:pt x="583589" y="1507781"/>
                  <a:pt x="324750" y="1286081"/>
                  <a:pt x="13968" y="1286081"/>
                </a:cubicBezTo>
                <a:cubicBezTo>
                  <a:pt x="9977" y="1286081"/>
                  <a:pt x="3991" y="1286081"/>
                  <a:pt x="0" y="1288078"/>
                </a:cubicBezTo>
                <a:cubicBezTo>
                  <a:pt x="0" y="1288078"/>
                  <a:pt x="0" y="1288078"/>
                  <a:pt x="0" y="0"/>
                </a:cubicBezTo>
                <a:close/>
              </a:path>
            </a:pathLst>
          </a:custGeom>
          <a:gradFill>
            <a:gsLst>
              <a:gs pos="0">
                <a:srgbClr val="F47B34"/>
              </a:gs>
              <a:gs pos="100000">
                <a:srgbClr val="EB2184"/>
              </a:gs>
            </a:gsLst>
            <a:lin ang="5400000" scaled="1"/>
          </a:gradFill>
          <a:ln w="28575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solidFill>
                <a:schemeClr val="tx1"/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19" name="자유형: 도형 36"/>
          <p:cNvSpPr>
            <a:spLocks/>
          </p:cNvSpPr>
          <p:nvPr/>
        </p:nvSpPr>
        <p:spPr bwMode="auto">
          <a:xfrm>
            <a:off x="2357421" y="1309686"/>
            <a:ext cx="2253313" cy="2424498"/>
          </a:xfrm>
          <a:custGeom>
            <a:avLst/>
            <a:gdLst>
              <a:gd name="connsiteX0" fmla="*/ 1851933 w 2236108"/>
              <a:gd name="connsiteY0" fmla="*/ 0 h 2178376"/>
              <a:gd name="connsiteX1" fmla="*/ 2236108 w 2236108"/>
              <a:gd name="connsiteY1" fmla="*/ 919163 h 2178376"/>
              <a:gd name="connsiteX2" fmla="*/ 1843995 w 2236108"/>
              <a:gd name="connsiteY2" fmla="*/ 1852613 h 2178376"/>
              <a:gd name="connsiteX3" fmla="*/ 1845163 w 2236108"/>
              <a:gd name="connsiteY3" fmla="*/ 1580118 h 2178376"/>
              <a:gd name="connsiteX4" fmla="*/ 1785062 w 2236108"/>
              <a:gd name="connsiteY4" fmla="*/ 1587174 h 2178376"/>
              <a:gd name="connsiteX5" fmla="*/ 1293799 w 2236108"/>
              <a:gd name="connsiteY5" fmla="*/ 2102597 h 2178376"/>
              <a:gd name="connsiteX6" fmla="*/ 1287245 w 2236108"/>
              <a:gd name="connsiteY6" fmla="*/ 2178376 h 2178376"/>
              <a:gd name="connsiteX7" fmla="*/ 631146 w 2236108"/>
              <a:gd name="connsiteY7" fmla="*/ 1905001 h 2178376"/>
              <a:gd name="connsiteX8" fmla="*/ 0 w 2236108"/>
              <a:gd name="connsiteY8" fmla="*/ 2167069 h 2178376"/>
              <a:gd name="connsiteX9" fmla="*/ 6413 w 2236108"/>
              <a:gd name="connsiteY9" fmla="*/ 2030736 h 2178376"/>
              <a:gd name="connsiteX10" fmla="*/ 1716243 w 2236108"/>
              <a:gd name="connsiteY10" fmla="*/ 295494 h 2178376"/>
              <a:gd name="connsiteX11" fmla="*/ 1850700 w 2236108"/>
              <a:gd name="connsiteY11" fmla="*/ 287721 h 2178376"/>
              <a:gd name="connsiteX12" fmla="*/ 1851933 w 2236108"/>
              <a:gd name="connsiteY12" fmla="*/ 0 h 2178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236108" h="2178376">
                <a:moveTo>
                  <a:pt x="1851933" y="0"/>
                </a:moveTo>
                <a:lnTo>
                  <a:pt x="2236108" y="919163"/>
                </a:lnTo>
                <a:lnTo>
                  <a:pt x="1843995" y="1852613"/>
                </a:lnTo>
                <a:lnTo>
                  <a:pt x="1845163" y="1580118"/>
                </a:lnTo>
                <a:lnTo>
                  <a:pt x="1785062" y="1587174"/>
                </a:lnTo>
                <a:cubicBezTo>
                  <a:pt x="1533723" y="1642719"/>
                  <a:pt x="1338642" y="1846493"/>
                  <a:pt x="1293799" y="2102597"/>
                </a:cubicBezTo>
                <a:lnTo>
                  <a:pt x="1287245" y="2178376"/>
                </a:lnTo>
                <a:lnTo>
                  <a:pt x="631146" y="1905001"/>
                </a:lnTo>
                <a:lnTo>
                  <a:pt x="0" y="2167069"/>
                </a:lnTo>
                <a:lnTo>
                  <a:pt x="6413" y="2030736"/>
                </a:lnTo>
                <a:cubicBezTo>
                  <a:pt x="92564" y="1119713"/>
                  <a:pt x="810093" y="393963"/>
                  <a:pt x="1716243" y="295494"/>
                </a:cubicBezTo>
                <a:lnTo>
                  <a:pt x="1850700" y="287721"/>
                </a:lnTo>
                <a:lnTo>
                  <a:pt x="1851933" y="0"/>
                </a:lnTo>
                <a:close/>
              </a:path>
            </a:pathLst>
          </a:custGeom>
          <a:gradFill>
            <a:gsLst>
              <a:gs pos="0">
                <a:srgbClr val="4E7EC0"/>
              </a:gs>
              <a:gs pos="100000">
                <a:srgbClr val="D63494"/>
              </a:gs>
            </a:gsLst>
            <a:lin ang="5400000" scaled="1"/>
          </a:gradFill>
          <a:ln w="28575">
            <a:solidFill>
              <a:schemeClr val="bg1"/>
            </a:solidFill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>
              <a:latin typeface="나눔바른고딕" charset="-127"/>
              <a:ea typeface="나눔바른고딕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BB240991-1532-4DF7-ADA2-AEA179333084}"/>
              </a:ext>
            </a:extLst>
          </p:cNvPr>
          <p:cNvSpPr/>
          <p:nvPr/>
        </p:nvSpPr>
        <p:spPr>
          <a:xfrm>
            <a:off x="3072372" y="2466199"/>
            <a:ext cx="12372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rPr>
              <a:t>건강</a:t>
            </a:r>
            <a:endParaRPr kumimoji="0" lang="en-US" altLang="ko-KR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바른고딕" charset="-127"/>
              <a:ea typeface="나눔바른고딕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D64BB0BB-B612-4B2E-9CA7-D0BA2C51BE51}"/>
              </a:ext>
            </a:extLst>
          </p:cNvPr>
          <p:cNvSpPr/>
          <p:nvPr/>
        </p:nvSpPr>
        <p:spPr>
          <a:xfrm>
            <a:off x="4944191" y="2500306"/>
            <a:ext cx="10565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rPr>
              <a:t>시간</a:t>
            </a:r>
            <a:endParaRPr kumimoji="0" lang="en-US" altLang="ko-KR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바른고딕" charset="-127"/>
              <a:ea typeface="나눔바른고딕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CC2D0230-6E85-4CF5-8148-A2CB30DDE775}"/>
              </a:ext>
            </a:extLst>
          </p:cNvPr>
          <p:cNvSpPr/>
          <p:nvPr/>
        </p:nvSpPr>
        <p:spPr>
          <a:xfrm>
            <a:off x="4633792" y="4594485"/>
            <a:ext cx="8386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o-KR" altLang="en-US" sz="2400" b="1" kern="0" dirty="0" smtClean="0">
                <a:solidFill>
                  <a:schemeClr val="bg1"/>
                </a:solidFill>
                <a:latin typeface="나눔바른고딕" charset="-127"/>
                <a:ea typeface="나눔바른고딕" charset="-127"/>
              </a:rPr>
              <a:t>관계</a:t>
            </a:r>
            <a:endParaRPr kumimoji="0" lang="en-US" altLang="ko-KR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바른고딕" charset="-127"/>
              <a:ea typeface="나눔바른고딕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10426EA7-ACC0-4F94-80FD-5B45FA913692}"/>
              </a:ext>
            </a:extLst>
          </p:cNvPr>
          <p:cNvSpPr/>
          <p:nvPr/>
        </p:nvSpPr>
        <p:spPr>
          <a:xfrm>
            <a:off x="3074934" y="4441312"/>
            <a:ext cx="5282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o-KR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rPr>
              <a:t>돈</a:t>
            </a:r>
            <a:endParaRPr kumimoji="0" lang="en-US" altLang="ko-KR" sz="28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나눔바른고딕" charset="-127"/>
              <a:ea typeface="나눔바른고딕" charset="-127"/>
            </a:endParaRPr>
          </a:p>
        </p:txBody>
      </p:sp>
      <p:grpSp>
        <p:nvGrpSpPr>
          <p:cNvPr id="24" name="그룹 14">
            <a:extLst>
              <a:ext uri="{FF2B5EF4-FFF2-40B4-BE49-F238E27FC236}">
                <a16:creationId xmlns:a16="http://schemas.microsoft.com/office/drawing/2014/main" xmlns="" id="{D9956D14-1EFC-456D-A427-A4E0789DD5CE}"/>
              </a:ext>
            </a:extLst>
          </p:cNvPr>
          <p:cNvGrpSpPr/>
          <p:nvPr/>
        </p:nvGrpSpPr>
        <p:grpSpPr>
          <a:xfrm>
            <a:off x="1221287" y="2082801"/>
            <a:ext cx="1792715" cy="542126"/>
            <a:chOff x="2011583" y="1966562"/>
            <a:chExt cx="2249712" cy="510243"/>
          </a:xfrm>
        </p:grpSpPr>
        <p:sp>
          <p:nvSpPr>
            <p:cNvPr id="25" name="자유형: 도형 49">
              <a:extLst>
                <a:ext uri="{FF2B5EF4-FFF2-40B4-BE49-F238E27FC236}">
                  <a16:creationId xmlns:a16="http://schemas.microsoft.com/office/drawing/2014/main" xmlns="" id="{DF00C7BC-C8F0-4DBE-901F-EA09C7C9BE59}"/>
                </a:ext>
              </a:extLst>
            </p:cNvPr>
            <p:cNvSpPr/>
            <p:nvPr/>
          </p:nvSpPr>
          <p:spPr>
            <a:xfrm>
              <a:off x="2133858" y="1981694"/>
              <a:ext cx="2127437" cy="495111"/>
            </a:xfrm>
            <a:custGeom>
              <a:avLst/>
              <a:gdLst>
                <a:gd name="connsiteX0" fmla="*/ 2705100 w 2705100"/>
                <a:gd name="connsiteY0" fmla="*/ 895350 h 895350"/>
                <a:gd name="connsiteX1" fmla="*/ 2228850 w 2705100"/>
                <a:gd name="connsiteY1" fmla="*/ 0 h 895350"/>
                <a:gd name="connsiteX2" fmla="*/ 0 w 2705100"/>
                <a:gd name="connsiteY2" fmla="*/ 0 h 895350"/>
                <a:gd name="connsiteX0" fmla="*/ 2263298 w 2263298"/>
                <a:gd name="connsiteY0" fmla="*/ 895350 h 895350"/>
                <a:gd name="connsiteX1" fmla="*/ 1787048 w 2263298"/>
                <a:gd name="connsiteY1" fmla="*/ 0 h 895350"/>
                <a:gd name="connsiteX2" fmla="*/ 0 w 2263298"/>
                <a:gd name="connsiteY2" fmla="*/ 23436 h 895350"/>
                <a:gd name="connsiteX0" fmla="*/ 2255362 w 2255362"/>
                <a:gd name="connsiteY0" fmla="*/ 895350 h 895350"/>
                <a:gd name="connsiteX1" fmla="*/ 1779112 w 2255362"/>
                <a:gd name="connsiteY1" fmla="*/ 0 h 895350"/>
                <a:gd name="connsiteX2" fmla="*/ 0 w 2255362"/>
                <a:gd name="connsiteY2" fmla="*/ 13964 h 895350"/>
                <a:gd name="connsiteX0" fmla="*/ 2231554 w 2231554"/>
                <a:gd name="connsiteY0" fmla="*/ 909801 h 909801"/>
                <a:gd name="connsiteX1" fmla="*/ 1755304 w 2231554"/>
                <a:gd name="connsiteY1" fmla="*/ 14451 h 909801"/>
                <a:gd name="connsiteX2" fmla="*/ 0 w 2231554"/>
                <a:gd name="connsiteY2" fmla="*/ 0 h 909801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4494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5682" h="895350">
                  <a:moveTo>
                    <a:pt x="2215682" y="895350"/>
                  </a:moveTo>
                  <a:lnTo>
                    <a:pt x="1739432" y="0"/>
                  </a:lnTo>
                  <a:lnTo>
                    <a:pt x="0" y="4494"/>
                  </a:lnTo>
                </a:path>
              </a:pathLst>
            </a:custGeom>
            <a:noFill/>
            <a:ln w="6350" cap="flat" cmpd="sng" algn="ctr">
              <a:solidFill>
                <a:srgbClr val="FF8E4F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  <p:sp>
          <p:nvSpPr>
            <p:cNvPr id="26" name="사각형: 둥근 모서리 52">
              <a:extLst>
                <a:ext uri="{FF2B5EF4-FFF2-40B4-BE49-F238E27FC236}">
                  <a16:creationId xmlns:a16="http://schemas.microsoft.com/office/drawing/2014/main" xmlns="" id="{EAF2FFC0-2E8A-4E6E-A7E7-D8911E7306C6}"/>
                </a:ext>
              </a:extLst>
            </p:cNvPr>
            <p:cNvSpPr/>
            <p:nvPr/>
          </p:nvSpPr>
          <p:spPr>
            <a:xfrm rot="10800000">
              <a:off x="2011583" y="1966562"/>
              <a:ext cx="244550" cy="37324"/>
            </a:xfrm>
            <a:prstGeom prst="roundRect">
              <a:avLst>
                <a:gd name="adj" fmla="val 50000"/>
              </a:avLst>
            </a:prstGeom>
            <a:solidFill>
              <a:srgbClr val="FF8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</p:grpSp>
      <p:grpSp>
        <p:nvGrpSpPr>
          <p:cNvPr id="27" name="그룹 17">
            <a:extLst>
              <a:ext uri="{FF2B5EF4-FFF2-40B4-BE49-F238E27FC236}">
                <a16:creationId xmlns:a16="http://schemas.microsoft.com/office/drawing/2014/main" xmlns="" id="{FE03E5AA-D675-4D26-ACB8-D9D2C7F1CA7D}"/>
              </a:ext>
            </a:extLst>
          </p:cNvPr>
          <p:cNvGrpSpPr/>
          <p:nvPr/>
        </p:nvGrpSpPr>
        <p:grpSpPr>
          <a:xfrm flipH="1">
            <a:off x="5667302" y="2082801"/>
            <a:ext cx="1792715" cy="542126"/>
            <a:chOff x="2011583" y="1966562"/>
            <a:chExt cx="2249712" cy="510243"/>
          </a:xfrm>
        </p:grpSpPr>
        <p:sp>
          <p:nvSpPr>
            <p:cNvPr id="28" name="자유형: 도형 49">
              <a:extLst>
                <a:ext uri="{FF2B5EF4-FFF2-40B4-BE49-F238E27FC236}">
                  <a16:creationId xmlns:a16="http://schemas.microsoft.com/office/drawing/2014/main" xmlns="" id="{391672C3-67EC-40EF-95B0-8D9D8B408EDC}"/>
                </a:ext>
              </a:extLst>
            </p:cNvPr>
            <p:cNvSpPr/>
            <p:nvPr/>
          </p:nvSpPr>
          <p:spPr>
            <a:xfrm>
              <a:off x="2133858" y="1981694"/>
              <a:ext cx="2127437" cy="495111"/>
            </a:xfrm>
            <a:custGeom>
              <a:avLst/>
              <a:gdLst>
                <a:gd name="connsiteX0" fmla="*/ 2705100 w 2705100"/>
                <a:gd name="connsiteY0" fmla="*/ 895350 h 895350"/>
                <a:gd name="connsiteX1" fmla="*/ 2228850 w 2705100"/>
                <a:gd name="connsiteY1" fmla="*/ 0 h 895350"/>
                <a:gd name="connsiteX2" fmla="*/ 0 w 2705100"/>
                <a:gd name="connsiteY2" fmla="*/ 0 h 895350"/>
                <a:gd name="connsiteX0" fmla="*/ 2263298 w 2263298"/>
                <a:gd name="connsiteY0" fmla="*/ 895350 h 895350"/>
                <a:gd name="connsiteX1" fmla="*/ 1787048 w 2263298"/>
                <a:gd name="connsiteY1" fmla="*/ 0 h 895350"/>
                <a:gd name="connsiteX2" fmla="*/ 0 w 2263298"/>
                <a:gd name="connsiteY2" fmla="*/ 23436 h 895350"/>
                <a:gd name="connsiteX0" fmla="*/ 2255362 w 2255362"/>
                <a:gd name="connsiteY0" fmla="*/ 895350 h 895350"/>
                <a:gd name="connsiteX1" fmla="*/ 1779112 w 2255362"/>
                <a:gd name="connsiteY1" fmla="*/ 0 h 895350"/>
                <a:gd name="connsiteX2" fmla="*/ 0 w 2255362"/>
                <a:gd name="connsiteY2" fmla="*/ 13964 h 895350"/>
                <a:gd name="connsiteX0" fmla="*/ 2231554 w 2231554"/>
                <a:gd name="connsiteY0" fmla="*/ 909801 h 909801"/>
                <a:gd name="connsiteX1" fmla="*/ 1755304 w 2231554"/>
                <a:gd name="connsiteY1" fmla="*/ 14451 h 909801"/>
                <a:gd name="connsiteX2" fmla="*/ 0 w 2231554"/>
                <a:gd name="connsiteY2" fmla="*/ 0 h 909801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13965 h 895350"/>
                <a:gd name="connsiteX0" fmla="*/ 2215682 w 2215682"/>
                <a:gd name="connsiteY0" fmla="*/ 895350 h 895350"/>
                <a:gd name="connsiteX1" fmla="*/ 1739432 w 2215682"/>
                <a:gd name="connsiteY1" fmla="*/ 0 h 895350"/>
                <a:gd name="connsiteX2" fmla="*/ 0 w 2215682"/>
                <a:gd name="connsiteY2" fmla="*/ 4494 h 895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5682" h="895350">
                  <a:moveTo>
                    <a:pt x="2215682" y="895350"/>
                  </a:moveTo>
                  <a:lnTo>
                    <a:pt x="1739432" y="0"/>
                  </a:lnTo>
                  <a:lnTo>
                    <a:pt x="0" y="4494"/>
                  </a:lnTo>
                </a:path>
              </a:pathLst>
            </a:custGeom>
            <a:noFill/>
            <a:ln w="6350" cap="flat" cmpd="sng" algn="ctr">
              <a:solidFill>
                <a:srgbClr val="FF8E4F"/>
              </a:solidFill>
              <a:prstDash val="sys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  <p:sp>
          <p:nvSpPr>
            <p:cNvPr id="29" name="사각형: 둥근 모서리 52">
              <a:extLst>
                <a:ext uri="{FF2B5EF4-FFF2-40B4-BE49-F238E27FC236}">
                  <a16:creationId xmlns:a16="http://schemas.microsoft.com/office/drawing/2014/main" xmlns="" id="{10B25130-44C4-45D6-8FCC-3C2F82906C4A}"/>
                </a:ext>
              </a:extLst>
            </p:cNvPr>
            <p:cNvSpPr/>
            <p:nvPr/>
          </p:nvSpPr>
          <p:spPr>
            <a:xfrm rot="10800000">
              <a:off x="2011583" y="1966562"/>
              <a:ext cx="244550" cy="37324"/>
            </a:xfrm>
            <a:prstGeom prst="roundRect">
              <a:avLst>
                <a:gd name="adj" fmla="val 50000"/>
              </a:avLst>
            </a:prstGeom>
            <a:solidFill>
              <a:srgbClr val="FF8E4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나눔바른고딕" charset="-127"/>
                <a:ea typeface="나눔바른고딕" charset="-127"/>
              </a:endParaRPr>
            </a:p>
          </p:txBody>
        </p:sp>
      </p:grpSp>
      <p:sp>
        <p:nvSpPr>
          <p:cNvPr id="30" name="Text Box 7">
            <a:extLst>
              <a:ext uri="{FF2B5EF4-FFF2-40B4-BE49-F238E27FC236}">
                <a16:creationId xmlns:a16="http://schemas.microsoft.com/office/drawing/2014/main" xmlns="" id="{85559963-9D68-43A6-BFFF-A0E0BC12D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858" y="2167993"/>
            <a:ext cx="1255560" cy="646331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자신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가</a:t>
            </a:r>
            <a:r>
              <a:rPr lang="ko-KR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족</a:t>
            </a:r>
            <a:endParaRPr lang="en-US" altLang="ko-KR" sz="18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1" name="Text Box 8">
            <a:extLst>
              <a:ext uri="{FF2B5EF4-FFF2-40B4-BE49-F238E27FC236}">
                <a16:creationId xmlns:a16="http://schemas.microsoft.com/office/drawing/2014/main" xmlns="" id="{6C12D842-9235-4C98-96BC-F3FC286E7A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860" y="1659059"/>
            <a:ext cx="1493924" cy="461665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pPr marL="0" indent="0">
              <a:buNone/>
            </a:pP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심신건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강</a:t>
            </a:r>
            <a:endParaRPr lang="en-US" altLang="ko-KR" sz="24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2" name="Text Box 7">
            <a:extLst>
              <a:ext uri="{FF2B5EF4-FFF2-40B4-BE49-F238E27FC236}">
                <a16:creationId xmlns:a16="http://schemas.microsoft.com/office/drawing/2014/main" xmlns="" id="{69C53930-97B7-49AB-9DA4-91074FAEC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858" y="5089997"/>
            <a:ext cx="1250563" cy="646331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동산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부동산</a:t>
            </a:r>
            <a:endParaRPr lang="en-US" altLang="ko-KR" sz="18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3" name="Text Box 8">
            <a:extLst>
              <a:ext uri="{FF2B5EF4-FFF2-40B4-BE49-F238E27FC236}">
                <a16:creationId xmlns:a16="http://schemas.microsoft.com/office/drawing/2014/main" xmlns="" id="{38243278-6A7C-42B8-955C-201438EBD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3860" y="4581063"/>
            <a:ext cx="1493924" cy="461665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pPr marL="0" indent="0">
              <a:buNone/>
            </a:pP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보유자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산</a:t>
            </a:r>
            <a:endParaRPr lang="en-US" altLang="ko-KR" sz="24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4" name="Text Box 7">
            <a:extLst>
              <a:ext uri="{FF2B5EF4-FFF2-40B4-BE49-F238E27FC236}">
                <a16:creationId xmlns:a16="http://schemas.microsoft.com/office/drawing/2014/main" xmlns="" id="{677E8C3A-43E0-45AA-9EBD-BEBFCD82F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5682" y="2167993"/>
            <a:ext cx="1424335" cy="646331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소득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삶의 가치</a:t>
            </a:r>
            <a:endParaRPr lang="en-US" altLang="ko-KR" sz="18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5" name="Text Box 8">
            <a:extLst>
              <a:ext uri="{FF2B5EF4-FFF2-40B4-BE49-F238E27FC236}">
                <a16:creationId xmlns:a16="http://schemas.microsoft.com/office/drawing/2014/main" xmlns="" id="{47C48C11-CF1C-4D48-8099-7DD308CFF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84" y="1659059"/>
            <a:ext cx="1893692" cy="461665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pPr marL="0" indent="0">
              <a:buNone/>
            </a:pP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가용한 시간</a:t>
            </a:r>
            <a:endParaRPr lang="en-US" altLang="ko-KR" sz="24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6" name="Text Box 7">
            <a:extLst>
              <a:ext uri="{FF2B5EF4-FFF2-40B4-BE49-F238E27FC236}">
                <a16:creationId xmlns:a16="http://schemas.microsoft.com/office/drawing/2014/main" xmlns="" id="{0EE6A4BE-376F-4586-94AF-814313AF3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2684" y="5089997"/>
            <a:ext cx="1893692" cy="646331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직접적 가</a:t>
            </a:r>
            <a:r>
              <a:rPr lang="ko-KR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치</a:t>
            </a:r>
            <a:endParaRPr lang="en-US" altLang="ko-KR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  <a:p>
            <a:r>
              <a:rPr lang="ko-KR" alt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간접적 가치</a:t>
            </a:r>
            <a:endParaRPr lang="en-US" altLang="ko-KR" sz="18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37" name="Text Box 8">
            <a:extLst>
              <a:ext uri="{FF2B5EF4-FFF2-40B4-BE49-F238E27FC236}">
                <a16:creationId xmlns:a16="http://schemas.microsoft.com/office/drawing/2014/main" xmlns="" id="{EFBC8B9B-792B-418B-A0E5-6C144D240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676" y="4581063"/>
            <a:ext cx="1617684" cy="461665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ko-KR"/>
            </a:defPPr>
            <a:lvl1pPr marL="266700" marR="0" lvl="0" indent="-266700" defTabSz="457200" fontAlgn="auto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kern="0">
                <a:solidFill>
                  <a:schemeClr val="bg1"/>
                </a:solidFill>
                <a:latin typeface="야놀자 야체 R" panose="02020603020101020101" pitchFamily="18" charset="-127"/>
                <a:ea typeface="야놀자 야체 R" panose="02020603020101020101" pitchFamily="18" charset="-127"/>
              </a:defRPr>
            </a:lvl1pPr>
          </a:lstStyle>
          <a:p>
            <a:pPr marL="0" indent="0">
              <a:buNone/>
            </a:pP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인</a:t>
            </a:r>
            <a:r>
              <a:rPr lang="ko-KR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간</a:t>
            </a:r>
            <a:r>
              <a:rPr lang="ko-KR" alt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바른고딕" charset="-127"/>
                <a:ea typeface="나눔바른고딕" charset="-127"/>
              </a:rPr>
              <a:t>관계</a:t>
            </a:r>
            <a:endParaRPr lang="en-US" altLang="ko-KR" sz="2400" b="1" dirty="0">
              <a:solidFill>
                <a:schemeClr val="tx1">
                  <a:lumMod val="65000"/>
                  <a:lumOff val="35000"/>
                </a:schemeClr>
              </a:solidFill>
              <a:latin typeface="나눔바른고딕" charset="-127"/>
              <a:ea typeface="나눔바른고딕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37946" y="137397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나의 자산은 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82989" y="242172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3" name="직선 연결선 42"/>
          <p:cNvCxnSpPr/>
          <p:nvPr/>
        </p:nvCxnSpPr>
        <p:spPr>
          <a:xfrm>
            <a:off x="237946" y="677147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/>
          <p:cNvCxnSpPr/>
          <p:nvPr/>
        </p:nvCxnSpPr>
        <p:spPr>
          <a:xfrm>
            <a:off x="302760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22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직사각형 89"/>
          <p:cNvSpPr/>
          <p:nvPr/>
        </p:nvSpPr>
        <p:spPr>
          <a:xfrm>
            <a:off x="4751388" y="1449388"/>
            <a:ext cx="4141788" cy="4932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9" name="직사각형 88"/>
          <p:cNvSpPr/>
          <p:nvPr/>
        </p:nvSpPr>
        <p:spPr>
          <a:xfrm>
            <a:off x="250825" y="1436509"/>
            <a:ext cx="4141788" cy="4932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자산 관리의 신개념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2760" y="1573670"/>
            <a:ext cx="4033308" cy="1011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재무적 자산 </a:t>
            </a:r>
            <a:endParaRPr lang="en-US" altLang="ko-KR" sz="14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기업의  인적 물적 자산</a:t>
            </a:r>
            <a:endParaRPr lang="en-US" altLang="ko-KR" sz="14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무형 자산</a:t>
            </a:r>
            <a:endParaRPr lang="en-US" altLang="ko-KR" sz="14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6" name="양쪽 모서리가 둥근 사각형 85"/>
          <p:cNvSpPr/>
          <p:nvPr/>
        </p:nvSpPr>
        <p:spPr>
          <a:xfrm>
            <a:off x="250825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기존 자산 관리의 개념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7" name="양쪽 모서리가 둥근 사각형 86"/>
          <p:cNvSpPr/>
          <p:nvPr/>
        </p:nvSpPr>
        <p:spPr>
          <a:xfrm>
            <a:off x="4751388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신개념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88" name="직선 연결선 87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직사각형 90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7" name="직선 연결선 46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아래쪽 화살표 9"/>
          <p:cNvSpPr/>
          <p:nvPr/>
        </p:nvSpPr>
        <p:spPr>
          <a:xfrm>
            <a:off x="1885716" y="3288589"/>
            <a:ext cx="859819" cy="366006"/>
          </a:xfrm>
          <a:prstGeom prst="downArrow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타원 10"/>
          <p:cNvSpPr/>
          <p:nvPr/>
        </p:nvSpPr>
        <p:spPr>
          <a:xfrm>
            <a:off x="902349" y="2469400"/>
            <a:ext cx="2811596" cy="757361"/>
          </a:xfrm>
          <a:prstGeom prst="ellipse">
            <a:avLst/>
          </a:prstGeom>
          <a:solidFill>
            <a:srgbClr val="009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저축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4" name="원형 화살표 33"/>
          <p:cNvSpPr/>
          <p:nvPr/>
        </p:nvSpPr>
        <p:spPr>
          <a:xfrm>
            <a:off x="940985" y="3561821"/>
            <a:ext cx="2600705" cy="2873904"/>
          </a:xfrm>
          <a:prstGeom prst="circularArrow">
            <a:avLst>
              <a:gd name="adj1" fmla="val 15245"/>
              <a:gd name="adj2" fmla="val 1142319"/>
              <a:gd name="adj3" fmla="val 19987593"/>
              <a:gd name="adj4" fmla="val 10519504"/>
              <a:gd name="adj5" fmla="val 12500"/>
            </a:avLst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814923" y="3745767"/>
            <a:ext cx="1001407" cy="457983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투자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원형 화살표 52"/>
          <p:cNvSpPr/>
          <p:nvPr/>
        </p:nvSpPr>
        <p:spPr>
          <a:xfrm rot="10800000">
            <a:off x="878677" y="3440113"/>
            <a:ext cx="2663013" cy="2873904"/>
          </a:xfrm>
          <a:prstGeom prst="circularArrow">
            <a:avLst>
              <a:gd name="adj1" fmla="val 15245"/>
              <a:gd name="adj2" fmla="val 1142319"/>
              <a:gd name="adj3" fmla="val 19987593"/>
              <a:gd name="adj4" fmla="val 10519504"/>
              <a:gd name="adj5" fmla="val 12500"/>
            </a:avLst>
          </a:prstGeom>
          <a:solidFill>
            <a:srgbClr val="009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1744128" y="5644314"/>
            <a:ext cx="1001407" cy="457983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재투자</a:t>
            </a:r>
            <a:endParaRPr lang="ko-KR" altLang="en-US" sz="20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37" name="다이어그램 36"/>
          <p:cNvGraphicFramePr/>
          <p:nvPr>
            <p:extLst>
              <p:ext uri="{D42A27DB-BD31-4B8C-83A1-F6EECF244321}">
                <p14:modId xmlns:p14="http://schemas.microsoft.com/office/powerpoint/2010/main" val="3699549184"/>
              </p:ext>
            </p:extLst>
          </p:nvPr>
        </p:nvGraphicFramePr>
        <p:xfrm>
          <a:off x="4861843" y="1470339"/>
          <a:ext cx="3493014" cy="3101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7" name="모서리가 둥근 직사각형 56"/>
          <p:cNvSpPr/>
          <p:nvPr/>
        </p:nvSpPr>
        <p:spPr>
          <a:xfrm>
            <a:off x="4843218" y="5036347"/>
            <a:ext cx="668986" cy="567267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사람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4818222" y="5697426"/>
            <a:ext cx="693982" cy="567267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9" name="타원 58"/>
          <p:cNvSpPr/>
          <p:nvPr/>
        </p:nvSpPr>
        <p:spPr>
          <a:xfrm>
            <a:off x="5583115" y="5021479"/>
            <a:ext cx="968091" cy="130037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스</a:t>
            </a:r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트</a:t>
            </a:r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레</a:t>
            </a:r>
            <a:endParaRPr lang="en-US" altLang="ko-KR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스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0" name="모서리가 둥근 직사각형 59"/>
          <p:cNvSpPr/>
          <p:nvPr/>
        </p:nvSpPr>
        <p:spPr>
          <a:xfrm>
            <a:off x="6597121" y="5023468"/>
            <a:ext cx="2199745" cy="567267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상대방 이해하기 프레임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1" name="모서리가 둥근 직사각형 60"/>
          <p:cNvSpPr/>
          <p:nvPr/>
        </p:nvSpPr>
        <p:spPr>
          <a:xfrm>
            <a:off x="6597121" y="5717943"/>
            <a:ext cx="2199745" cy="567267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통제 가능 여부 상상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9" name="구부러진 연결선 38"/>
          <p:cNvCxnSpPr/>
          <p:nvPr/>
        </p:nvCxnSpPr>
        <p:spPr>
          <a:xfrm rot="5400000">
            <a:off x="4811324" y="3940707"/>
            <a:ext cx="1257165" cy="499393"/>
          </a:xfrm>
          <a:prstGeom prst="curvedConnector3">
            <a:avLst/>
          </a:prstGeom>
          <a:ln w="57150">
            <a:solidFill>
              <a:srgbClr val="00338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4939201" y="3901418"/>
            <a:ext cx="1001407" cy="45798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정신건강</a:t>
            </a:r>
            <a:endParaRPr lang="ko-KR" altLang="en-US" sz="14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885716" y="4675031"/>
            <a:ext cx="859819" cy="5280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/>
              <a:t>절세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559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자금조</a:t>
            </a:r>
            <a:r>
              <a: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달</a:t>
            </a:r>
          </a:p>
        </p:txBody>
      </p:sp>
      <p:cxnSp>
        <p:nvCxnSpPr>
          <p:cNvPr id="12" name="직선 연결선 11"/>
          <p:cNvCxnSpPr/>
          <p:nvPr/>
        </p:nvCxnSpPr>
        <p:spPr>
          <a:xfrm>
            <a:off x="302760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250825" y="1449388"/>
            <a:ext cx="4141788" cy="4932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양쪽 모서리가 둥근 사각형 13"/>
          <p:cNvSpPr/>
          <p:nvPr/>
        </p:nvSpPr>
        <p:spPr>
          <a:xfrm>
            <a:off x="250825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CEO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 보는 자금 조달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4751388" y="1449388"/>
            <a:ext cx="4141788" cy="4932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양쪽 모서리가 둥근 사각형 15"/>
          <p:cNvSpPr/>
          <p:nvPr/>
        </p:nvSpPr>
        <p:spPr>
          <a:xfrm>
            <a:off x="4751388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전문가가 보는 자금 조달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1" y="1449388"/>
            <a:ext cx="4376875" cy="159724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0825" y="3242733"/>
            <a:ext cx="4141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자신의 기업에 대해 정확한 내용을 모르면 </a:t>
            </a:r>
            <a:endParaRPr lang="en-US" altLang="ko-KR" sz="1400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자금 조달이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어렵게 </a:t>
            </a: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느껴짐</a:t>
            </a:r>
            <a:endParaRPr lang="ko-KR" altLang="en-US" sz="1400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525859" y="4177494"/>
            <a:ext cx="3591717" cy="1981977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기업 운영의 필수 요소 자금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en-US" altLang="ko-KR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하지만 많은 기업 대표들은 </a:t>
            </a:r>
            <a:endParaRPr lang="en-US" altLang="ko-KR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주거래 은행에만 의지함</a:t>
            </a:r>
            <a:endParaRPr lang="ko-KR" altLang="en-US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5026423" y="4177494"/>
            <a:ext cx="3591717" cy="1981977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아는 만큼  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쉬워지는 자금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en-US" altLang="ko-KR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다양한 자금 조달 루트 제공</a:t>
            </a:r>
            <a:endParaRPr lang="en-US" altLang="ko-KR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923" y="1457109"/>
            <a:ext cx="4384716" cy="1595384"/>
          </a:xfrm>
          <a:prstGeom prst="rect">
            <a:avLst/>
          </a:prstGeom>
        </p:spPr>
      </p:pic>
      <p:sp>
        <p:nvSpPr>
          <p:cNvPr id="21" name="직사각형 20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7" name="직선 연결선 26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751387" y="3236966"/>
            <a:ext cx="41417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전문가에게 컨설팅을 의뢰하면 직접 하는 것보다</a:t>
            </a:r>
            <a:endParaRPr lang="en-US" altLang="ko-KR" sz="1400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자금조달이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쉽게</a:t>
            </a:r>
            <a:r>
              <a:rPr lang="ko-KR" altLang="en-US" sz="1400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해결됨</a:t>
            </a:r>
            <a:endParaRPr lang="ko-KR" altLang="en-US" sz="1400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0090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249314" y="1464831"/>
            <a:ext cx="8642350" cy="33501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ko-KR" altLang="en-US" sz="1400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자금조</a:t>
            </a:r>
            <a:r>
              <a:rPr lang="ko-KR" altLang="en-US" sz="2000" b="1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달</a:t>
            </a:r>
            <a:r>
              <a:rPr lang="en-US" altLang="ko-KR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종류</a:t>
            </a:r>
            <a:r>
              <a:rPr lang="en-US" altLang="ko-KR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>
            <a:off x="250825" y="999909"/>
            <a:ext cx="8642350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기관 </a:t>
            </a:r>
            <a:r>
              <a:rPr lang="ko-KR" altLang="en-US" b="1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융자성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자금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0825" y="5351033"/>
            <a:ext cx="8642350" cy="7788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ko-KR" altLang="en-US" sz="1400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양쪽 모서리가 둥근 사각형 10"/>
          <p:cNvSpPr/>
          <p:nvPr/>
        </p:nvSpPr>
        <p:spPr>
          <a:xfrm>
            <a:off x="250825" y="4597615"/>
            <a:ext cx="8642350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기타 자금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25" y="1457109"/>
            <a:ext cx="6610350" cy="30247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0824" y="5182086"/>
            <a:ext cx="86408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중소기업진흥공단 융자 자금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소상공인시장진흥공단 기업융자자금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농림수산업자신용보증기금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지역신용보증재단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0" name="직선 연결선 19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67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병역특례 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250825" y="1283229"/>
            <a:ext cx="8642350" cy="114287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병역자원 일부를 군 필요인원 충원에  지장이 없는 범위 내에서 </a:t>
            </a:r>
            <a:endParaRPr lang="en-US" altLang="ko-KR" sz="16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국가산업의 육성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발전과  경쟁력 제고를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위하여 </a:t>
            </a:r>
            <a:endParaRPr lang="en-US" altLang="ko-KR" sz="16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병무청장이 선정한 지정업체에서  연구 또는 제조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생산인력으로 활용하도록 지원하는 제도</a:t>
            </a:r>
            <a:endParaRPr lang="ko-KR" altLang="en-US" sz="1600" b="1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/>
          <p:cNvSpPr/>
          <p:nvPr/>
        </p:nvSpPr>
        <p:spPr>
          <a:xfrm>
            <a:off x="302760" y="3747758"/>
            <a:ext cx="8590415" cy="30909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313491" y="4544108"/>
            <a:ext cx="8590415" cy="11612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978793" y="3580332"/>
            <a:ext cx="1171977" cy="1557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3011532" y="3591063"/>
            <a:ext cx="1171977" cy="1557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5136567" y="3591063"/>
            <a:ext cx="1171977" cy="1557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216531" y="3596965"/>
            <a:ext cx="1171977" cy="15572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043188" y="3747758"/>
            <a:ext cx="1043191" cy="4636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산업체</a:t>
            </a:r>
            <a:r>
              <a:rPr lang="en-US" altLang="ko-KR" sz="1200" dirty="0" smtClean="0"/>
              <a:t>/</a:t>
            </a:r>
          </a:p>
          <a:p>
            <a:pPr algn="ctr"/>
            <a:r>
              <a:rPr lang="ko-KR" altLang="en-US" sz="1200" dirty="0" smtClean="0"/>
              <a:t>연구기관장</a:t>
            </a:r>
            <a:endParaRPr lang="ko-KR" altLang="en-US" sz="1200" dirty="0"/>
          </a:p>
        </p:txBody>
      </p:sp>
      <p:sp>
        <p:nvSpPr>
          <p:cNvPr id="23" name="직사각형 22"/>
          <p:cNvSpPr/>
          <p:nvPr/>
        </p:nvSpPr>
        <p:spPr>
          <a:xfrm>
            <a:off x="3075922" y="3745610"/>
            <a:ext cx="1043191" cy="4636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추천권 자</a:t>
            </a:r>
            <a:endParaRPr lang="ko-KR" altLang="en-US" sz="1200" dirty="0"/>
          </a:p>
        </p:txBody>
      </p:sp>
      <p:sp>
        <p:nvSpPr>
          <p:cNvPr id="24" name="직사각형 23"/>
          <p:cNvSpPr/>
          <p:nvPr/>
        </p:nvSpPr>
        <p:spPr>
          <a:xfrm>
            <a:off x="5213836" y="3745610"/>
            <a:ext cx="1043191" cy="4636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병무청장</a:t>
            </a:r>
            <a:endParaRPr lang="ko-KR" altLang="en-US" sz="1200" dirty="0"/>
          </a:p>
        </p:txBody>
      </p:sp>
      <p:sp>
        <p:nvSpPr>
          <p:cNvPr id="25" name="직사각형 24"/>
          <p:cNvSpPr/>
          <p:nvPr/>
        </p:nvSpPr>
        <p:spPr>
          <a:xfrm>
            <a:off x="7274476" y="3758489"/>
            <a:ext cx="1043191" cy="46363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병역지정</a:t>
            </a:r>
            <a:endParaRPr lang="en-US" altLang="ko-KR" sz="1200" dirty="0" smtClean="0"/>
          </a:p>
          <a:p>
            <a:pPr algn="ctr"/>
            <a:r>
              <a:rPr lang="ko-KR" altLang="en-US" sz="1200" dirty="0" smtClean="0"/>
              <a:t>업체의 장</a:t>
            </a:r>
            <a:endParaRPr lang="ko-KR" altLang="en-US" sz="1200" dirty="0"/>
          </a:p>
        </p:txBody>
      </p:sp>
      <p:sp>
        <p:nvSpPr>
          <p:cNvPr id="17" name="직사각형 16"/>
          <p:cNvSpPr/>
          <p:nvPr/>
        </p:nvSpPr>
        <p:spPr>
          <a:xfrm>
            <a:off x="1043188" y="4349844"/>
            <a:ext cx="1043191" cy="749125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병역지정업체선정신청서작성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050164" y="4360575"/>
            <a:ext cx="1043191" cy="749125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평가등급과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점수 부여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226715" y="4360575"/>
            <a:ext cx="1043191" cy="749125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실태조사 후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병역지정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업체 선정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7287355" y="4360575"/>
            <a:ext cx="1043191" cy="749125"/>
          </a:xfrm>
          <a:prstGeom prst="rect">
            <a:avLst/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선정결과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200" dirty="0" smtClean="0">
                <a:solidFill>
                  <a:schemeClr val="tx1"/>
                </a:solidFill>
              </a:rPr>
              <a:t>수령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1287887" y="5154239"/>
            <a:ext cx="1159099" cy="551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매년</a:t>
            </a:r>
            <a:r>
              <a:rPr lang="en-US" altLang="ko-KR" sz="1200" dirty="0" smtClean="0"/>
              <a:t>6.30</a:t>
            </a:r>
          </a:p>
          <a:p>
            <a:pPr algn="ctr"/>
            <a:r>
              <a:rPr lang="en-US" altLang="ko-KR" sz="1200" dirty="0" smtClean="0"/>
              <a:t>(1.31)</a:t>
            </a:r>
            <a:endParaRPr lang="ko-KR" altLang="en-US" sz="1200" dirty="0"/>
          </a:p>
        </p:txBody>
      </p:sp>
      <p:sp>
        <p:nvSpPr>
          <p:cNvPr id="30" name="직사각형 29"/>
          <p:cNvSpPr/>
          <p:nvPr/>
        </p:nvSpPr>
        <p:spPr>
          <a:xfrm>
            <a:off x="3294863" y="5164970"/>
            <a:ext cx="1159099" cy="551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매년</a:t>
            </a:r>
            <a:r>
              <a:rPr lang="en-US" altLang="ko-KR" sz="1200" dirty="0" smtClean="0"/>
              <a:t>7.31</a:t>
            </a:r>
          </a:p>
          <a:p>
            <a:pPr algn="ctr"/>
            <a:r>
              <a:rPr lang="en-US" altLang="ko-KR" sz="1200" dirty="0" smtClean="0"/>
              <a:t>(2</a:t>
            </a:r>
            <a:r>
              <a:rPr lang="ko-KR" altLang="en-US" sz="1200" dirty="0" smtClean="0"/>
              <a:t>월 말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31" name="직사각형 30"/>
          <p:cNvSpPr/>
          <p:nvPr/>
        </p:nvSpPr>
        <p:spPr>
          <a:xfrm>
            <a:off x="5522930" y="5152091"/>
            <a:ext cx="1159099" cy="5511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/>
              <a:t>매년</a:t>
            </a:r>
            <a:r>
              <a:rPr lang="en-US" altLang="ko-KR" sz="1200" dirty="0" smtClean="0"/>
              <a:t>10~11 </a:t>
            </a:r>
            <a:r>
              <a:rPr lang="ko-KR" altLang="en-US" sz="1200" dirty="0" smtClean="0"/>
              <a:t>중</a:t>
            </a:r>
            <a:endParaRPr lang="en-US" altLang="ko-KR" sz="1200" dirty="0" smtClean="0"/>
          </a:p>
          <a:p>
            <a:pPr algn="ctr"/>
            <a:r>
              <a:rPr lang="en-US" altLang="ko-KR" sz="1200" dirty="0" smtClean="0"/>
              <a:t>(4</a:t>
            </a:r>
            <a:r>
              <a:rPr lang="ko-KR" altLang="en-US" sz="1200" dirty="0" smtClean="0"/>
              <a:t>월 중</a:t>
            </a:r>
            <a:r>
              <a:rPr lang="en-US" altLang="ko-KR" sz="1200" dirty="0" smtClean="0"/>
              <a:t>)</a:t>
            </a:r>
            <a:endParaRPr lang="ko-KR" altLang="en-US" sz="1200" dirty="0"/>
          </a:p>
        </p:txBody>
      </p:sp>
      <p:sp>
        <p:nvSpPr>
          <p:cNvPr id="32" name="오른쪽 화살표 31"/>
          <p:cNvSpPr/>
          <p:nvPr/>
        </p:nvSpPr>
        <p:spPr>
          <a:xfrm>
            <a:off x="2575775" y="4842995"/>
            <a:ext cx="283335" cy="538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오른쪽 화살표 32"/>
          <p:cNvSpPr/>
          <p:nvPr/>
        </p:nvSpPr>
        <p:spPr>
          <a:xfrm>
            <a:off x="4713668" y="4840847"/>
            <a:ext cx="294087" cy="538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오른쪽 화살표 33"/>
          <p:cNvSpPr/>
          <p:nvPr/>
        </p:nvSpPr>
        <p:spPr>
          <a:xfrm>
            <a:off x="6800045" y="4864457"/>
            <a:ext cx="291960" cy="5382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77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일학습병행제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296236"/>
              </p:ext>
            </p:extLst>
          </p:nvPr>
        </p:nvGraphicFramePr>
        <p:xfrm>
          <a:off x="302760" y="914630"/>
          <a:ext cx="8590415" cy="54671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0803"/>
                <a:gridCol w="1616440"/>
                <a:gridCol w="5133172"/>
              </a:tblGrid>
              <a:tr h="35391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분</a:t>
                      </a:r>
                    </a:p>
                  </a:txBody>
                  <a:tcPr marL="36000" marR="36000" marT="0" marB="0" anchor="ctr">
                    <a:lnB w="38100" cmpd="sng">
                      <a:noFill/>
                    </a:lnB>
                    <a:solidFill>
                      <a:srgbClr val="00338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4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해 당 범 위</a:t>
                      </a:r>
                    </a:p>
                  </a:txBody>
                  <a:tcPr marL="36000" marR="36000" marT="0" marB="0" anchor="ctr">
                    <a:lnB w="38100" cmpd="sng">
                      <a:noFill/>
                    </a:lnB>
                    <a:solidFill>
                      <a:srgbClr val="00338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7807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 </a:t>
                      </a: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대상자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신입 채용 예정자 또는 입사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미만 재직자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사무직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생산직 모두 가능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로 상시 인원의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25%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까지 </a:t>
                      </a:r>
                      <a:r>
                        <a:rPr lang="ko-KR" altLang="en-US" sz="1100" b="1" baseline="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가능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42324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진행자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(HRD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담당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기업현장교사</a:t>
                      </a:r>
                      <a:r>
                        <a:rPr lang="en-US" altLang="ko-KR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HRD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담당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indent="0" algn="ctr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*1</a:t>
                      </a:r>
                      <a:r>
                        <a:rPr lang="ko-KR" altLang="en-US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의무교육</a:t>
                      </a:r>
                      <a:endParaRPr lang="en-US" altLang="ko-KR" sz="900" b="1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기업 내 재직자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288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기업현장교사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*4</a:t>
                      </a:r>
                      <a:r>
                        <a:rPr lang="ko-KR" altLang="en-US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일 의무교육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해당 직무와 관련한 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이상의 경력을 가진 재직자</a:t>
                      </a:r>
                      <a:endParaRPr lang="en-US" altLang="ko-KR" sz="1100" b="1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latinLnBrk="1">
                        <a:lnSpc>
                          <a:spcPct val="150000"/>
                        </a:lnSpc>
                      </a:pP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사업장당 최소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사전교육 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박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일 필수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endParaRPr lang="ko-KR" altLang="en-US" sz="1100" b="1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78078">
                <a:tc rowSpan="2"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 유형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단독 기업형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100" b="1" kern="1200" dirty="0" smtClean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상시 근로자  </a:t>
                      </a:r>
                      <a:r>
                        <a:rPr lang="en-US" altLang="ko-KR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50</a:t>
                      </a:r>
                      <a:r>
                        <a:rPr lang="ko-KR" altLang="en-US" sz="110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 이상 사업장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232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50000"/>
                        </a:lnSpc>
                        <a:buFont typeface="Wingdings" pitchFamily="2" charset="2"/>
                        <a:buNone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공동 </a:t>
                      </a:r>
                      <a:r>
                        <a:rPr lang="ko-KR" altLang="en-US" sz="1100" b="1" dirty="0" err="1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훈련센터형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상시 근로자 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20~49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 사업장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(Off-JT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 센터에서 진행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altLang="ko-KR" sz="900" b="1" kern="1200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</a:t>
                      </a:r>
                      <a:r>
                        <a:rPr lang="ko-KR" altLang="en-US" sz="900" b="1" kern="1200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공동훈련센터는 전국에 지역별로 위치해있으나</a:t>
                      </a:r>
                      <a:r>
                        <a:rPr lang="en-US" altLang="ko-KR" sz="900" b="1" kern="1200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900" b="1" kern="1200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센터마다 특정 직무가 특성화되어 있음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11469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 시간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 </a:t>
                      </a:r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600~800</a:t>
                      </a:r>
                      <a:r>
                        <a:rPr lang="ko-KR" altLang="en-US" sz="1100" b="1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시간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OJT(80%)=Off-JT(20%)</a:t>
                      </a:r>
                      <a:endParaRPr lang="en-US" altLang="ko-KR" sz="1100" b="1" dirty="0">
                        <a:solidFill>
                          <a:schemeClr val="tx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*OJT</a:t>
                      </a:r>
                      <a:r>
                        <a:rPr lang="en-US" altLang="ko-KR" sz="900" b="1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</a:t>
                      </a:r>
                      <a:r>
                        <a:rPr lang="ko-KR" altLang="en-US" sz="900" b="1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현장교육</a:t>
                      </a:r>
                      <a:endParaRPr lang="en-US" altLang="ko-KR" sz="900" b="1" baseline="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b="1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**Off-JT=</a:t>
                      </a:r>
                      <a:r>
                        <a:rPr lang="ko-KR" altLang="en-US" sz="900" b="1" baseline="0" dirty="0" err="1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현장외교육</a:t>
                      </a:r>
                      <a:endParaRPr lang="en-US" altLang="ko-KR" sz="900" b="1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ex. 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800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baseline="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Wingdings" pitchFamily="2" charset="2"/>
                        </a:rPr>
                        <a:t>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OJT (640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: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Off-JT (160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800</a:t>
                      </a:r>
                      <a:r>
                        <a:rPr lang="ko-KR" altLang="en-US" sz="1100" b="1" kern="1200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 smtClean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Wingdings" pitchFamily="2" charset="2"/>
                        </a:rPr>
                        <a:t>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OJT (53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: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Off-JT (14</a:t>
                      </a:r>
                      <a:r>
                        <a:rPr lang="ko-KR" altLang="en-US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600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Wingdings" pitchFamily="2" charset="2"/>
                        </a:rPr>
                        <a:t>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OJT 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480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: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Off-JT 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120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600</a:t>
                      </a:r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 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  <a:sym typeface="Wingdings" pitchFamily="2" charset="2"/>
                        </a:rPr>
                        <a:t>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OJT 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 : </a:t>
                      </a:r>
                      <a:r>
                        <a:rPr lang="en-US" altLang="ko-KR" sz="1100" b="1" kern="1200" dirty="0" smtClean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Off-JT (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월</a:t>
                      </a:r>
                      <a:r>
                        <a:rPr lang="en-US" altLang="ko-KR" sz="1100" b="1" kern="1200" dirty="0">
                          <a:solidFill>
                            <a:schemeClr val="tx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5712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 방법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기업에서 원하는 직무를 사업장 컨디션에 맞춰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NCS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를 기반으로 한 프로그램 개발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후 산업인력공단과 약정을 체결하고 진행 기간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최소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 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동안 재직자들 간 교육훈련을 진행</a:t>
                      </a:r>
                      <a:endParaRPr lang="en-US" altLang="ko-KR" sz="1100" b="1" baseline="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*NCS=</a:t>
                      </a:r>
                      <a:r>
                        <a:rPr lang="ko-KR" altLang="en-US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국가직무능력표준</a:t>
                      </a:r>
                      <a:r>
                        <a:rPr lang="en-US" altLang="ko-KR" sz="900" b="1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(National</a:t>
                      </a:r>
                      <a:r>
                        <a:rPr lang="en-US" altLang="ko-KR" sz="900" b="1" baseline="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Competency Standards)</a:t>
                      </a:r>
                      <a:endParaRPr lang="en-US" altLang="ko-KR" sz="900" b="1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9076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직무 훈련 내용</a:t>
                      </a:r>
                    </a:p>
                  </a:txBody>
                  <a:tcPr marL="36000" marR="36000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 분야 </a:t>
                      </a:r>
                      <a:r>
                        <a:rPr lang="ko-KR" altLang="en-US" sz="1100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신직업자격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중 직무훈련대상 부서와 적합한 자격종목 선택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(ex.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사무직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: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마케팅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회계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광고홍보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/ 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생산직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: 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업종에 적합한 생산관리 직무 등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baseline="0" dirty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-&gt; </a:t>
                      </a:r>
                      <a:r>
                        <a:rPr lang="ko-KR" altLang="en-US" sz="1100" b="1" baseline="0" dirty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 당 최대 </a:t>
                      </a:r>
                      <a:r>
                        <a:rPr lang="en-US" altLang="ko-KR" sz="1100" b="1" baseline="0" dirty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100" b="1" baseline="0" dirty="0">
                          <a:solidFill>
                            <a:srgbClr val="FF000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가지 직무 개발 가능</a:t>
                      </a:r>
                      <a:endParaRPr lang="en-US" altLang="ko-KR" sz="1100" b="1" baseline="0" dirty="0">
                        <a:solidFill>
                          <a:srgbClr val="FF000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36000" marR="36000" marT="0" marB="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15" name="직선 연결선 14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99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err="1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일학습병행제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정부 지원금 규모</a:t>
            </a:r>
            <a:r>
              <a:rPr lang="en-US" altLang="ko-KR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양쪽 모서리가 둥근 사각형 8"/>
          <p:cNvSpPr/>
          <p:nvPr/>
        </p:nvSpPr>
        <p:spPr>
          <a:xfrm>
            <a:off x="250825" y="999909"/>
            <a:ext cx="8642350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정부지원금 규모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xmlns="" id="{39954F7A-2AB5-4637-B845-D458D98B4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6303974"/>
              </p:ext>
            </p:extLst>
          </p:nvPr>
        </p:nvGraphicFramePr>
        <p:xfrm>
          <a:off x="250825" y="1457109"/>
          <a:ext cx="8642350" cy="2255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62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3027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02736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856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27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6738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구    분</a:t>
                      </a:r>
                    </a:p>
                  </a:txBody>
                  <a:tcPr marL="72000" marR="72000"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항목별 지원금</a:t>
                      </a:r>
                    </a:p>
                  </a:txBody>
                  <a:tcPr marL="72000" marR="72000"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연간 예시금액</a:t>
                      </a:r>
                      <a:endParaRPr lang="en-US" altLang="ko-KR" sz="1100" b="1" kern="1200" dirty="0">
                        <a:solidFill>
                          <a:schemeClr val="bg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900" b="1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학습근로자 </a:t>
                      </a:r>
                      <a:r>
                        <a:rPr lang="en-US" altLang="ko-KR" sz="900" b="1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900" b="1" kern="1200" dirty="0">
                          <a:solidFill>
                            <a:schemeClr val="tx2">
                              <a:lumMod val="40000"/>
                              <a:lumOff val="6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인 기준</a:t>
                      </a:r>
                    </a:p>
                  </a:txBody>
                  <a:tcPr marL="72000" marR="72000"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bg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비고</a:t>
                      </a:r>
                    </a:p>
                  </a:txBody>
                  <a:tcPr marL="72000" marR="72000"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56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기업지원금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훈련비용</a:t>
                      </a:r>
                      <a:endParaRPr lang="en-US" altLang="ko-KR" sz="105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(OJT,</a:t>
                      </a:r>
                      <a:r>
                        <a:rPr lang="en-US" altLang="ko-KR" sz="105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Off JT)</a:t>
                      </a:r>
                      <a:endParaRPr lang="ko-KR" altLang="en-US" sz="105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직종별 훈련단가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×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3(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조정계수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× 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연간훈련시간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× 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학습근로자수</a:t>
                      </a:r>
                      <a:endParaRPr lang="en-US" altLang="ko-KR" sz="105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marL="0" indent="0" algn="l" latinLnBrk="1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 ex. 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≒ 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2,500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원 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3(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조정계수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 800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 </a:t>
                      </a:r>
                      <a:r>
                        <a:rPr lang="en-US" altLang="ko-KR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 1</a:t>
                      </a:r>
                      <a:r>
                        <a:rPr lang="ko-KR" altLang="en-US" sz="11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</a:t>
                      </a:r>
                      <a:endParaRPr lang="en-US" altLang="ko-KR" sz="11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약 </a:t>
                      </a:r>
                      <a:r>
                        <a:rPr lang="en-US" altLang="ko-KR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600</a:t>
                      </a:r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</a:t>
                      </a:r>
                      <a:endParaRPr lang="en-US" altLang="ko-KR" sz="1050" b="1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1" hangingPunct="1"/>
                      <a:endParaRPr lang="ko-KR" altLang="en-US" sz="8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01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학습 근로 </a:t>
                      </a:r>
                      <a:endParaRPr lang="en-US" altLang="ko-KR" sz="105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05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 지원금</a:t>
                      </a:r>
                      <a:endParaRPr lang="ko-KR" altLang="en-US" sz="105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학습근로자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명당 매월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 한도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고정</a:t>
                      </a:r>
                      <a:r>
                        <a:rPr lang="en-US" altLang="ko-KR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480</a:t>
                      </a:r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590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</a:t>
                      </a:r>
                      <a:endParaRPr lang="en-US" altLang="ko-KR" sz="1100" b="1" dirty="0" smtClean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1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지원금</a:t>
                      </a:r>
                      <a:endParaRPr lang="ko-KR" altLang="en-US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72000" marR="7200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현장교사 수당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기업당 연간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400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(Min)~1,600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(Max)</a:t>
                      </a:r>
                    </a:p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9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</a:t>
                      </a:r>
                      <a:r>
                        <a:rPr lang="ko-KR" altLang="en-US" sz="9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학습근로자수에 따라 차등지급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약 </a:t>
                      </a:r>
                      <a:r>
                        <a:rPr lang="en-US" altLang="ko-KR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400</a:t>
                      </a:r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 </a:t>
                      </a:r>
                      <a:endParaRPr lang="en-US" altLang="ko-KR" sz="1050" b="1" kern="1200" dirty="0">
                        <a:solidFill>
                          <a:schemeClr val="dk1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+ 120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8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</a:t>
                      </a:r>
                      <a:r>
                        <a:rPr lang="ko-KR" altLang="en-US" sz="8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의무교육 심화과정 이수 시 추가지원금</a:t>
                      </a:r>
                      <a:endParaRPr lang="en-US" altLang="ko-KR" sz="8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5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연 </a:t>
                      </a:r>
                      <a:r>
                        <a:rPr lang="en-US" altLang="ko-KR" sz="105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120</a:t>
                      </a:r>
                      <a:r>
                        <a:rPr lang="ko-KR" altLang="en-US" sz="105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</a:t>
                      </a:r>
                      <a:endParaRPr lang="en-US" altLang="ko-KR" sz="105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783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HRD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담당자 수당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>
                        <a:lnSpc>
                          <a:spcPct val="150000"/>
                        </a:lnSpc>
                      </a:pP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 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기업별 월 </a:t>
                      </a:r>
                      <a:r>
                        <a:rPr lang="en-US" altLang="ko-KR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</a:t>
                      </a:r>
                      <a:r>
                        <a:rPr lang="ko-KR" altLang="en-US" sz="105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 한도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고정 </a:t>
                      </a:r>
                      <a:r>
                        <a:rPr lang="en-US" altLang="ko-KR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300</a:t>
                      </a:r>
                      <a:r>
                        <a:rPr lang="ko-KR" altLang="en-US" sz="1050" b="1" kern="1200" dirty="0">
                          <a:solidFill>
                            <a:schemeClr val="dk1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만원</a:t>
                      </a: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8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4" name="양쪽 모서리가 둥근 사각형 13"/>
          <p:cNvSpPr/>
          <p:nvPr/>
        </p:nvSpPr>
        <p:spPr>
          <a:xfrm>
            <a:off x="249314" y="3887042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연간 지원금 합계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3F7A26EF-D1E5-4203-B624-F1439A6DD2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2148224"/>
              </p:ext>
            </p:extLst>
          </p:nvPr>
        </p:nvGraphicFramePr>
        <p:xfrm>
          <a:off x="249314" y="4344242"/>
          <a:ext cx="4143299" cy="19273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19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5134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365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  분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구 성</a:t>
                      </a:r>
                    </a:p>
                  </a:txBody>
                  <a:tcPr anchor="ctr">
                    <a:lnB w="38100" cmpd="sng">
                      <a:noFill/>
                    </a:lnB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59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기업지원금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(1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인당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약 </a:t>
                      </a:r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400</a:t>
                      </a:r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 600</a:t>
                      </a:r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r>
                        <a:rPr lang="en-US" altLang="ko-KR" sz="110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+ 480</a:t>
                      </a:r>
                      <a:r>
                        <a:rPr lang="ko-KR" altLang="en-US" sz="110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 </a:t>
                      </a:r>
                      <a:r>
                        <a:rPr lang="en-US" altLang="ko-KR" sz="1100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= 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880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r>
                        <a:rPr lang="en-US" altLang="ko-KR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~1,080</a:t>
                      </a:r>
                      <a:r>
                        <a:rPr lang="ko-KR" altLang="en-US" sz="1100" b="1" baseline="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  <a:endParaRPr lang="en-US" altLang="ko-KR" sz="11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*{(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직종별 훈련단가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3 (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조정계수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 (600~900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시간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× 1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명</a:t>
                      </a:r>
                      <a:r>
                        <a:rPr lang="en-US" altLang="ko-KR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} + </a:t>
                      </a:r>
                      <a:r>
                        <a:rPr lang="ko-KR" altLang="en-US" sz="1000" b="1" kern="1200" dirty="0">
                          <a:solidFill>
                            <a:srgbClr val="0070C0"/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  <a:cs typeface="+mn-cs"/>
                        </a:rPr>
                        <a:t>학습근로자 지원금</a:t>
                      </a:r>
                      <a:endParaRPr lang="en-US" altLang="ko-KR" sz="1000" b="1" kern="1200" dirty="0">
                        <a:solidFill>
                          <a:srgbClr val="0070C0"/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21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근로자지원금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700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 </a:t>
                      </a:r>
                      <a:r>
                        <a:rPr lang="en-US" altLang="ko-KR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 820</a:t>
                      </a:r>
                      <a:r>
                        <a:rPr lang="ko-KR" altLang="en-US" sz="11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양쪽 모서리가 둥근 사각형 15"/>
          <p:cNvSpPr/>
          <p:nvPr/>
        </p:nvSpPr>
        <p:spPr>
          <a:xfrm>
            <a:off x="4751388" y="3887042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지원금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example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751388" y="4344242"/>
            <a:ext cx="4141788" cy="20375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751388" y="4411133"/>
            <a:ext cx="4141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현재 재직 상시 인원 </a:t>
            </a:r>
            <a:r>
              <a:rPr lang="en-US" altLang="ko-KR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= 100</a:t>
            </a:r>
            <a:r>
              <a:rPr lang="ko-KR" altLang="en-US" sz="1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명</a:t>
            </a:r>
            <a:endParaRPr lang="ko-KR" altLang="en-US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868333" y="4826000"/>
            <a:ext cx="905934" cy="499708"/>
          </a:xfrm>
          <a:prstGeom prst="rect">
            <a:avLst/>
          </a:prstGeom>
          <a:noFill/>
          <a:ln>
            <a:solidFill>
              <a:srgbClr val="003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100</a:t>
            </a:r>
            <a:r>
              <a:rPr lang="ko-KR" altLang="en-US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endParaRPr lang="ko-KR" altLang="en-US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369314" y="4836210"/>
            <a:ext cx="905934" cy="499708"/>
          </a:xfrm>
          <a:prstGeom prst="rect">
            <a:avLst/>
          </a:prstGeom>
          <a:noFill/>
          <a:ln>
            <a:solidFill>
              <a:srgbClr val="003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25%</a:t>
            </a:r>
            <a:endParaRPr lang="ko-KR" altLang="en-US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866855" y="4826000"/>
            <a:ext cx="905934" cy="499708"/>
          </a:xfrm>
          <a:prstGeom prst="rect">
            <a:avLst/>
          </a:prstGeom>
          <a:noFill/>
          <a:ln>
            <a:solidFill>
              <a:srgbClr val="0033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endParaRPr lang="ko-KR" altLang="en-US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곱셈 기호 3"/>
          <p:cNvSpPr/>
          <p:nvPr/>
        </p:nvSpPr>
        <p:spPr>
          <a:xfrm>
            <a:off x="5832740" y="4846420"/>
            <a:ext cx="474660" cy="489498"/>
          </a:xfrm>
          <a:prstGeom prst="mathMultiply">
            <a:avLst>
              <a:gd name="adj1" fmla="val 11413"/>
            </a:avLst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등호 19"/>
          <p:cNvSpPr/>
          <p:nvPr/>
        </p:nvSpPr>
        <p:spPr>
          <a:xfrm>
            <a:off x="7337162" y="4872599"/>
            <a:ext cx="500855" cy="426929"/>
          </a:xfrm>
          <a:prstGeom prst="mathEqual">
            <a:avLst>
              <a:gd name="adj1" fmla="val 9638"/>
              <a:gd name="adj2" fmla="val 11760"/>
            </a:avLst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868333" y="5477933"/>
            <a:ext cx="3904456" cy="321734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25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X 1,000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 원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= 2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억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600" b="1" kern="0" spc="-1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천만원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연간</a:t>
            </a:r>
            <a:r>
              <a:rPr lang="en-US" altLang="ko-KR" sz="16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MIN)</a:t>
            </a:r>
            <a:endParaRPr lang="ko-KR" altLang="en-US" sz="1600" b="1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868333" y="5897684"/>
            <a:ext cx="3904456" cy="321734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= 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약 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억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8" name="직선 연결선 27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9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 노무 관리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250825" y="1449388"/>
            <a:ext cx="4141788" cy="2195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양쪽 모서리가 둥근 사각형 8"/>
          <p:cNvSpPr/>
          <p:nvPr/>
        </p:nvSpPr>
        <p:spPr>
          <a:xfrm>
            <a:off x="250825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왜 꼭 필요한가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?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02760" y="1557867"/>
            <a:ext cx="40237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노동부 정책 추진 방향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노무 자율 조사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지도점검 확대 시행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강경한 감독 관리로 규정 위반 기업 벌칙 부여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 보험 가입 의무화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&gt;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일용직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비정규직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근로자 정규직화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 (4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 보험료 과거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내역 징수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인사노무 관리가 최소한의 안전장치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노무 분쟁을 막을 수 있는 유일한 안전장치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노동비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지도점검 대비 가능</a:t>
            </a:r>
            <a:endParaRPr lang="en-US" altLang="ko-KR" sz="12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4751388" y="1482509"/>
            <a:ext cx="4154125" cy="4776350"/>
            <a:chOff x="4322741" y="1340768"/>
            <a:chExt cx="2561774" cy="2791676"/>
          </a:xfrm>
        </p:grpSpPr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xmlns="" id="{A8814B5A-F005-4E03-9AC7-78FE006576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40" t="16771" r="8960" b="20087"/>
            <a:stretch/>
          </p:blipFill>
          <p:spPr>
            <a:xfrm>
              <a:off x="4322741" y="1340768"/>
              <a:ext cx="2561774" cy="2791676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xmlns="" id="{EB705F9E-2EBA-465A-9B2F-783844EF5B12}"/>
                </a:ext>
              </a:extLst>
            </p:cNvPr>
            <p:cNvSpPr/>
            <p:nvPr/>
          </p:nvSpPr>
          <p:spPr>
            <a:xfrm>
              <a:off x="4351492" y="1357237"/>
              <a:ext cx="785077" cy="211846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Regular" pitchFamily="2" charset="-127"/>
                  <a:ea typeface="다음_Regular" pitchFamily="2" charset="-127"/>
                </a:rPr>
                <a:t>규제사항</a:t>
              </a: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xmlns="" id="{58F91F9C-A164-4361-87C8-EDEDB93BE641}"/>
                </a:ext>
              </a:extLst>
            </p:cNvPr>
            <p:cNvSpPr/>
            <p:nvPr/>
          </p:nvSpPr>
          <p:spPr>
            <a:xfrm>
              <a:off x="5139008" y="1356842"/>
              <a:ext cx="623077" cy="2118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Regular" pitchFamily="2" charset="-127"/>
                  <a:ea typeface="다음_Regular" pitchFamily="2" charset="-127"/>
                </a:rPr>
                <a:t>근거법령</a:t>
              </a:r>
              <a:endParaRPr lang="ko-KR" alt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endParaRPr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xmlns="" id="{D6F79D5B-508F-4910-87CB-068328A8BCA3}"/>
                </a:ext>
              </a:extLst>
            </p:cNvPr>
            <p:cNvSpPr/>
            <p:nvPr/>
          </p:nvSpPr>
          <p:spPr>
            <a:xfrm>
              <a:off x="5762084" y="1356357"/>
              <a:ext cx="1084154" cy="21184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2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다음_Regular" pitchFamily="2" charset="-127"/>
                  <a:ea typeface="다음_Regular" pitchFamily="2" charset="-127"/>
                </a:rPr>
                <a:t>벌칙</a:t>
              </a:r>
              <a:endParaRPr lang="ko-KR" altLang="en-US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Regular" pitchFamily="2" charset="-127"/>
                <a:ea typeface="다음_Regular" pitchFamily="2" charset="-127"/>
              </a:endParaRPr>
            </a:p>
          </p:txBody>
        </p:sp>
      </p:grpSp>
      <p:sp>
        <p:nvSpPr>
          <p:cNvPr id="19" name="양쪽 모서리가 둥근 사각형 18"/>
          <p:cNvSpPr/>
          <p:nvPr/>
        </p:nvSpPr>
        <p:spPr>
          <a:xfrm>
            <a:off x="4757556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인사노무 관리 주요 규제사항 및 벌칙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1" name="양쪽 모서리가 둥근 사각형 20"/>
          <p:cNvSpPr/>
          <p:nvPr/>
        </p:nvSpPr>
        <p:spPr>
          <a:xfrm>
            <a:off x="250825" y="3760598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인사 노무 관리 분쟁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252186" y="4226727"/>
            <a:ext cx="4141788" cy="21564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309865" y="4334913"/>
            <a:ext cx="4023707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인사노무 분쟁 발생 시기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직원 퇴사 시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산재 발생 시 산업안전관리 점검 적발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직원 해고 시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노사간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분쟁시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가장 많이 발생하는 인사노무 문제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임금체불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퇴직금 정산방식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or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미지급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부당해고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60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인사 노무 관리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4751388" y="1449388"/>
            <a:ext cx="4141788" cy="49323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양쪽 모서리가 둥근 사각형 15"/>
          <p:cNvSpPr/>
          <p:nvPr/>
        </p:nvSpPr>
        <p:spPr>
          <a:xfrm>
            <a:off x="4751388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근로계약서 분쟁의 발생 이유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302760" y="999908"/>
            <a:ext cx="4056407" cy="5252882"/>
            <a:chOff x="460117" y="616900"/>
            <a:chExt cx="2539488" cy="2562842"/>
          </a:xfrm>
        </p:grpSpPr>
        <p:sp>
          <p:nvSpPr>
            <p:cNvPr id="11" name="제목 1">
              <a:extLst>
                <a:ext uri="{FF2B5EF4-FFF2-40B4-BE49-F238E27FC236}">
                  <a16:creationId xmlns:a16="http://schemas.microsoft.com/office/drawing/2014/main" xmlns="" id="{5D9D5FE6-E313-4F60-94FC-4F0111C4FB29}"/>
                </a:ext>
              </a:extLst>
            </p:cNvPr>
            <p:cNvSpPr txBox="1">
              <a:spLocks/>
            </p:cNvSpPr>
            <p:nvPr/>
          </p:nvSpPr>
          <p:spPr>
            <a:xfrm>
              <a:off x="938764" y="616900"/>
              <a:ext cx="1550141" cy="169960"/>
            </a:xfrm>
            <a:prstGeom prst="rect">
              <a:avLst/>
            </a:prstGeom>
          </p:spPr>
          <p:txBody>
            <a:bodyPr vert="horz" lIns="43827" tIns="21913" rIns="43827" bIns="21913" rtlCol="0" anchor="ctr">
              <a:noAutofit/>
            </a:bodyPr>
            <a:lstStyle/>
            <a:p>
              <a:pPr algn="ctr" defTabSz="438253">
                <a:spcBef>
                  <a:spcPct val="0"/>
                </a:spcBef>
                <a:defRPr/>
              </a:pPr>
              <a:endParaRPr lang="ko-KR" altLang="en-US" sz="1200" b="1" dirty="0">
                <a:latin typeface="+mj-lt"/>
                <a:ea typeface="+mj-ea"/>
                <a:cs typeface="+mj-cs"/>
              </a:endParaRP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xmlns="" id="{4C9F4954-E4AC-43DA-82C3-FA19CD7872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15" t="33958" r="10209" b="17620"/>
            <a:stretch/>
          </p:blipFill>
          <p:spPr>
            <a:xfrm>
              <a:off x="460117" y="836712"/>
              <a:ext cx="2539488" cy="2343030"/>
            </a:xfrm>
            <a:prstGeom prst="rect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</p:pic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xmlns="" id="{82CAA7C5-35D6-40E3-8477-6C7DAD93E3A0}"/>
                </a:ext>
              </a:extLst>
            </p:cNvPr>
            <p:cNvSpPr/>
            <p:nvPr/>
          </p:nvSpPr>
          <p:spPr>
            <a:xfrm>
              <a:off x="958757" y="946966"/>
              <a:ext cx="573690" cy="62308"/>
            </a:xfrm>
            <a:prstGeom prst="rect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92" dirty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sp>
          <p:nvSpPr>
            <p:cNvPr id="19" name="직사각형 18">
              <a:extLst>
                <a:ext uri="{FF2B5EF4-FFF2-40B4-BE49-F238E27FC236}">
                  <a16:creationId xmlns:a16="http://schemas.microsoft.com/office/drawing/2014/main" xmlns="" id="{65EAA562-34CD-4F06-9BD1-9C70BC8B835D}"/>
                </a:ext>
              </a:extLst>
            </p:cNvPr>
            <p:cNvSpPr/>
            <p:nvPr/>
          </p:nvSpPr>
          <p:spPr>
            <a:xfrm flipV="1">
              <a:off x="1032348" y="1028980"/>
              <a:ext cx="548369" cy="62308"/>
            </a:xfrm>
            <a:prstGeom prst="rect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92" dirty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xmlns="" id="{1D6B69B9-2782-4F44-B734-953479968D72}"/>
                </a:ext>
              </a:extLst>
            </p:cNvPr>
            <p:cNvSpPr/>
            <p:nvPr/>
          </p:nvSpPr>
          <p:spPr>
            <a:xfrm>
              <a:off x="1426179" y="1964930"/>
              <a:ext cx="573690" cy="91828"/>
            </a:xfrm>
            <a:prstGeom prst="rect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92" dirty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xmlns="" id="{31B756F8-1D57-4F7D-9197-F37DF31BC2A1}"/>
                </a:ext>
              </a:extLst>
            </p:cNvPr>
            <p:cNvSpPr/>
            <p:nvPr/>
          </p:nvSpPr>
          <p:spPr>
            <a:xfrm>
              <a:off x="560687" y="3020315"/>
              <a:ext cx="1024629" cy="112853"/>
            </a:xfrm>
            <a:prstGeom prst="rect">
              <a:avLst/>
            </a:prstGeom>
            <a:solidFill>
              <a:srgbClr val="FF0000">
                <a:alpha val="4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692" dirty="0">
                <a:solidFill>
                  <a:schemeClr val="tx1"/>
                </a:solidFill>
                <a:latin typeface="다음_Regular" pitchFamily="2" charset="-127"/>
                <a:ea typeface="다음_Regular" pitchFamily="2" charset="-127"/>
              </a:endParaRPr>
            </a:p>
          </p:txBody>
        </p:sp>
      </p:grpSp>
      <p:sp>
        <p:nvSpPr>
          <p:cNvPr id="22" name="양쪽 모서리가 둥근 사각형 21"/>
          <p:cNvSpPr/>
          <p:nvPr/>
        </p:nvSpPr>
        <p:spPr>
          <a:xfrm>
            <a:off x="260069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근로계약서 주요 점검 사항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10428" y="1565059"/>
            <a:ext cx="4023707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채용 시 노사간 근로 조건 합의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면접 시 근무조건 합의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&gt;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근무시간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근무일수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퇴직금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연차 합의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근로계약서 작성이 의무라는 대표들의 인식이 높아짐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 양식지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인터넷 다운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세무사 사무실 양식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에 직원과 합의한 내용 작성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세법상에는 문제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X, but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노동법 상에는 문제 발생가능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ko-KR" altLang="en-US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근로계약서 검토</a:t>
            </a:r>
            <a:endParaRPr lang="en-US" altLang="ko-KR" sz="1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Tx/>
              <a:buChar char="-"/>
            </a:pP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9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주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 근무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세전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250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 원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지급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(18‘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기준 최저임금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1,573,770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171450" indent="-171450">
              <a:buFontTx/>
              <a:buChar char="-"/>
            </a:pP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체불임금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연장근로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32.6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+ 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휴일근로 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58.7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시간</a:t>
            </a: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 * 11,483</a:t>
            </a:r>
            <a: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  <a:t/>
            </a:r>
            <a:br>
              <a:rPr lang="en-US" altLang="ko-KR" sz="1200" dirty="0">
                <a:latin typeface="나눔고딕" panose="020D0604000000000000" pitchFamily="50" charset="-127"/>
                <a:ea typeface="나눔고딕" panose="020D0604000000000000" pitchFamily="50" charset="-127"/>
              </a:rPr>
            </a:br>
            <a:r>
              <a:rPr lang="en-US" altLang="ko-KR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= 674,100</a:t>
            </a:r>
            <a:r>
              <a:rPr lang="ko-KR" altLang="en-US" sz="12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870053" y="4380312"/>
            <a:ext cx="3904456" cy="801287"/>
          </a:xfrm>
          <a:prstGeom prst="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# </a:t>
            </a:r>
            <a:r>
              <a:rPr lang="ko-KR" altLang="en-US" sz="1400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잘못된 근로계약서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로 많은 급여를 지급 하면서도 </a:t>
            </a:r>
            <a:endParaRPr lang="en-US" altLang="ko-KR" sz="14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kern="0" spc="-1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체불임금이 발생함</a:t>
            </a:r>
            <a:endParaRPr lang="en-US" altLang="ko-KR" sz="1400" b="1" kern="0" spc="-1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#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퇴사 시 </a:t>
            </a:r>
            <a:r>
              <a:rPr lang="ko-KR" altLang="en-US" sz="1400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퇴직금 지급 의무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발생</a:t>
            </a:r>
            <a:endParaRPr lang="ko-KR" altLang="en-US" sz="1400" b="1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4868333" y="5418509"/>
            <a:ext cx="3904456" cy="800909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기업 특성에 맞는 인사노무 관리 중요</a:t>
            </a:r>
            <a:r>
              <a:rPr lang="en-US" altLang="ko-KR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73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인건비 지원사업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0825" y="742311"/>
            <a:ext cx="8642350" cy="377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 altLang="ko-KR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새 정부의 노동정책 </a:t>
            </a:r>
            <a:r>
              <a:rPr lang="en-US" altLang="ko-KR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소비활성화를 통한 경기 부양 </a:t>
            </a:r>
            <a:r>
              <a:rPr lang="en-US" altLang="ko-KR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= </a:t>
            </a:r>
            <a:r>
              <a:rPr lang="ko-KR" altLang="en-US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노동자 최저임금 인상</a:t>
            </a:r>
            <a:r>
              <a:rPr lang="en-US" altLang="ko-KR" sz="1400" b="1" kern="0" spc="-100" dirty="0" smtClean="0">
                <a:solidFill>
                  <a:srgbClr val="00338D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b="1" kern="0" spc="-100" dirty="0">
              <a:solidFill>
                <a:srgbClr val="00338D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250825" y="1259960"/>
            <a:ext cx="3225800" cy="899869"/>
          </a:xfrm>
          <a:prstGeom prst="roundRect">
            <a:avLst/>
          </a:prstGeom>
          <a:solidFill>
            <a:srgbClr val="009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2017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최저임금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6,470</a:t>
            </a:r>
            <a:r>
              <a:rPr lang="ko-KR" altLang="en-US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en-US" altLang="ko-KR" b="1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기본급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1,352,230</a:t>
            </a:r>
            <a:r>
              <a:rPr lang="ko-KR" altLang="en-US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5667375" y="1267436"/>
            <a:ext cx="3225800" cy="899869"/>
          </a:xfrm>
          <a:prstGeom prst="roundRect">
            <a:avLst/>
          </a:prstGeom>
          <a:solidFill>
            <a:srgbClr val="009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2018</a:t>
            </a:r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최저임금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7,530</a:t>
            </a:r>
            <a:r>
              <a:rPr lang="ko-KR" altLang="en-US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en-US" altLang="ko-KR" b="1" dirty="0" smtClean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기본급</a:t>
            </a:r>
            <a:r>
              <a:rPr lang="en-US" altLang="ko-KR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1,573,770</a:t>
            </a:r>
            <a:r>
              <a:rPr lang="ko-KR" altLang="en-US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3804348" y="1303470"/>
            <a:ext cx="1557867" cy="788987"/>
            <a:chOff x="3962400" y="1379295"/>
            <a:chExt cx="1227667" cy="788987"/>
          </a:xfrm>
          <a:solidFill>
            <a:srgbClr val="0091DA"/>
          </a:solidFill>
        </p:grpSpPr>
        <p:sp>
          <p:nvSpPr>
            <p:cNvPr id="3" name="오른쪽 화살표 2"/>
            <p:cNvSpPr/>
            <p:nvPr/>
          </p:nvSpPr>
          <p:spPr>
            <a:xfrm>
              <a:off x="3962400" y="1379295"/>
              <a:ext cx="1227667" cy="788987"/>
            </a:xfrm>
            <a:prstGeom prst="rightArrow">
              <a:avLst>
                <a:gd name="adj1" fmla="val 50000"/>
                <a:gd name="adj2" fmla="val 2424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962400" y="1589122"/>
              <a:ext cx="1066800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600" b="1" kern="0" spc="-100" dirty="0" smtClean="0">
                  <a:solidFill>
                    <a:srgbClr val="FFFF00"/>
                  </a:solidFill>
                </a:rPr>
                <a:t>16.4% </a:t>
              </a:r>
              <a:r>
                <a:rPr lang="ko-KR" altLang="en-US" sz="1600" b="1" kern="0" spc="-100" dirty="0" smtClean="0">
                  <a:solidFill>
                    <a:srgbClr val="FFFF00"/>
                  </a:solidFill>
                </a:rPr>
                <a:t>인상</a:t>
              </a:r>
              <a:endParaRPr lang="ko-KR" altLang="en-US" sz="1600" b="1" kern="0" spc="-100" dirty="0">
                <a:solidFill>
                  <a:srgbClr val="FFFF00"/>
                </a:solidFill>
              </a:endParaRPr>
            </a:p>
          </p:txBody>
        </p:sp>
      </p:grpSp>
      <p:graphicFrame>
        <p:nvGraphicFramePr>
          <p:cNvPr id="19" name="다이어그램 18"/>
          <p:cNvGraphicFramePr/>
          <p:nvPr>
            <p:extLst>
              <p:ext uri="{D42A27DB-BD31-4B8C-83A1-F6EECF244321}">
                <p14:modId xmlns:p14="http://schemas.microsoft.com/office/powerpoint/2010/main" val="4095633055"/>
              </p:ext>
            </p:extLst>
          </p:nvPr>
        </p:nvGraphicFramePr>
        <p:xfrm>
          <a:off x="250826" y="2428914"/>
          <a:ext cx="8642349" cy="2510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323529" y="4242852"/>
            <a:ext cx="85195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kern="0" spc="-150" dirty="0" smtClean="0">
                <a:solidFill>
                  <a:schemeClr val="bg1"/>
                </a:solidFill>
              </a:rPr>
              <a:t>최저임금 인상으로 기업의 </a:t>
            </a:r>
            <a:r>
              <a:rPr lang="ko-KR" altLang="en-US" sz="1400" b="1" kern="0" spc="-150" dirty="0" smtClean="0">
                <a:solidFill>
                  <a:srgbClr val="FFFF00"/>
                </a:solidFill>
              </a:rPr>
              <a:t>수익성 악화</a:t>
            </a:r>
            <a:r>
              <a:rPr lang="en-US" altLang="ko-KR" sz="1400" b="1" kern="0" spc="-150" dirty="0" smtClean="0">
                <a:solidFill>
                  <a:schemeClr val="bg1"/>
                </a:solidFill>
              </a:rPr>
              <a:t>, </a:t>
            </a:r>
            <a:r>
              <a:rPr lang="ko-KR" altLang="en-US" sz="1400" b="1" kern="0" spc="-150" dirty="0" smtClean="0">
                <a:solidFill>
                  <a:schemeClr val="bg1"/>
                </a:solidFill>
              </a:rPr>
              <a:t>급상승하는 임금에 대한 </a:t>
            </a:r>
            <a:r>
              <a:rPr lang="ko-KR" altLang="en-US" sz="1400" b="1" kern="0" spc="-150" dirty="0" smtClean="0">
                <a:solidFill>
                  <a:srgbClr val="FFFF00"/>
                </a:solidFill>
              </a:rPr>
              <a:t>완충제 필요</a:t>
            </a:r>
            <a:r>
              <a:rPr lang="en-US" altLang="ko-KR" sz="1400" b="1" kern="0" spc="-150" dirty="0" smtClean="0">
                <a:solidFill>
                  <a:schemeClr val="bg1"/>
                </a:solidFill>
              </a:rPr>
              <a:t>, </a:t>
            </a:r>
            <a:r>
              <a:rPr lang="ko-KR" altLang="en-US" sz="1400" b="1" kern="0" spc="-150" dirty="0" smtClean="0">
                <a:solidFill>
                  <a:schemeClr val="bg1"/>
                </a:solidFill>
              </a:rPr>
              <a:t>고용지원금을 통해 급변하는 </a:t>
            </a:r>
            <a:r>
              <a:rPr lang="ko-KR" altLang="en-US" sz="1400" b="1" kern="0" spc="-150" dirty="0" smtClean="0">
                <a:solidFill>
                  <a:srgbClr val="FFFF00"/>
                </a:solidFill>
              </a:rPr>
              <a:t>노동시장에 대응</a:t>
            </a:r>
            <a:endParaRPr lang="ko-KR" altLang="en-US" sz="1400" b="1" kern="0" spc="-150" dirty="0">
              <a:solidFill>
                <a:srgbClr val="FFFF00"/>
              </a:solidFill>
            </a:endParaRP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xmlns="" id="{88B46953-6B4C-4A6D-A8D0-AFB997B8E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3528" y="4724984"/>
            <a:ext cx="1530671" cy="161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567269" y="5441205"/>
            <a:ext cx="1312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3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정책 추진</a:t>
            </a:r>
            <a:endParaRPr lang="ko-KR" altLang="en-US" sz="2400" b="1" spc="-3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1926902" y="4931684"/>
            <a:ext cx="2907566" cy="613983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최저임금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8,765</a:t>
            </a:r>
            <a:r>
              <a:rPr lang="ko-KR" altLang="en-US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sz="1600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모서리가 둥근 직사각형 24"/>
          <p:cNvSpPr/>
          <p:nvPr/>
        </p:nvSpPr>
        <p:spPr>
          <a:xfrm>
            <a:off x="1926902" y="5721198"/>
            <a:ext cx="2907566" cy="613983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2020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최저임금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10,000</a:t>
            </a:r>
            <a:r>
              <a:rPr lang="ko-KR" altLang="en-US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sz="1600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6646333" y="4939043"/>
            <a:ext cx="2246842" cy="613983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기본급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1,831,885</a:t>
            </a:r>
            <a:r>
              <a:rPr lang="ko-KR" altLang="en-US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sz="1600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모서리가 둥근 직사각형 26"/>
          <p:cNvSpPr/>
          <p:nvPr/>
        </p:nvSpPr>
        <p:spPr>
          <a:xfrm>
            <a:off x="6646333" y="5728557"/>
            <a:ext cx="2246842" cy="613983"/>
          </a:xfrm>
          <a:prstGeom prst="roundRect">
            <a:avLst/>
          </a:prstGeom>
          <a:solidFill>
            <a:srgbClr val="005E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기본급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: </a:t>
            </a:r>
            <a:r>
              <a:rPr lang="en-US" altLang="ko-KR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2,090,000</a:t>
            </a:r>
            <a:r>
              <a:rPr lang="ko-KR" altLang="en-US" sz="1600" b="1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</a:t>
            </a:r>
            <a:endParaRPr lang="ko-KR" altLang="en-US" sz="1600" b="1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29" name="직선 화살표 연결선 28"/>
          <p:cNvCxnSpPr/>
          <p:nvPr/>
        </p:nvCxnSpPr>
        <p:spPr>
          <a:xfrm flipV="1">
            <a:off x="4952998" y="5246035"/>
            <a:ext cx="1617133" cy="3298"/>
          </a:xfrm>
          <a:prstGeom prst="straightConnector1">
            <a:avLst/>
          </a:prstGeom>
          <a:ln w="79375">
            <a:solidFill>
              <a:srgbClr val="00338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화살표 연결선 30"/>
          <p:cNvCxnSpPr/>
          <p:nvPr/>
        </p:nvCxnSpPr>
        <p:spPr>
          <a:xfrm flipV="1">
            <a:off x="4952998" y="5998312"/>
            <a:ext cx="1617133" cy="3298"/>
          </a:xfrm>
          <a:prstGeom prst="straightConnector1">
            <a:avLst/>
          </a:prstGeom>
          <a:ln w="79375">
            <a:solidFill>
              <a:srgbClr val="00338D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123922" y="4928808"/>
            <a:ext cx="1159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16.4%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인상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0799" y="5676636"/>
            <a:ext cx="1159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16.4% </a:t>
            </a:r>
            <a:r>
              <a:rPr lang="ko-KR" altLang="en-US" sz="14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인상</a:t>
            </a:r>
            <a:endParaRPr lang="ko-KR" altLang="en-US" sz="1400" b="1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cxnSp>
        <p:nvCxnSpPr>
          <p:cNvPr id="37" name="직선 연결선 36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243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xmlns="" id="{1DE392D6-FE8A-4A58-BD19-9B5C139F8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400628"/>
              </p:ext>
            </p:extLst>
          </p:nvPr>
        </p:nvGraphicFramePr>
        <p:xfrm>
          <a:off x="250826" y="2934031"/>
          <a:ext cx="8642350" cy="34480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22186">
                  <a:extLst>
                    <a:ext uri="{9D8B030D-6E8A-4147-A177-3AD203B41FA5}">
                      <a16:colId xmlns:a16="http://schemas.microsoft.com/office/drawing/2014/main" xmlns="" val="2824037776"/>
                    </a:ext>
                  </a:extLst>
                </a:gridCol>
                <a:gridCol w="1892196">
                  <a:extLst>
                    <a:ext uri="{9D8B030D-6E8A-4147-A177-3AD203B41FA5}">
                      <a16:colId xmlns:a16="http://schemas.microsoft.com/office/drawing/2014/main" xmlns="" val="324715246"/>
                    </a:ext>
                  </a:extLst>
                </a:gridCol>
                <a:gridCol w="2649075">
                  <a:extLst>
                    <a:ext uri="{9D8B030D-6E8A-4147-A177-3AD203B41FA5}">
                      <a16:colId xmlns:a16="http://schemas.microsoft.com/office/drawing/2014/main" xmlns="" val="796355345"/>
                    </a:ext>
                  </a:extLst>
                </a:gridCol>
                <a:gridCol w="1362382">
                  <a:extLst>
                    <a:ext uri="{9D8B030D-6E8A-4147-A177-3AD203B41FA5}">
                      <a16:colId xmlns:a16="http://schemas.microsoft.com/office/drawing/2014/main" xmlns="" val="3300559394"/>
                    </a:ext>
                  </a:extLst>
                </a:gridCol>
                <a:gridCol w="983943">
                  <a:extLst>
                    <a:ext uri="{9D8B030D-6E8A-4147-A177-3AD203B41FA5}">
                      <a16:colId xmlns:a16="http://schemas.microsoft.com/office/drawing/2014/main" xmlns="" val="2135336980"/>
                    </a:ext>
                  </a:extLst>
                </a:gridCol>
                <a:gridCol w="832568">
                  <a:extLst>
                    <a:ext uri="{9D8B030D-6E8A-4147-A177-3AD203B41FA5}">
                      <a16:colId xmlns:a16="http://schemas.microsoft.com/office/drawing/2014/main" xmlns="" val="2387965294"/>
                    </a:ext>
                  </a:extLst>
                </a:gridCol>
              </a:tblGrid>
              <a:tr h="4693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연령별 분류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사업명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대상자조건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지원인원</a:t>
                      </a:r>
                      <a:endParaRPr lang="en-US" altLang="ko-KR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사대보험기준</a:t>
                      </a:r>
                      <a:r>
                        <a:rPr lang="en-US" altLang="ko-KR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기업</a:t>
                      </a:r>
                      <a:endParaRPr lang="en-US" altLang="ko-KR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지원금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직원</a:t>
                      </a:r>
                      <a:endParaRPr lang="en-US" altLang="ko-KR" sz="11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지원금</a:t>
                      </a:r>
                    </a:p>
                  </a:txBody>
                  <a:tcPr marL="63305" marR="63305" marT="31652" marB="31652" anchor="ctr">
                    <a:solidFill>
                      <a:srgbClr val="005EB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0971534"/>
                  </a:ext>
                </a:extLst>
              </a:tr>
              <a:tr h="236140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청년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청년내일채움공제</a:t>
                      </a:r>
                      <a:endParaRPr lang="en-US" altLang="ko-KR" sz="105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</a:t>
                      </a:r>
                      <a:r>
                        <a:rPr lang="en-US" altLang="ko-KR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 이하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50%</a:t>
                      </a:r>
                      <a:endParaRPr lang="ko-KR" altLang="en-US" sz="105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300</a:t>
                      </a:r>
                      <a:r>
                        <a:rPr lang="ko-KR" altLang="en-US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1,600</a:t>
                      </a:r>
                      <a:r>
                        <a:rPr lang="ko-KR" altLang="en-US" sz="105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2714027211"/>
                  </a:ext>
                </a:extLst>
              </a:tr>
              <a:tr h="261794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청년추가고용장려금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이하 </a:t>
                      </a:r>
                      <a:r>
                        <a:rPr lang="en-US" altLang="ko-KR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인추가채용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6,000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369107952"/>
                  </a:ext>
                </a:extLst>
              </a:tr>
              <a:tr h="23614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강남구인턴제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(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강남구기업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34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 이하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25%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3848357926"/>
                  </a:ext>
                </a:extLst>
              </a:tr>
              <a:tr h="2361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중장년</a:t>
                      </a:r>
                      <a:endParaRPr lang="ko-KR" altLang="en-US" sz="10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신중년적합직무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50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 이상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2563410003"/>
                  </a:ext>
                </a:extLst>
              </a:tr>
              <a:tr h="289336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새일여성인턴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경력단절여성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240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511877788"/>
                  </a:ext>
                </a:extLst>
              </a:tr>
              <a:tr h="21537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고령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세이상고령지원금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정년 미 설정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1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이상 근무자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인 초과 근무인원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1461999933"/>
                  </a:ext>
                </a:extLst>
              </a:tr>
              <a:tr h="402979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연령무관</a:t>
                      </a:r>
                      <a:endParaRPr lang="en-US" altLang="ko-KR" sz="1000" b="1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정규직전환지원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근속 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6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개월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~2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년 이내 비정규직근로자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120%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최대 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960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1520465925"/>
                  </a:ext>
                </a:extLst>
              </a:tr>
              <a:tr h="236140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전문인력고용지원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석사이상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1599903442"/>
                  </a:ext>
                </a:extLst>
              </a:tr>
              <a:tr h="258935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시간선택제고용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전환지원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주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시간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~30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시간 </a:t>
                      </a:r>
                      <a:r>
                        <a:rPr lang="ko-KR" altLang="en-US" sz="10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근로자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30%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149711940"/>
                  </a:ext>
                </a:extLst>
              </a:tr>
              <a:tr h="302669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출산육아기장려금지원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출산 전후 </a:t>
                      </a:r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15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개월이내 재고용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2866633605"/>
                  </a:ext>
                </a:extLst>
              </a:tr>
              <a:tr h="302669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출산육아기대체인력지원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대체충원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err="1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출산휴가인원수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720</a:t>
                      </a:r>
                      <a:r>
                        <a:rPr lang="ko-KR" altLang="en-US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만원</a:t>
                      </a:r>
                    </a:p>
                  </a:txBody>
                  <a:tcPr marL="63305" marR="63305" marT="31652" marB="31652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-</a:t>
                      </a:r>
                      <a:endParaRPr lang="ko-KR" altLang="en-US" sz="10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marL="63305" marR="63305" marT="31652" marB="31652" anchor="ctr"/>
                </a:tc>
                <a:extLst>
                  <a:ext uri="{0D108BD9-81ED-4DB2-BD59-A6C34878D82A}">
                    <a16:rowId xmlns:a16="http://schemas.microsoft.com/office/drawing/2014/main" xmlns="" val="2379950241"/>
                  </a:ext>
                </a:extLst>
              </a:tr>
            </a:tbl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/>
          <p:cNvCxnSpPr/>
          <p:nvPr/>
        </p:nvCxnSpPr>
        <p:spPr>
          <a:xfrm>
            <a:off x="250825" y="6489700"/>
            <a:ext cx="8642350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인건비 지원사업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양쪽 모서리가 둥근 사각형 13"/>
          <p:cNvSpPr/>
          <p:nvPr/>
        </p:nvSpPr>
        <p:spPr>
          <a:xfrm>
            <a:off x="250825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급격한 최저임금 인상의 해결방안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5" name="양쪽 모서리가 둥근 사각형 14"/>
          <p:cNvSpPr/>
          <p:nvPr/>
        </p:nvSpPr>
        <p:spPr>
          <a:xfrm>
            <a:off x="4751387" y="999909"/>
            <a:ext cx="4141788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일자리 창출 세제 감면</a:t>
            </a:r>
            <a:endParaRPr lang="ko-KR" altLang="en-US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50825" y="1449388"/>
            <a:ext cx="4141788" cy="819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4751387" y="1457109"/>
            <a:ext cx="4141788" cy="8196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02760" y="1549400"/>
            <a:ext cx="4023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임금 상승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세율 상승</a:t>
            </a:r>
            <a:endParaRPr lang="en-US" altLang="ko-KR" sz="1400" b="1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오른쪽 화살표 2"/>
          <p:cNvSpPr/>
          <p:nvPr/>
        </p:nvSpPr>
        <p:spPr>
          <a:xfrm>
            <a:off x="431800" y="1906588"/>
            <a:ext cx="287867" cy="252412"/>
          </a:xfrm>
          <a:prstGeom prst="rightArrow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28133" y="1847321"/>
            <a:ext cx="349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고용 창출 무상 지원금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으로 해결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03775" y="1549400"/>
            <a:ext cx="40237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청년 채용 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1,000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 원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상시 근로자 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 당 </a:t>
            </a:r>
            <a:r>
              <a:rPr lang="en-US" altLang="ko-KR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700</a:t>
            </a:r>
            <a:r>
              <a:rPr lang="ko-KR" altLang="en-US" sz="1400" b="1" kern="0" spc="-1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 원</a:t>
            </a:r>
            <a:endParaRPr lang="en-US" altLang="ko-KR" sz="1400" b="1" kern="0" spc="-1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오른쪽 화살표 21"/>
          <p:cNvSpPr/>
          <p:nvPr/>
        </p:nvSpPr>
        <p:spPr>
          <a:xfrm>
            <a:off x="4936067" y="1906588"/>
            <a:ext cx="287867" cy="252412"/>
          </a:xfrm>
          <a:prstGeom prst="rightArrow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232400" y="1847321"/>
            <a:ext cx="34967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법인세</a:t>
            </a:r>
            <a:r>
              <a:rPr lang="en-US" altLang="ko-KR" sz="16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600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종합소득세</a:t>
            </a:r>
            <a:r>
              <a:rPr lang="ko-KR" altLang="en-US" sz="16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감면</a:t>
            </a:r>
            <a:endParaRPr lang="ko-KR" altLang="en-US" sz="16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양쪽 모서리가 둥근 사각형 23"/>
          <p:cNvSpPr/>
          <p:nvPr/>
        </p:nvSpPr>
        <p:spPr>
          <a:xfrm>
            <a:off x="250825" y="2476831"/>
            <a:ext cx="8642350" cy="457200"/>
          </a:xfrm>
          <a:prstGeom prst="round2Same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kern="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b="1" kern="0" spc="-15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대보험</a:t>
            </a:r>
            <a:r>
              <a:rPr lang="ko-KR" altLang="en-US" b="1" kern="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가입인원 </a:t>
            </a:r>
            <a:r>
              <a:rPr lang="en-US" altLang="ko-KR" b="1" kern="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b="1" kern="0" spc="-15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 이상 사업장 대상 지원가능 사업</a:t>
            </a:r>
            <a:endParaRPr lang="ko-KR" altLang="en-US" b="1" kern="0" spc="-15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263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직선 연결선 6"/>
          <p:cNvCxnSpPr/>
          <p:nvPr/>
        </p:nvCxnSpPr>
        <p:spPr>
          <a:xfrm>
            <a:off x="250825" y="6489700"/>
            <a:ext cx="9867294" cy="0"/>
          </a:xfrm>
          <a:prstGeom prst="line">
            <a:avLst/>
          </a:prstGeom>
          <a:ln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0825" y="188913"/>
            <a:ext cx="8642350" cy="5397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ko-KR" altLang="en-US" sz="2000" b="1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인증</a:t>
            </a:r>
            <a:endParaRPr lang="ko-KR" altLang="en-US" sz="2000" b="1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95868" y="293688"/>
            <a:ext cx="106892" cy="330200"/>
          </a:xfrm>
          <a:prstGeom prst="rect">
            <a:avLst/>
          </a:prstGeom>
          <a:solidFill>
            <a:srgbClr val="0033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50825" y="921349"/>
            <a:ext cx="8642350" cy="62411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02760" y="1059998"/>
            <a:ext cx="8511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세제 혜택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자금지원 혜택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정부지원사업 </a:t>
            </a:r>
            <a:r>
              <a:rPr lang="ko-KR" altLang="en-US" b="1" kern="0" spc="-100" dirty="0" err="1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가산점</a:t>
            </a:r>
            <a:r>
              <a:rPr lang="en-US" altLang="ko-KR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b="1" kern="0" spc="-100" dirty="0" smtClean="0">
                <a:solidFill>
                  <a:srgbClr val="FFFF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기업신뢰도 확보 등 다양한 혜택</a:t>
            </a:r>
            <a:endParaRPr lang="en-US" altLang="ko-KR" b="1" kern="0" spc="-100" dirty="0">
              <a:solidFill>
                <a:srgbClr val="FFFF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16" name="그룹 121"/>
          <p:cNvGrpSpPr/>
          <p:nvPr/>
        </p:nvGrpSpPr>
        <p:grpSpPr>
          <a:xfrm>
            <a:off x="147794" y="1789563"/>
            <a:ext cx="8738628" cy="4511227"/>
            <a:chOff x="236075" y="2425224"/>
            <a:chExt cx="6467498" cy="4056733"/>
          </a:xfrm>
        </p:grpSpPr>
        <p:sp>
          <p:nvSpPr>
            <p:cNvPr id="19" name="TextBox 18"/>
            <p:cNvSpPr txBox="1"/>
            <p:nvPr/>
          </p:nvSpPr>
          <p:spPr>
            <a:xfrm>
              <a:off x="644962" y="5345607"/>
              <a:ext cx="642280" cy="242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option</a:t>
              </a:r>
              <a:endPara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5240" y="5121209"/>
              <a:ext cx="364886" cy="528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accent5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</a:t>
              </a:r>
              <a:endParaRPr lang="ko-KR" altLang="en-US" sz="30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256212" y="5345607"/>
              <a:ext cx="642280" cy="242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option</a:t>
              </a:r>
              <a:endPara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912511" y="5103872"/>
              <a:ext cx="364886" cy="528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</a:t>
              </a:r>
              <a:endParaRPr lang="ko-KR" altLang="en-US" sz="3000" b="1" dirty="0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17316" y="5345607"/>
              <a:ext cx="642280" cy="242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option</a:t>
              </a:r>
              <a:endPara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673615" y="5103872"/>
              <a:ext cx="364886" cy="528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dirty="0">
                  <a:solidFill>
                    <a:srgbClr val="7CC31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C</a:t>
              </a:r>
              <a:endParaRPr lang="ko-KR" altLang="en-US" sz="3000" b="1" dirty="0">
                <a:solidFill>
                  <a:srgbClr val="7CC3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32923" y="5672408"/>
              <a:ext cx="1443976" cy="80954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  <a:defRPr/>
              </a:pP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 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제조</a:t>
              </a: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,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도소매</a:t>
              </a: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,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서비스 등</a:t>
              </a:r>
              <a:endPara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 제품</a:t>
              </a: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 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또는 디자인 연구</a:t>
              </a:r>
              <a:endPara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기존인력 활용 가능</a:t>
              </a:r>
              <a:endPara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 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파티션 형태 가능</a:t>
              </a:r>
              <a:endPara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  <a:p>
              <a:pPr>
                <a:buFont typeface="Arial" pitchFamily="34" charset="0"/>
                <a:buChar char="•"/>
                <a:defRPr/>
              </a:pPr>
              <a:r>
                <a: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 </a:t>
              </a:r>
              <a:r>
                <a: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rPr>
                <a:t>유지관리 지원</a:t>
              </a:r>
              <a:endParaRPr lang="en-US" altLang="ko-KR" sz="1050" b="1" dirty="0"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endParaRPr>
            </a:p>
          </p:txBody>
        </p:sp>
        <p:grpSp>
          <p:nvGrpSpPr>
            <p:cNvPr id="26" name="그룹 89"/>
            <p:cNvGrpSpPr/>
            <p:nvPr/>
          </p:nvGrpSpPr>
          <p:grpSpPr>
            <a:xfrm>
              <a:off x="1469043" y="5265890"/>
              <a:ext cx="240338" cy="333717"/>
              <a:chOff x="2736364" y="3564672"/>
              <a:chExt cx="296396" cy="444956"/>
            </a:xfrm>
          </p:grpSpPr>
          <p:sp>
            <p:nvSpPr>
              <p:cNvPr id="96" name="타원 95"/>
              <p:cNvSpPr/>
              <p:nvPr/>
            </p:nvSpPr>
            <p:spPr>
              <a:xfrm>
                <a:off x="2942888" y="3744104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7" name="타원 96"/>
              <p:cNvSpPr/>
              <p:nvPr/>
            </p:nvSpPr>
            <p:spPr>
              <a:xfrm>
                <a:off x="2843044" y="3651528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8" name="타원 97"/>
              <p:cNvSpPr/>
              <p:nvPr/>
            </p:nvSpPr>
            <p:spPr>
              <a:xfrm>
                <a:off x="2843044" y="382069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9" name="타원 98"/>
              <p:cNvSpPr/>
              <p:nvPr/>
            </p:nvSpPr>
            <p:spPr>
              <a:xfrm>
                <a:off x="2736364" y="391975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100" name="타원 99"/>
              <p:cNvSpPr/>
              <p:nvPr/>
            </p:nvSpPr>
            <p:spPr>
              <a:xfrm>
                <a:off x="2736364" y="3564672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grpSp>
          <p:nvGrpSpPr>
            <p:cNvPr id="27" name="그룹 97"/>
            <p:cNvGrpSpPr/>
            <p:nvPr/>
          </p:nvGrpSpPr>
          <p:grpSpPr>
            <a:xfrm>
              <a:off x="3033325" y="5265890"/>
              <a:ext cx="240338" cy="333717"/>
              <a:chOff x="2736364" y="3564672"/>
              <a:chExt cx="296396" cy="444956"/>
            </a:xfrm>
          </p:grpSpPr>
          <p:sp>
            <p:nvSpPr>
              <p:cNvPr id="91" name="타원 90"/>
              <p:cNvSpPr/>
              <p:nvPr/>
            </p:nvSpPr>
            <p:spPr>
              <a:xfrm>
                <a:off x="2942888" y="3744104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2" name="타원 91"/>
              <p:cNvSpPr/>
              <p:nvPr/>
            </p:nvSpPr>
            <p:spPr>
              <a:xfrm>
                <a:off x="2843044" y="3651528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3" name="타원 92"/>
              <p:cNvSpPr/>
              <p:nvPr/>
            </p:nvSpPr>
            <p:spPr>
              <a:xfrm>
                <a:off x="2843044" y="382069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4" name="타원 93"/>
              <p:cNvSpPr/>
              <p:nvPr/>
            </p:nvSpPr>
            <p:spPr>
              <a:xfrm>
                <a:off x="2736364" y="391975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5" name="타원 94"/>
              <p:cNvSpPr/>
              <p:nvPr/>
            </p:nvSpPr>
            <p:spPr>
              <a:xfrm>
                <a:off x="2736364" y="3564672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grpSp>
          <p:nvGrpSpPr>
            <p:cNvPr id="28" name="그룹 103"/>
            <p:cNvGrpSpPr/>
            <p:nvPr/>
          </p:nvGrpSpPr>
          <p:grpSpPr>
            <a:xfrm>
              <a:off x="4691159" y="5265890"/>
              <a:ext cx="240338" cy="333717"/>
              <a:chOff x="2736364" y="3564672"/>
              <a:chExt cx="296396" cy="444956"/>
            </a:xfrm>
          </p:grpSpPr>
          <p:sp>
            <p:nvSpPr>
              <p:cNvPr id="86" name="타원 85"/>
              <p:cNvSpPr/>
              <p:nvPr/>
            </p:nvSpPr>
            <p:spPr>
              <a:xfrm>
                <a:off x="2942888" y="3744104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7" name="타원 86"/>
              <p:cNvSpPr/>
              <p:nvPr/>
            </p:nvSpPr>
            <p:spPr>
              <a:xfrm>
                <a:off x="2843044" y="3651528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8" name="타원 87"/>
              <p:cNvSpPr/>
              <p:nvPr/>
            </p:nvSpPr>
            <p:spPr>
              <a:xfrm>
                <a:off x="2843044" y="382069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9" name="타원 88"/>
              <p:cNvSpPr/>
              <p:nvPr/>
            </p:nvSpPr>
            <p:spPr>
              <a:xfrm>
                <a:off x="2736364" y="391975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90" name="타원 89"/>
              <p:cNvSpPr/>
              <p:nvPr/>
            </p:nvSpPr>
            <p:spPr>
              <a:xfrm>
                <a:off x="2736364" y="3564672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5629268" y="5327723"/>
              <a:ext cx="642280" cy="242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altLang="ko-KR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itchFamily="34" charset="0"/>
                  <a:cs typeface="Arial" pitchFamily="34" charset="0"/>
                </a:rPr>
                <a:t>option</a:t>
              </a:r>
              <a:endParaRPr lang="ko-KR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285567" y="5085988"/>
              <a:ext cx="364886" cy="5288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000" b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D</a:t>
              </a:r>
              <a:endParaRPr lang="ko-KR" altLang="en-US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31" name="그룹 103"/>
            <p:cNvGrpSpPr/>
            <p:nvPr/>
          </p:nvGrpSpPr>
          <p:grpSpPr>
            <a:xfrm>
              <a:off x="6303110" y="5248006"/>
              <a:ext cx="240338" cy="333717"/>
              <a:chOff x="2736364" y="3564672"/>
              <a:chExt cx="296396" cy="444956"/>
            </a:xfrm>
          </p:grpSpPr>
          <p:sp>
            <p:nvSpPr>
              <p:cNvPr id="81" name="타원 80"/>
              <p:cNvSpPr/>
              <p:nvPr/>
            </p:nvSpPr>
            <p:spPr>
              <a:xfrm>
                <a:off x="2942888" y="3744104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2" name="타원 81"/>
              <p:cNvSpPr/>
              <p:nvPr/>
            </p:nvSpPr>
            <p:spPr>
              <a:xfrm>
                <a:off x="2843044" y="3651528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3" name="타원 82"/>
              <p:cNvSpPr/>
              <p:nvPr/>
            </p:nvSpPr>
            <p:spPr>
              <a:xfrm>
                <a:off x="2843044" y="382069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4" name="타원 83"/>
              <p:cNvSpPr/>
              <p:nvPr/>
            </p:nvSpPr>
            <p:spPr>
              <a:xfrm>
                <a:off x="2736364" y="3919756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  <p:sp>
            <p:nvSpPr>
              <p:cNvPr id="85" name="타원 84"/>
              <p:cNvSpPr/>
              <p:nvPr/>
            </p:nvSpPr>
            <p:spPr>
              <a:xfrm>
                <a:off x="2736364" y="3564672"/>
                <a:ext cx="89872" cy="89872"/>
              </a:xfrm>
              <a:prstGeom prst="ellipse">
                <a:avLst/>
              </a:prstGeom>
              <a:solidFill>
                <a:srgbClr val="AFB59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350"/>
              </a:p>
            </p:txBody>
          </p:sp>
        </p:grpSp>
        <p:grpSp>
          <p:nvGrpSpPr>
            <p:cNvPr id="32" name="그룹 67"/>
            <p:cNvGrpSpPr/>
            <p:nvPr/>
          </p:nvGrpSpPr>
          <p:grpSpPr>
            <a:xfrm>
              <a:off x="236075" y="2425224"/>
              <a:ext cx="6467498" cy="2421469"/>
              <a:chOff x="236075" y="2190888"/>
              <a:chExt cx="6071857" cy="2421469"/>
            </a:xfrm>
          </p:grpSpPr>
          <p:grpSp>
            <p:nvGrpSpPr>
              <p:cNvPr id="33" name="그룹 134"/>
              <p:cNvGrpSpPr/>
              <p:nvPr/>
            </p:nvGrpSpPr>
            <p:grpSpPr>
              <a:xfrm>
                <a:off x="1844185" y="2190888"/>
                <a:ext cx="1334564" cy="2350132"/>
                <a:chOff x="2658835" y="1772816"/>
                <a:chExt cx="1334481" cy="2808312"/>
              </a:xfrm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9" name="직사각형 78"/>
                <p:cNvSpPr/>
                <p:nvPr/>
              </p:nvSpPr>
              <p:spPr>
                <a:xfrm>
                  <a:off x="2658835" y="1772816"/>
                  <a:ext cx="1334481" cy="28083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80" name="직사각형 79"/>
                <p:cNvSpPr/>
                <p:nvPr/>
              </p:nvSpPr>
              <p:spPr>
                <a:xfrm>
                  <a:off x="2663499" y="1772816"/>
                  <a:ext cx="1314962" cy="273630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4" name="그룹 135"/>
              <p:cNvGrpSpPr/>
              <p:nvPr/>
            </p:nvGrpSpPr>
            <p:grpSpPr>
              <a:xfrm>
                <a:off x="3386482" y="2190888"/>
                <a:ext cx="1334564" cy="2350132"/>
                <a:chOff x="4560865" y="1772816"/>
                <a:chExt cx="1334481" cy="2808312"/>
              </a:xfrm>
              <a:solidFill>
                <a:srgbClr val="7CC31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7" name="직사각형 76"/>
                <p:cNvSpPr/>
                <p:nvPr/>
              </p:nvSpPr>
              <p:spPr>
                <a:xfrm>
                  <a:off x="4560865" y="1772816"/>
                  <a:ext cx="1334481" cy="28083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8" name="직사각형 77"/>
                <p:cNvSpPr/>
                <p:nvPr/>
              </p:nvSpPr>
              <p:spPr>
                <a:xfrm>
                  <a:off x="4565872" y="1772816"/>
                  <a:ext cx="1314962" cy="273630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5" name="그룹 133"/>
              <p:cNvGrpSpPr/>
              <p:nvPr/>
            </p:nvGrpSpPr>
            <p:grpSpPr>
              <a:xfrm>
                <a:off x="300891" y="2190888"/>
                <a:ext cx="1334564" cy="2350132"/>
                <a:chOff x="755575" y="1772816"/>
                <a:chExt cx="1334481" cy="2808312"/>
              </a:xfrm>
              <a:solidFill>
                <a:schemeClr val="accent5">
                  <a:lumMod val="7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5" name="직사각형 74"/>
                <p:cNvSpPr/>
                <p:nvPr/>
              </p:nvSpPr>
              <p:spPr>
                <a:xfrm>
                  <a:off x="755575" y="1772816"/>
                  <a:ext cx="1334481" cy="28083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6" name="직사각형 75"/>
                <p:cNvSpPr/>
                <p:nvPr/>
              </p:nvSpPr>
              <p:spPr>
                <a:xfrm>
                  <a:off x="765334" y="1772816"/>
                  <a:ext cx="1314962" cy="273630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6" name="그룹 136"/>
              <p:cNvGrpSpPr/>
              <p:nvPr/>
            </p:nvGrpSpPr>
            <p:grpSpPr>
              <a:xfrm>
                <a:off x="308805" y="2190888"/>
                <a:ext cx="1315043" cy="2146696"/>
                <a:chOff x="765334" y="1772813"/>
                <a:chExt cx="1314962" cy="2448275"/>
              </a:xfrm>
            </p:grpSpPr>
            <p:sp>
              <p:nvSpPr>
                <p:cNvPr id="73" name="양쪽 모서리가 둥근 사각형 72"/>
                <p:cNvSpPr/>
                <p:nvPr/>
              </p:nvSpPr>
              <p:spPr>
                <a:xfrm rot="10800000">
                  <a:off x="838949" y="1772813"/>
                  <a:ext cx="1167732" cy="2448275"/>
                </a:xfrm>
                <a:prstGeom prst="round2SameRect">
                  <a:avLst>
                    <a:gd name="adj1" fmla="val 5866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 dirty="0"/>
                </a:p>
              </p:txBody>
            </p:sp>
            <p:sp>
              <p:nvSpPr>
                <p:cNvPr id="74" name="직사각형 73"/>
                <p:cNvSpPr/>
                <p:nvPr/>
              </p:nvSpPr>
              <p:spPr>
                <a:xfrm>
                  <a:off x="765334" y="1772816"/>
                  <a:ext cx="1314962" cy="21602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7" name="그룹 137"/>
              <p:cNvGrpSpPr/>
              <p:nvPr/>
            </p:nvGrpSpPr>
            <p:grpSpPr>
              <a:xfrm>
                <a:off x="1852100" y="2190888"/>
                <a:ext cx="1315043" cy="2146696"/>
                <a:chOff x="2668594" y="1772813"/>
                <a:chExt cx="1314962" cy="2448275"/>
              </a:xfrm>
            </p:grpSpPr>
            <p:sp>
              <p:nvSpPr>
                <p:cNvPr id="71" name="양쪽 모서리가 둥근 사각형 70"/>
                <p:cNvSpPr/>
                <p:nvPr/>
              </p:nvSpPr>
              <p:spPr>
                <a:xfrm rot="10800000">
                  <a:off x="2742210" y="1772813"/>
                  <a:ext cx="1167732" cy="2448275"/>
                </a:xfrm>
                <a:prstGeom prst="round2SameRect">
                  <a:avLst>
                    <a:gd name="adj1" fmla="val 5866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2" name="직사각형 71"/>
                <p:cNvSpPr/>
                <p:nvPr/>
              </p:nvSpPr>
              <p:spPr>
                <a:xfrm>
                  <a:off x="2668594" y="1772816"/>
                  <a:ext cx="1314962" cy="21602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38" name="그룹 138"/>
              <p:cNvGrpSpPr/>
              <p:nvPr/>
            </p:nvGrpSpPr>
            <p:grpSpPr>
              <a:xfrm>
                <a:off x="3394396" y="2190888"/>
                <a:ext cx="1315043" cy="2146696"/>
                <a:chOff x="4570624" y="1772813"/>
                <a:chExt cx="1314962" cy="2448275"/>
              </a:xfrm>
            </p:grpSpPr>
            <p:sp>
              <p:nvSpPr>
                <p:cNvPr id="69" name="양쪽 모서리가 둥근 사각형 68"/>
                <p:cNvSpPr/>
                <p:nvPr/>
              </p:nvSpPr>
              <p:spPr>
                <a:xfrm rot="10800000">
                  <a:off x="4644240" y="1772813"/>
                  <a:ext cx="1167732" cy="2448275"/>
                </a:xfrm>
                <a:prstGeom prst="round2SameRect">
                  <a:avLst>
                    <a:gd name="adj1" fmla="val 5866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70" name="직사각형 69"/>
                <p:cNvSpPr/>
                <p:nvPr/>
              </p:nvSpPr>
              <p:spPr>
                <a:xfrm>
                  <a:off x="4570624" y="1772816"/>
                  <a:ext cx="1314962" cy="21602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sp>
            <p:nvSpPr>
              <p:cNvPr id="39" name="TextBox 38"/>
              <p:cNvSpPr txBox="1"/>
              <p:nvPr/>
            </p:nvSpPr>
            <p:spPr>
              <a:xfrm>
                <a:off x="330904" y="3385118"/>
                <a:ext cx="1179425" cy="9133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연구소비용세액공제</a:t>
                </a:r>
                <a:endParaRPr lang="en-US" altLang="ko-KR" sz="1000" b="1" dirty="0" smtClean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defRPr/>
                </a:pPr>
                <a:r>
                  <a:rPr lang="en-US" altLang="ko-KR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(</a:t>
                </a: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연구소투입비용의 </a:t>
                </a:r>
                <a:r>
                  <a:rPr lang="en-US" altLang="ko-KR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25%)</a:t>
                </a: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법인세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(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소득세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) 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감면</a:t>
                </a:r>
                <a:endParaRPr lang="en-US" altLang="ko-KR" sz="100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defRPr/>
                </a:pPr>
                <a:r>
                  <a:rPr lang="en-US" altLang="ko-KR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ex</a:t>
                </a:r>
                <a:r>
                  <a:rPr lang="en-US" altLang="ko-KR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) </a:t>
                </a: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연봉 </a:t>
                </a:r>
                <a:r>
                  <a:rPr lang="en-US" altLang="ko-KR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2000</a:t>
                </a: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만원 </a:t>
                </a:r>
                <a:r>
                  <a:rPr lang="en-US" altLang="ko-KR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2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명 </a:t>
                </a:r>
                <a:endParaRPr lang="en-US" altLang="ko-KR" sz="1000" b="1" dirty="0" smtClean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defRPr/>
                </a:pP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등록 시 </a:t>
                </a:r>
                <a:r>
                  <a:rPr lang="ko-KR" altLang="en-US" sz="100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매년 </a:t>
                </a: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천 만 원 이상 </a:t>
                </a:r>
                <a:endParaRPr lang="en-US" altLang="ko-KR" sz="1000" b="1" dirty="0" smtClean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defRPr/>
                </a:pPr>
                <a:r>
                  <a:rPr lang="ko-KR" altLang="en-US" sz="1000" b="1" dirty="0" err="1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세감면</a:t>
                </a:r>
                <a:r>
                  <a:rPr lang="ko-KR" altLang="en-US" sz="100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효과</a:t>
                </a:r>
                <a:endParaRPr lang="en-US" altLang="ko-KR" sz="100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3477139" y="3441340"/>
                <a:ext cx="1079012" cy="6642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법인세 </a:t>
                </a: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50%</a:t>
                </a:r>
                <a:r>
                  <a:rPr lang="ko-KR" altLang="en-US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감면</a:t>
                </a:r>
                <a:endPara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재산세 </a:t>
                </a:r>
                <a:r>
                  <a:rPr lang="en-US" altLang="ko-KR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50%</a:t>
                </a:r>
                <a:r>
                  <a:rPr lang="ko-KR" altLang="en-US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감면</a:t>
                </a:r>
                <a:endParaRPr lang="en-US" altLang="ko-KR" sz="1050" b="1" dirty="0" smtClean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취득세 </a:t>
                </a:r>
                <a:r>
                  <a:rPr lang="en-US" altLang="ko-KR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75%</a:t>
                </a:r>
                <a:r>
                  <a:rPr lang="ko-KR" altLang="en-US" sz="1050" b="1" dirty="0" smtClean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감면</a:t>
                </a:r>
                <a:endParaRPr lang="en-US" altLang="ko-KR" sz="1050" b="1" dirty="0" smtClean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endPara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937510" y="3423823"/>
                <a:ext cx="1079012" cy="518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품질경영시스템</a:t>
                </a:r>
                <a:endPara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기업신뢰도</a:t>
                </a: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확보</a:t>
                </a:r>
                <a:endParaRPr lang="en-US" altLang="ko-KR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지원사업 </a:t>
                </a:r>
                <a:r>
                  <a:rPr lang="ko-KR" altLang="en-US" sz="1050" b="1" dirty="0" err="1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가산점</a:t>
                </a:r>
                <a:endPara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</p:txBody>
          </p:sp>
          <p:sp>
            <p:nvSpPr>
              <p:cNvPr id="42" name="직사각형 41"/>
              <p:cNvSpPr/>
              <p:nvPr/>
            </p:nvSpPr>
            <p:spPr>
              <a:xfrm>
                <a:off x="497491" y="3271010"/>
                <a:ext cx="936162" cy="34289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 b="1"/>
              </a:p>
            </p:txBody>
          </p:sp>
          <p:sp>
            <p:nvSpPr>
              <p:cNvPr id="43" name="직사각형 42"/>
              <p:cNvSpPr/>
              <p:nvPr/>
            </p:nvSpPr>
            <p:spPr>
              <a:xfrm>
                <a:off x="2013622" y="3271010"/>
                <a:ext cx="936162" cy="34289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 b="1"/>
              </a:p>
            </p:txBody>
          </p:sp>
          <p:sp>
            <p:nvSpPr>
              <p:cNvPr id="44" name="직사각형 43"/>
              <p:cNvSpPr/>
              <p:nvPr/>
            </p:nvSpPr>
            <p:spPr>
              <a:xfrm>
                <a:off x="3556197" y="3271010"/>
                <a:ext cx="936162" cy="34289"/>
              </a:xfrm>
              <a:prstGeom prst="rect">
                <a:avLst/>
              </a:prstGeom>
              <a:solidFill>
                <a:srgbClr val="7CC31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 b="1"/>
              </a:p>
            </p:txBody>
          </p:sp>
          <p:grpSp>
            <p:nvGrpSpPr>
              <p:cNvPr id="45" name="그룹 80"/>
              <p:cNvGrpSpPr/>
              <p:nvPr/>
            </p:nvGrpSpPr>
            <p:grpSpPr>
              <a:xfrm>
                <a:off x="236075" y="4283601"/>
                <a:ext cx="1387773" cy="306875"/>
                <a:chOff x="664033" y="4257675"/>
                <a:chExt cx="1387687" cy="409167"/>
              </a:xfrm>
            </p:grpSpPr>
            <p:sp>
              <p:nvSpPr>
                <p:cNvPr id="67" name="자유형 66"/>
                <p:cNvSpPr/>
                <p:nvPr/>
              </p:nvSpPr>
              <p:spPr>
                <a:xfrm>
                  <a:off x="775370" y="4257675"/>
                  <a:ext cx="1276350" cy="295275"/>
                </a:xfrm>
                <a:custGeom>
                  <a:avLst/>
                  <a:gdLst>
                    <a:gd name="connsiteX0" fmla="*/ 0 w 1276350"/>
                    <a:gd name="connsiteY0" fmla="*/ 0 h 295275"/>
                    <a:gd name="connsiteX1" fmla="*/ 9525 w 1276350"/>
                    <a:gd name="connsiteY1" fmla="*/ 285750 h 295275"/>
                    <a:gd name="connsiteX2" fmla="*/ 1266825 w 1276350"/>
                    <a:gd name="connsiteY2" fmla="*/ 295275 h 295275"/>
                    <a:gd name="connsiteX3" fmla="*/ 1276350 w 1276350"/>
                    <a:gd name="connsiteY3" fmla="*/ 0 h 295275"/>
                    <a:gd name="connsiteX4" fmla="*/ 0 w 1276350"/>
                    <a:gd name="connsiteY4" fmla="*/ 0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6350" h="295275">
                      <a:moveTo>
                        <a:pt x="0" y="0"/>
                      </a:moveTo>
                      <a:lnTo>
                        <a:pt x="9525" y="285750"/>
                      </a:lnTo>
                      <a:lnTo>
                        <a:pt x="1266825" y="295275"/>
                      </a:lnTo>
                      <a:lnTo>
                        <a:pt x="12763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54000"/>
                      </a:schemeClr>
                    </a:gs>
                  </a:gsLst>
                  <a:lin ang="60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68" name="포인트가 4개인 별 67"/>
                <p:cNvSpPr/>
                <p:nvPr/>
              </p:nvSpPr>
              <p:spPr>
                <a:xfrm>
                  <a:off x="664033" y="4390212"/>
                  <a:ext cx="276630" cy="276630"/>
                </a:xfrm>
                <a:prstGeom prst="star4">
                  <a:avLst>
                    <a:gd name="adj" fmla="val 3839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  <a:gs pos="66000">
                      <a:schemeClr val="bg1">
                        <a:alpha val="0"/>
                      </a:schemeClr>
                    </a:gs>
                    <a:gs pos="0">
                      <a:srgbClr val="FFFFFF">
                        <a:tint val="40000"/>
                        <a:satMod val="25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6" name="그룹 81"/>
              <p:cNvGrpSpPr/>
              <p:nvPr/>
            </p:nvGrpSpPr>
            <p:grpSpPr>
              <a:xfrm>
                <a:off x="1776524" y="4295957"/>
                <a:ext cx="1390874" cy="316400"/>
                <a:chOff x="2566515" y="4308475"/>
                <a:chExt cx="1390788" cy="421867"/>
              </a:xfrm>
            </p:grpSpPr>
            <p:sp>
              <p:nvSpPr>
                <p:cNvPr id="65" name="자유형 64"/>
                <p:cNvSpPr/>
                <p:nvPr/>
              </p:nvSpPr>
              <p:spPr>
                <a:xfrm>
                  <a:off x="2680953" y="4308475"/>
                  <a:ext cx="1276350" cy="295275"/>
                </a:xfrm>
                <a:custGeom>
                  <a:avLst/>
                  <a:gdLst>
                    <a:gd name="connsiteX0" fmla="*/ 0 w 1276350"/>
                    <a:gd name="connsiteY0" fmla="*/ 0 h 295275"/>
                    <a:gd name="connsiteX1" fmla="*/ 9525 w 1276350"/>
                    <a:gd name="connsiteY1" fmla="*/ 285750 h 295275"/>
                    <a:gd name="connsiteX2" fmla="*/ 1266825 w 1276350"/>
                    <a:gd name="connsiteY2" fmla="*/ 295275 h 295275"/>
                    <a:gd name="connsiteX3" fmla="*/ 1276350 w 1276350"/>
                    <a:gd name="connsiteY3" fmla="*/ 0 h 295275"/>
                    <a:gd name="connsiteX4" fmla="*/ 0 w 1276350"/>
                    <a:gd name="connsiteY4" fmla="*/ 0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6350" h="295275">
                      <a:moveTo>
                        <a:pt x="0" y="0"/>
                      </a:moveTo>
                      <a:lnTo>
                        <a:pt x="9525" y="285750"/>
                      </a:lnTo>
                      <a:lnTo>
                        <a:pt x="1266825" y="295275"/>
                      </a:lnTo>
                      <a:lnTo>
                        <a:pt x="12763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54000"/>
                      </a:schemeClr>
                    </a:gs>
                  </a:gsLst>
                  <a:lin ang="60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66" name="포인트가 4개인 별 65"/>
                <p:cNvSpPr/>
                <p:nvPr/>
              </p:nvSpPr>
              <p:spPr>
                <a:xfrm>
                  <a:off x="2566515" y="4453712"/>
                  <a:ext cx="276630" cy="276630"/>
                </a:xfrm>
                <a:prstGeom prst="star4">
                  <a:avLst>
                    <a:gd name="adj" fmla="val 3839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  <a:gs pos="66000">
                      <a:schemeClr val="bg1">
                        <a:alpha val="0"/>
                      </a:schemeClr>
                    </a:gs>
                    <a:gs pos="0">
                      <a:srgbClr val="FFFFFF">
                        <a:tint val="40000"/>
                        <a:satMod val="25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7" name="그룹 82"/>
              <p:cNvGrpSpPr/>
              <p:nvPr/>
            </p:nvGrpSpPr>
            <p:grpSpPr>
              <a:xfrm>
                <a:off x="3330172" y="4257857"/>
                <a:ext cx="1390874" cy="335450"/>
                <a:chOff x="4480457" y="4257675"/>
                <a:chExt cx="1390788" cy="447267"/>
              </a:xfrm>
            </p:grpSpPr>
            <p:sp>
              <p:nvSpPr>
                <p:cNvPr id="63" name="자유형 62"/>
                <p:cNvSpPr/>
                <p:nvPr/>
              </p:nvSpPr>
              <p:spPr>
                <a:xfrm>
                  <a:off x="4594895" y="4257675"/>
                  <a:ext cx="1276350" cy="323438"/>
                </a:xfrm>
                <a:custGeom>
                  <a:avLst/>
                  <a:gdLst>
                    <a:gd name="connsiteX0" fmla="*/ 0 w 1276350"/>
                    <a:gd name="connsiteY0" fmla="*/ 0 h 295275"/>
                    <a:gd name="connsiteX1" fmla="*/ 9525 w 1276350"/>
                    <a:gd name="connsiteY1" fmla="*/ 285750 h 295275"/>
                    <a:gd name="connsiteX2" fmla="*/ 1266825 w 1276350"/>
                    <a:gd name="connsiteY2" fmla="*/ 295275 h 295275"/>
                    <a:gd name="connsiteX3" fmla="*/ 1276350 w 1276350"/>
                    <a:gd name="connsiteY3" fmla="*/ 0 h 295275"/>
                    <a:gd name="connsiteX4" fmla="*/ 0 w 1276350"/>
                    <a:gd name="connsiteY4" fmla="*/ 0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6350" h="295275">
                      <a:moveTo>
                        <a:pt x="0" y="0"/>
                      </a:moveTo>
                      <a:lnTo>
                        <a:pt x="9525" y="285750"/>
                      </a:lnTo>
                      <a:lnTo>
                        <a:pt x="1266825" y="295275"/>
                      </a:lnTo>
                      <a:lnTo>
                        <a:pt x="12763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54000"/>
                      </a:schemeClr>
                    </a:gs>
                  </a:gsLst>
                  <a:lin ang="60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64" name="포인트가 4개인 별 63"/>
                <p:cNvSpPr/>
                <p:nvPr/>
              </p:nvSpPr>
              <p:spPr>
                <a:xfrm>
                  <a:off x="4480457" y="4428312"/>
                  <a:ext cx="276630" cy="276630"/>
                </a:xfrm>
                <a:prstGeom prst="star4">
                  <a:avLst>
                    <a:gd name="adj" fmla="val 3839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  <a:gs pos="66000">
                      <a:schemeClr val="bg1">
                        <a:alpha val="0"/>
                      </a:schemeClr>
                    </a:gs>
                    <a:gs pos="0">
                      <a:srgbClr val="FFFFFF">
                        <a:tint val="40000"/>
                        <a:satMod val="25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8" name="그룹 135"/>
              <p:cNvGrpSpPr/>
              <p:nvPr/>
            </p:nvGrpSpPr>
            <p:grpSpPr>
              <a:xfrm>
                <a:off x="4973368" y="2199278"/>
                <a:ext cx="1334564" cy="2350132"/>
                <a:chOff x="4560865" y="1772816"/>
                <a:chExt cx="1334481" cy="2808312"/>
              </a:xfrm>
              <a:solidFill>
                <a:srgbClr val="F19B6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61" name="직사각형 60"/>
                <p:cNvSpPr/>
                <p:nvPr/>
              </p:nvSpPr>
              <p:spPr>
                <a:xfrm>
                  <a:off x="4560865" y="1772816"/>
                  <a:ext cx="1334481" cy="280831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62" name="직사각형 61"/>
                <p:cNvSpPr/>
                <p:nvPr/>
              </p:nvSpPr>
              <p:spPr>
                <a:xfrm>
                  <a:off x="4565872" y="1772816"/>
                  <a:ext cx="1314962" cy="273630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grpSp>
            <p:nvGrpSpPr>
              <p:cNvPr id="49" name="그룹 138"/>
              <p:cNvGrpSpPr/>
              <p:nvPr/>
            </p:nvGrpSpPr>
            <p:grpSpPr>
              <a:xfrm>
                <a:off x="4981282" y="2199278"/>
                <a:ext cx="1315043" cy="2146696"/>
                <a:chOff x="4570624" y="1772813"/>
                <a:chExt cx="1314962" cy="2448275"/>
              </a:xfrm>
            </p:grpSpPr>
            <p:sp>
              <p:nvSpPr>
                <p:cNvPr id="59" name="양쪽 모서리가 둥근 사각형 58"/>
                <p:cNvSpPr/>
                <p:nvPr/>
              </p:nvSpPr>
              <p:spPr>
                <a:xfrm rot="10800000">
                  <a:off x="4644240" y="1772813"/>
                  <a:ext cx="1167732" cy="2448275"/>
                </a:xfrm>
                <a:prstGeom prst="round2SameRect">
                  <a:avLst>
                    <a:gd name="adj1" fmla="val 5866"/>
                    <a:gd name="adj2" fmla="val 0"/>
                  </a:avLst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60" name="직사각형 59"/>
                <p:cNvSpPr/>
                <p:nvPr/>
              </p:nvSpPr>
              <p:spPr>
                <a:xfrm>
                  <a:off x="4570624" y="1772816"/>
                  <a:ext cx="1314962" cy="21602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sp>
            <p:nvSpPr>
              <p:cNvPr id="50" name="TextBox 49"/>
              <p:cNvSpPr txBox="1"/>
              <p:nvPr/>
            </p:nvSpPr>
            <p:spPr>
              <a:xfrm>
                <a:off x="5076937" y="3442724"/>
                <a:ext cx="1079012" cy="5189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자금지원혜택</a:t>
                </a: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기업신뢰도 확보</a:t>
                </a:r>
              </a:p>
              <a:p>
                <a:pPr>
                  <a:buFont typeface="Arial" pitchFamily="34" charset="0"/>
                  <a:buChar char="•"/>
                  <a:defRPr/>
                </a:pPr>
                <a:r>
                  <a:rPr lang="en-US" altLang="ko-KR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 </a:t>
                </a:r>
                <a:r>
                  <a:rPr lang="ko-KR" altLang="en-US" sz="1050" b="1" dirty="0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지원사업 </a:t>
                </a:r>
                <a:r>
                  <a:rPr lang="ko-KR" altLang="en-US" sz="1050" b="1" dirty="0" err="1">
                    <a:latin typeface="나눔고딕" panose="020D0604000000000000" pitchFamily="50" charset="-127"/>
                    <a:ea typeface="나눔고딕" panose="020D0604000000000000" pitchFamily="50" charset="-127"/>
                    <a:cs typeface="Arial" pitchFamily="34" charset="0"/>
                  </a:rPr>
                  <a:t>가산점</a:t>
                </a:r>
                <a:endParaRPr lang="ko-KR" altLang="en-US" sz="1050" b="1" dirty="0">
                  <a:latin typeface="나눔고딕" panose="020D0604000000000000" pitchFamily="50" charset="-127"/>
                  <a:ea typeface="나눔고딕" panose="020D0604000000000000" pitchFamily="50" charset="-127"/>
                  <a:cs typeface="Arial" pitchFamily="34" charset="0"/>
                </a:endParaRPr>
              </a:p>
            </p:txBody>
          </p:sp>
          <p:sp>
            <p:nvSpPr>
              <p:cNvPr id="51" name="직사각형 50"/>
              <p:cNvSpPr/>
              <p:nvPr/>
            </p:nvSpPr>
            <p:spPr>
              <a:xfrm>
                <a:off x="5143082" y="3279400"/>
                <a:ext cx="936162" cy="3428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500" b="1"/>
              </a:p>
            </p:txBody>
          </p:sp>
          <p:grpSp>
            <p:nvGrpSpPr>
              <p:cNvPr id="52" name="그룹 87"/>
              <p:cNvGrpSpPr/>
              <p:nvPr/>
            </p:nvGrpSpPr>
            <p:grpSpPr>
              <a:xfrm>
                <a:off x="4917058" y="4266248"/>
                <a:ext cx="1390874" cy="306875"/>
                <a:chOff x="4480457" y="4257675"/>
                <a:chExt cx="1390788" cy="409167"/>
              </a:xfrm>
            </p:grpSpPr>
            <p:sp>
              <p:nvSpPr>
                <p:cNvPr id="57" name="자유형 56"/>
                <p:cNvSpPr/>
                <p:nvPr/>
              </p:nvSpPr>
              <p:spPr>
                <a:xfrm>
                  <a:off x="4594895" y="4257675"/>
                  <a:ext cx="1276350" cy="295275"/>
                </a:xfrm>
                <a:custGeom>
                  <a:avLst/>
                  <a:gdLst>
                    <a:gd name="connsiteX0" fmla="*/ 0 w 1276350"/>
                    <a:gd name="connsiteY0" fmla="*/ 0 h 295275"/>
                    <a:gd name="connsiteX1" fmla="*/ 9525 w 1276350"/>
                    <a:gd name="connsiteY1" fmla="*/ 285750 h 295275"/>
                    <a:gd name="connsiteX2" fmla="*/ 1266825 w 1276350"/>
                    <a:gd name="connsiteY2" fmla="*/ 295275 h 295275"/>
                    <a:gd name="connsiteX3" fmla="*/ 1276350 w 1276350"/>
                    <a:gd name="connsiteY3" fmla="*/ 0 h 295275"/>
                    <a:gd name="connsiteX4" fmla="*/ 0 w 1276350"/>
                    <a:gd name="connsiteY4" fmla="*/ 0 h 2952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76350" h="295275">
                      <a:moveTo>
                        <a:pt x="0" y="0"/>
                      </a:moveTo>
                      <a:lnTo>
                        <a:pt x="9525" y="285750"/>
                      </a:lnTo>
                      <a:lnTo>
                        <a:pt x="1266825" y="295275"/>
                      </a:lnTo>
                      <a:lnTo>
                        <a:pt x="127635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bg1">
                        <a:alpha val="0"/>
                      </a:schemeClr>
                    </a:gs>
                    <a:gs pos="50000">
                      <a:schemeClr val="bg1">
                        <a:alpha val="0"/>
                      </a:schemeClr>
                    </a:gs>
                    <a:gs pos="100000">
                      <a:schemeClr val="bg1">
                        <a:alpha val="54000"/>
                      </a:schemeClr>
                    </a:gs>
                  </a:gsLst>
                  <a:lin ang="60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  <p:sp>
              <p:nvSpPr>
                <p:cNvPr id="58" name="포인트가 4개인 별 57"/>
                <p:cNvSpPr/>
                <p:nvPr/>
              </p:nvSpPr>
              <p:spPr>
                <a:xfrm>
                  <a:off x="4480457" y="4390212"/>
                  <a:ext cx="276630" cy="276630"/>
                </a:xfrm>
                <a:prstGeom prst="star4">
                  <a:avLst>
                    <a:gd name="adj" fmla="val 3839"/>
                  </a:avLst>
                </a:prstGeom>
                <a:gradFill flip="none" rotWithShape="1">
                  <a:gsLst>
                    <a:gs pos="0">
                      <a:schemeClr val="bg1"/>
                    </a:gs>
                    <a:gs pos="0">
                      <a:schemeClr val="bg1"/>
                    </a:gs>
                    <a:gs pos="100000">
                      <a:schemeClr val="bg1">
                        <a:alpha val="0"/>
                      </a:schemeClr>
                    </a:gs>
                    <a:gs pos="66000">
                      <a:schemeClr val="bg1">
                        <a:alpha val="0"/>
                      </a:schemeClr>
                    </a:gs>
                    <a:gs pos="0">
                      <a:srgbClr val="FFFFFF">
                        <a:tint val="40000"/>
                        <a:satMod val="250000"/>
                      </a:srgb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350"/>
                </a:p>
              </p:txBody>
            </p:sp>
          </p:grpSp>
          <p:sp>
            <p:nvSpPr>
              <p:cNvPr id="53" name="제목 115"/>
              <p:cNvSpPr txBox="1">
                <a:spLocks/>
              </p:cNvSpPr>
              <p:nvPr/>
            </p:nvSpPr>
            <p:spPr>
              <a:xfrm>
                <a:off x="380846" y="2527511"/>
                <a:ext cx="1111200" cy="529568"/>
              </a:xfrm>
              <a:prstGeom prst="rect">
                <a:avLst/>
              </a:prstGeom>
            </p:spPr>
            <p:txBody>
              <a:bodyPr vert="horz" lIns="68580" tIns="34290" rIns="68580" bIns="34290" rtlCol="0" anchor="b">
                <a:noAutofit/>
              </a:bodyPr>
              <a:lstStyle>
                <a:lvl1pPr algn="ctr" defTabSz="914400" rtl="0" eaLnBrk="1" latinLnBrk="1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ko-KR" altLang="en-US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기업부설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ko-KR" altLang="en-US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연구소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54" name="제목 115"/>
              <p:cNvSpPr txBox="1">
                <a:spLocks/>
              </p:cNvSpPr>
              <p:nvPr/>
            </p:nvSpPr>
            <p:spPr>
              <a:xfrm>
                <a:off x="3444382" y="2527511"/>
                <a:ext cx="1111200" cy="529568"/>
              </a:xfrm>
              <a:prstGeom prst="rect">
                <a:avLst/>
              </a:prstGeom>
            </p:spPr>
            <p:txBody>
              <a:bodyPr vert="horz" lIns="68580" tIns="34290" rIns="68580" bIns="34290" rtlCol="0" anchor="b">
                <a:noAutofit/>
              </a:bodyPr>
              <a:lstStyle>
                <a:lvl1pPr algn="ctr" defTabSz="914400" rtl="0" eaLnBrk="1" latinLnBrk="1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ko-KR" altLang="en-US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벤처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ko-KR" altLang="en-US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기업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55" name="제목 115"/>
              <p:cNvSpPr txBox="1">
                <a:spLocks/>
              </p:cNvSpPr>
              <p:nvPr/>
            </p:nvSpPr>
            <p:spPr>
              <a:xfrm>
                <a:off x="1927565" y="2527511"/>
                <a:ext cx="1111200" cy="529568"/>
              </a:xfrm>
              <a:prstGeom prst="rect">
                <a:avLst/>
              </a:prstGeom>
            </p:spPr>
            <p:txBody>
              <a:bodyPr vert="horz" lIns="68580" tIns="34290" rIns="68580" bIns="34290" rtlCol="0" anchor="b">
                <a:noAutofit/>
              </a:bodyPr>
              <a:lstStyle>
                <a:lvl1pPr algn="ctr" defTabSz="914400" rtl="0" eaLnBrk="1" latinLnBrk="1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ko-KR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ISO</a:t>
                </a:r>
              </a:p>
              <a:p>
                <a:r>
                  <a:rPr lang="ko-KR" altLang="en-US" sz="1800" b="1" dirty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인증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sp>
            <p:nvSpPr>
              <p:cNvPr id="56" name="제목 115"/>
              <p:cNvSpPr txBox="1">
                <a:spLocks/>
              </p:cNvSpPr>
              <p:nvPr/>
            </p:nvSpPr>
            <p:spPr>
              <a:xfrm>
                <a:off x="4960959" y="2527511"/>
                <a:ext cx="1327157" cy="529568"/>
              </a:xfrm>
              <a:prstGeom prst="rect">
                <a:avLst/>
              </a:prstGeom>
            </p:spPr>
            <p:txBody>
              <a:bodyPr vert="horz" lIns="68580" tIns="34290" rIns="68580" bIns="34290" rtlCol="0" anchor="b">
                <a:noAutofit/>
              </a:bodyPr>
              <a:lstStyle>
                <a:lvl1pPr algn="ctr" defTabSz="914400" rtl="0" eaLnBrk="1" latinLnBrk="1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ko-KR" altLang="en-US" sz="1800" b="1" dirty="0" err="1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이노비즈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  <a:p>
                <a:r>
                  <a:rPr lang="ko-KR" altLang="en-US" sz="1800" b="1" dirty="0" err="1" smtClean="0"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메인비즈</a:t>
                </a:r>
                <a:endParaRPr lang="en-US" altLang="ko-KR" sz="1800" b="1" dirty="0"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</p:grpSp>
      <p:sp>
        <p:nvSpPr>
          <p:cNvPr id="111" name="TextBox 110"/>
          <p:cNvSpPr txBox="1"/>
          <p:nvPr/>
        </p:nvSpPr>
        <p:spPr>
          <a:xfrm>
            <a:off x="4980997" y="5432751"/>
            <a:ext cx="18275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3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년미만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창업기업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기술력 보유업체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연구소 설립 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가산점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기술보증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(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약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1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억원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)</a:t>
            </a:r>
            <a:endParaRPr lang="ko-KR" altLang="en-US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568049" y="5406162"/>
            <a:ext cx="192270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모든 업종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가능</a:t>
            </a: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경영프로세스 인증</a:t>
            </a: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지원사업</a:t>
            </a:r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/</a:t>
            </a:r>
            <a:r>
              <a:rPr lang="ko-KR" altLang="en-US" sz="11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인증가산점</a:t>
            </a: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기술보증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(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약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1</a:t>
            </a:r>
            <a:r>
              <a:rPr lang="ko-KR" altLang="en-US" sz="11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억원</a:t>
            </a:r>
            <a:r>
              <a:rPr lang="en-US" altLang="ko-KR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)</a:t>
            </a:r>
            <a:r>
              <a:rPr lang="ko-KR" altLang="en-US" sz="1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100579" y="5409372"/>
            <a:ext cx="16631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3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년이상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기업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기술력 보유업체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연구소 </a:t>
            </a:r>
            <a:r>
              <a:rPr lang="en-US" altLang="ko-KR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ISO </a:t>
            </a:r>
            <a:r>
              <a:rPr lang="ko-KR" altLang="en-US" sz="12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가산점</a:t>
            </a: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  <a:cs typeface="Arial" pitchFamily="34" charset="0"/>
            </a:endParaRPr>
          </a:p>
          <a:p>
            <a:pPr>
              <a:buFont typeface="Arial" pitchFamily="34" charset="0"/>
              <a:buChar char="•"/>
              <a:defRPr/>
            </a:pPr>
            <a:r>
              <a:rPr lang="ko-KR" altLang="en-US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기술보증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(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약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1</a:t>
            </a:r>
            <a:r>
              <a:rPr lang="ko-KR" altLang="en-US" sz="1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억원</a:t>
            </a:r>
            <a:r>
              <a:rPr lang="en-US" altLang="ko-KR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)</a:t>
            </a:r>
            <a:r>
              <a:rPr lang="ko-KR" alt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cs typeface="Arial" pitchFamily="34" charset="0"/>
              </a:rPr>
              <a:t> </a:t>
            </a:r>
          </a:p>
        </p:txBody>
      </p:sp>
      <p:cxnSp>
        <p:nvCxnSpPr>
          <p:cNvPr id="106" name="직선 연결선 105"/>
          <p:cNvCxnSpPr/>
          <p:nvPr/>
        </p:nvCxnSpPr>
        <p:spPr>
          <a:xfrm>
            <a:off x="250825" y="728663"/>
            <a:ext cx="8642350" cy="0"/>
          </a:xfrm>
          <a:prstGeom prst="line">
            <a:avLst/>
          </a:prstGeom>
          <a:ln w="38100">
            <a:solidFill>
              <a:srgbClr val="0033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609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류">
  <a:themeElements>
    <a:clrScheme name="기류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기류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기류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493</TotalTime>
  <Words>1335</Words>
  <Application>Microsoft Office PowerPoint</Application>
  <PresentationFormat>화면 슬라이드 쇼(4:3)</PresentationFormat>
  <Paragraphs>364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기류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KPMG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Seo, Jeong-Ah (KR/Deal Adv2)</dc:creator>
  <cp:lastModifiedBy>Windows 사용자</cp:lastModifiedBy>
  <cp:revision>57</cp:revision>
  <dcterms:created xsi:type="dcterms:W3CDTF">2018-05-01T01:16:58Z</dcterms:created>
  <dcterms:modified xsi:type="dcterms:W3CDTF">2018-05-02T01:11:07Z</dcterms:modified>
</cp:coreProperties>
</file>