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53" r:id="rId1"/>
  </p:sldMasterIdLst>
  <p:notesMasterIdLst>
    <p:notesMasterId r:id="rId17"/>
  </p:notesMasterIdLst>
  <p:handoutMasterIdLst>
    <p:handoutMasterId r:id="rId18"/>
  </p:handoutMasterIdLst>
  <p:sldIdLst>
    <p:sldId id="315" r:id="rId2"/>
    <p:sldId id="357" r:id="rId3"/>
    <p:sldId id="358" r:id="rId4"/>
    <p:sldId id="346" r:id="rId5"/>
    <p:sldId id="347" r:id="rId6"/>
    <p:sldId id="348" r:id="rId7"/>
    <p:sldId id="360" r:id="rId8"/>
    <p:sldId id="361" r:id="rId9"/>
    <p:sldId id="363" r:id="rId10"/>
    <p:sldId id="364" r:id="rId11"/>
    <p:sldId id="365" r:id="rId12"/>
    <p:sldId id="366" r:id="rId13"/>
    <p:sldId id="369" r:id="rId14"/>
    <p:sldId id="367" r:id="rId15"/>
    <p:sldId id="368" r:id="rId16"/>
  </p:sldIdLst>
  <p:sldSz cx="9144000" cy="6858000" type="screen4x3"/>
  <p:notesSz cx="6811963" cy="99456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F9933"/>
    <a:srgbClr val="FFFF00"/>
    <a:srgbClr val="FF9966"/>
    <a:srgbClr val="CC3300"/>
    <a:srgbClr val="CC66FF"/>
    <a:srgbClr val="CC99FF"/>
    <a:srgbClr val="008000"/>
    <a:srgbClr val="FF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9762" autoAdjust="0"/>
  </p:normalViewPr>
  <p:slideViewPr>
    <p:cSldViewPr showGuides="1">
      <p:cViewPr varScale="1">
        <p:scale>
          <a:sx n="115" d="100"/>
          <a:sy n="115" d="100"/>
        </p:scale>
        <p:origin x="-1524" y="-114"/>
      </p:cViewPr>
      <p:guideLst>
        <p:guide orient="horz" pos="2160"/>
        <p:guide orient="horz" pos="436"/>
        <p:guide pos="2880"/>
        <p:guide pos="340"/>
      </p:guideLst>
    </p:cSldViewPr>
  </p:slideViewPr>
  <p:outlineViewPr>
    <p:cViewPr>
      <p:scale>
        <a:sx n="33" d="100"/>
        <a:sy n="33" d="100"/>
      </p:scale>
      <p:origin x="0" y="214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E09C10-1B91-420B-9A55-A6E0E7079142}" type="doc">
      <dgm:prSet loTypeId="urn:microsoft.com/office/officeart/2005/8/layout/cycle7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08C0871-047B-4EE3-9FDC-1C02DB2072A7}">
      <dgm:prSet phldrT="[텍스트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latinLnBrk="1">
            <a:lnSpc>
              <a:spcPct val="100000"/>
            </a:lnSpc>
            <a:spcAft>
              <a:spcPts val="0"/>
            </a:spcAft>
          </a:pPr>
          <a:r>
            <a:rPr lang="ko-KR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현재의</a:t>
          </a:r>
          <a:r>
            <a:rPr lang="en-US" altLang="ko-KR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</a:p>
        <a:p>
          <a:pPr latinLnBrk="1">
            <a:lnSpc>
              <a:spcPct val="100000"/>
            </a:lnSpc>
            <a:spcAft>
              <a:spcPct val="35000"/>
            </a:spcAft>
          </a:pPr>
          <a:r>
            <a:rPr lang="ko-KR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경쟁력</a:t>
          </a:r>
          <a:endParaRPr lang="ko-KR" alt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08D2480-563F-44D3-972F-AB65C3D5DC82}" type="parTrans" cxnId="{09C471F0-FF69-4A87-B9B0-DCB7869D84F1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 sz="1800">
            <a:latin typeface="맑은 고딕" pitchFamily="50" charset="-127"/>
            <a:ea typeface="맑은 고딕" pitchFamily="50" charset="-127"/>
          </a:endParaRPr>
        </a:p>
      </dgm:t>
    </dgm:pt>
    <dgm:pt modelId="{4ADB5A94-7862-4FEE-95D7-408895554772}" type="sibTrans" cxnId="{09C471F0-FF69-4A87-B9B0-DCB7869D84F1}">
      <dgm:prSet custT="1"/>
      <dgm:spPr>
        <a:solidFill>
          <a:srgbClr val="FFC000"/>
        </a:solidFill>
      </dgm:spPr>
      <dgm:t>
        <a:bodyPr/>
        <a:lstStyle/>
        <a:p>
          <a:pPr latinLnBrk="1">
            <a:lnSpc>
              <a:spcPct val="100000"/>
            </a:lnSpc>
          </a:pPr>
          <a:endParaRPr lang="ko-KR" altLang="en-US" sz="1800">
            <a:latin typeface="맑은 고딕" pitchFamily="50" charset="-127"/>
            <a:ea typeface="맑은 고딕" pitchFamily="50" charset="-127"/>
          </a:endParaRPr>
        </a:p>
      </dgm:t>
    </dgm:pt>
    <dgm:pt modelId="{C78D7AF9-E358-48EE-8D62-3E95B5287634}">
      <dgm:prSet phldrT="[텍스트]" custT="1"/>
      <dgm:spPr>
        <a:solidFill>
          <a:srgbClr val="FF9933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창조</a:t>
          </a:r>
          <a:r>
            <a:rPr lang="en-US" altLang="ko-KR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(CREATION)</a:t>
          </a:r>
          <a:endParaRPr lang="ko-KR" altLang="en-US" sz="1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F857419-B383-423F-A07E-C0A4F7985DAD}" type="parTrans" cxnId="{EBD0C272-ACD0-405D-A05F-7C2CFBD85883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 sz="1800">
            <a:latin typeface="맑은 고딕" pitchFamily="50" charset="-127"/>
            <a:ea typeface="맑은 고딕" pitchFamily="50" charset="-127"/>
          </a:endParaRPr>
        </a:p>
      </dgm:t>
    </dgm:pt>
    <dgm:pt modelId="{2AAFB867-5C2F-4436-AF5E-C54F5CB1C962}" type="sibTrans" cxnId="{EBD0C272-ACD0-405D-A05F-7C2CFBD85883}">
      <dgm:prSet custT="1"/>
      <dgm:spPr>
        <a:solidFill>
          <a:srgbClr val="FFC000"/>
        </a:solidFill>
      </dgm:spPr>
      <dgm:t>
        <a:bodyPr/>
        <a:lstStyle/>
        <a:p>
          <a:pPr latinLnBrk="1">
            <a:lnSpc>
              <a:spcPct val="100000"/>
            </a:lnSpc>
          </a:pPr>
          <a:endParaRPr lang="ko-KR" altLang="en-US" sz="1800">
            <a:latin typeface="맑은 고딕" pitchFamily="50" charset="-127"/>
            <a:ea typeface="맑은 고딕" pitchFamily="50" charset="-127"/>
          </a:endParaRPr>
        </a:p>
      </dgm:t>
    </dgm:pt>
    <dgm:pt modelId="{BFF857AA-619B-42C8-BE02-37757A533024}">
      <dgm:prSet phldrT="[텍스트]" custT="1"/>
      <dgm:spPr>
        <a:solidFill>
          <a:srgbClr val="CC66FF"/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혁신</a:t>
          </a:r>
          <a:r>
            <a:rPr lang="en-US" altLang="ko-KR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(INNOVATION)</a:t>
          </a:r>
          <a:endParaRPr lang="ko-KR" altLang="en-US" sz="1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F9CEFC4-0710-4458-B345-34305C9A71A2}" type="parTrans" cxnId="{0DE9AA61-82AD-49ED-A71D-CD4AB5856C9F}">
      <dgm:prSet/>
      <dgm:spPr/>
      <dgm:t>
        <a:bodyPr/>
        <a:lstStyle/>
        <a:p>
          <a:pPr latinLnBrk="1">
            <a:lnSpc>
              <a:spcPct val="100000"/>
            </a:lnSpc>
          </a:pPr>
          <a:endParaRPr lang="ko-KR" altLang="en-US" sz="1800">
            <a:latin typeface="맑은 고딕" pitchFamily="50" charset="-127"/>
            <a:ea typeface="맑은 고딕" pitchFamily="50" charset="-127"/>
          </a:endParaRPr>
        </a:p>
      </dgm:t>
    </dgm:pt>
    <dgm:pt modelId="{7844AC15-D963-495A-8EBF-142E9D9824EC}" type="sibTrans" cxnId="{0DE9AA61-82AD-49ED-A71D-CD4AB5856C9F}">
      <dgm:prSet custT="1"/>
      <dgm:spPr>
        <a:solidFill>
          <a:srgbClr val="FFC000"/>
        </a:solidFill>
      </dgm:spPr>
      <dgm:t>
        <a:bodyPr/>
        <a:lstStyle/>
        <a:p>
          <a:pPr latinLnBrk="1">
            <a:lnSpc>
              <a:spcPct val="100000"/>
            </a:lnSpc>
          </a:pPr>
          <a:endParaRPr lang="ko-KR" altLang="en-US" sz="1800">
            <a:latin typeface="맑은 고딕" pitchFamily="50" charset="-127"/>
            <a:ea typeface="맑은 고딕" pitchFamily="50" charset="-127"/>
          </a:endParaRPr>
        </a:p>
      </dgm:t>
    </dgm:pt>
    <dgm:pt modelId="{A1196637-0715-4E7C-9A77-D5866C819A5E}" type="pres">
      <dgm:prSet presAssocID="{6CE09C10-1B91-420B-9A55-A6E0E707914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7F5C4D2-0B54-476B-BD5A-2B11EC86C629}" type="pres">
      <dgm:prSet presAssocID="{B08C0871-047B-4EE3-9FDC-1C02DB2072A7}" presName="node" presStyleLbl="node1" presStyleIdx="0" presStyleCnt="3" custScaleX="11976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5BDAA2D3-2CB9-44F5-9717-12E15A5799F4}" type="pres">
      <dgm:prSet presAssocID="{4ADB5A94-7862-4FEE-95D7-408895554772}" presName="sibTrans" presStyleLbl="sibTrans2D1" presStyleIdx="0" presStyleCnt="3" custScaleX="107402" custLinFactNeighborX="-24866" custLinFactNeighborY="10035"/>
      <dgm:spPr/>
      <dgm:t>
        <a:bodyPr/>
        <a:lstStyle/>
        <a:p>
          <a:pPr latinLnBrk="1"/>
          <a:endParaRPr lang="ko-KR" altLang="en-US"/>
        </a:p>
      </dgm:t>
    </dgm:pt>
    <dgm:pt modelId="{3CD317DD-6333-4CE7-93E9-6C5E67137FE0}" type="pres">
      <dgm:prSet presAssocID="{4ADB5A94-7862-4FEE-95D7-408895554772}" presName="connectorText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BEBAA3D4-977C-4073-941E-7AE75BD7FF45}" type="pres">
      <dgm:prSet presAssocID="{C78D7AF9-E358-48EE-8D62-3E95B5287634}" presName="node" presStyleLbl="node1" presStyleIdx="1" presStyleCnt="3" custRadScaleRad="142930" custRadScaleInc="-1754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F17D1B1D-F2C0-4A3F-95BF-DB93AF39C7DA}" type="pres">
      <dgm:prSet presAssocID="{2AAFB867-5C2F-4436-AF5E-C54F5CB1C962}" presName="sibTrans" presStyleLbl="sibTrans2D1" presStyleIdx="1" presStyleCnt="3" custScaleX="143533" custLinFactNeighborY="-54962"/>
      <dgm:spPr/>
      <dgm:t>
        <a:bodyPr/>
        <a:lstStyle/>
        <a:p>
          <a:pPr latinLnBrk="1"/>
          <a:endParaRPr lang="ko-KR" altLang="en-US"/>
        </a:p>
      </dgm:t>
    </dgm:pt>
    <dgm:pt modelId="{7CAC9EFC-7693-495A-B1E0-806A9EA6E359}" type="pres">
      <dgm:prSet presAssocID="{2AAFB867-5C2F-4436-AF5E-C54F5CB1C962}" presName="connectorText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6AF3F461-1A43-412E-BB88-D1C8A2F20909}" type="pres">
      <dgm:prSet presAssocID="{BFF857AA-619B-42C8-BE02-37757A533024}" presName="node" presStyleLbl="node1" presStyleIdx="2" presStyleCnt="3" custScaleX="93967" custRadScaleRad="144456" custRadScaleInc="1789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pPr latinLnBrk="1"/>
          <a:endParaRPr lang="ko-KR" altLang="en-US"/>
        </a:p>
      </dgm:t>
    </dgm:pt>
    <dgm:pt modelId="{4C6DDE23-BF3D-4F1B-9DC8-353AFA661B26}" type="pres">
      <dgm:prSet presAssocID="{7844AC15-D963-495A-8EBF-142E9D9824EC}" presName="sibTrans" presStyleLbl="sibTrans2D1" presStyleIdx="2" presStyleCnt="3" custLinFactNeighborX="26133" custLinFactNeighborY="-6240" custRadScaleRad="39439"/>
      <dgm:spPr/>
      <dgm:t>
        <a:bodyPr/>
        <a:lstStyle/>
        <a:p>
          <a:pPr latinLnBrk="1"/>
          <a:endParaRPr lang="ko-KR" altLang="en-US"/>
        </a:p>
      </dgm:t>
    </dgm:pt>
    <dgm:pt modelId="{5C7B1776-CE96-432C-A414-2597C0338ED9}" type="pres">
      <dgm:prSet presAssocID="{7844AC15-D963-495A-8EBF-142E9D9824EC}" presName="connectorText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A4E9C3E4-C89E-485E-BBD8-A5C4D46D3AAF}" type="presOf" srcId="{2AAFB867-5C2F-4436-AF5E-C54F5CB1C962}" destId="{7CAC9EFC-7693-495A-B1E0-806A9EA6E359}" srcOrd="1" destOrd="0" presId="urn:microsoft.com/office/officeart/2005/8/layout/cycle7"/>
    <dgm:cxn modelId="{27FE61DB-D35A-4571-AA28-B07E2C20DD4C}" type="presOf" srcId="{7844AC15-D963-495A-8EBF-142E9D9824EC}" destId="{4C6DDE23-BF3D-4F1B-9DC8-353AFA661B26}" srcOrd="0" destOrd="0" presId="urn:microsoft.com/office/officeart/2005/8/layout/cycle7"/>
    <dgm:cxn modelId="{76B60010-53B5-4FB5-87E6-D78DFD9278E0}" type="presOf" srcId="{4ADB5A94-7862-4FEE-95D7-408895554772}" destId="{5BDAA2D3-2CB9-44F5-9717-12E15A5799F4}" srcOrd="0" destOrd="0" presId="urn:microsoft.com/office/officeart/2005/8/layout/cycle7"/>
    <dgm:cxn modelId="{09C471F0-FF69-4A87-B9B0-DCB7869D84F1}" srcId="{6CE09C10-1B91-420B-9A55-A6E0E7079142}" destId="{B08C0871-047B-4EE3-9FDC-1C02DB2072A7}" srcOrd="0" destOrd="0" parTransId="{508D2480-563F-44D3-972F-AB65C3D5DC82}" sibTransId="{4ADB5A94-7862-4FEE-95D7-408895554772}"/>
    <dgm:cxn modelId="{EBD0C272-ACD0-405D-A05F-7C2CFBD85883}" srcId="{6CE09C10-1B91-420B-9A55-A6E0E7079142}" destId="{C78D7AF9-E358-48EE-8D62-3E95B5287634}" srcOrd="1" destOrd="0" parTransId="{5F857419-B383-423F-A07E-C0A4F7985DAD}" sibTransId="{2AAFB867-5C2F-4436-AF5E-C54F5CB1C962}"/>
    <dgm:cxn modelId="{ECF1FF71-AA4B-479B-B322-798F6AE07302}" type="presOf" srcId="{4ADB5A94-7862-4FEE-95D7-408895554772}" destId="{3CD317DD-6333-4CE7-93E9-6C5E67137FE0}" srcOrd="1" destOrd="0" presId="urn:microsoft.com/office/officeart/2005/8/layout/cycle7"/>
    <dgm:cxn modelId="{5986698C-3E8C-4D53-8408-EBDF88350DFB}" type="presOf" srcId="{C78D7AF9-E358-48EE-8D62-3E95B5287634}" destId="{BEBAA3D4-977C-4073-941E-7AE75BD7FF45}" srcOrd="0" destOrd="0" presId="urn:microsoft.com/office/officeart/2005/8/layout/cycle7"/>
    <dgm:cxn modelId="{99113102-778F-4CE5-AF7B-03AD2B733197}" type="presOf" srcId="{B08C0871-047B-4EE3-9FDC-1C02DB2072A7}" destId="{E7F5C4D2-0B54-476B-BD5A-2B11EC86C629}" srcOrd="0" destOrd="0" presId="urn:microsoft.com/office/officeart/2005/8/layout/cycle7"/>
    <dgm:cxn modelId="{0DE9AA61-82AD-49ED-A71D-CD4AB5856C9F}" srcId="{6CE09C10-1B91-420B-9A55-A6E0E7079142}" destId="{BFF857AA-619B-42C8-BE02-37757A533024}" srcOrd="2" destOrd="0" parTransId="{8F9CEFC4-0710-4458-B345-34305C9A71A2}" sibTransId="{7844AC15-D963-495A-8EBF-142E9D9824EC}"/>
    <dgm:cxn modelId="{2D7E055D-130D-4F5D-A7D6-5973DCFA057E}" type="presOf" srcId="{2AAFB867-5C2F-4436-AF5E-C54F5CB1C962}" destId="{F17D1B1D-F2C0-4A3F-95BF-DB93AF39C7DA}" srcOrd="0" destOrd="0" presId="urn:microsoft.com/office/officeart/2005/8/layout/cycle7"/>
    <dgm:cxn modelId="{E38DFFFB-62E2-480D-AD5B-E6BBB7240293}" type="presOf" srcId="{7844AC15-D963-495A-8EBF-142E9D9824EC}" destId="{5C7B1776-CE96-432C-A414-2597C0338ED9}" srcOrd="1" destOrd="0" presId="urn:microsoft.com/office/officeart/2005/8/layout/cycle7"/>
    <dgm:cxn modelId="{BF1917B4-A927-4A80-966B-5E4042189FDC}" type="presOf" srcId="{BFF857AA-619B-42C8-BE02-37757A533024}" destId="{6AF3F461-1A43-412E-BB88-D1C8A2F20909}" srcOrd="0" destOrd="0" presId="urn:microsoft.com/office/officeart/2005/8/layout/cycle7"/>
    <dgm:cxn modelId="{6B90687D-5A3F-4C66-AAC7-4BDEE4DED4CB}" type="presOf" srcId="{6CE09C10-1B91-420B-9A55-A6E0E7079142}" destId="{A1196637-0715-4E7C-9A77-D5866C819A5E}" srcOrd="0" destOrd="0" presId="urn:microsoft.com/office/officeart/2005/8/layout/cycle7"/>
    <dgm:cxn modelId="{6CB02BDB-2620-4F6D-89D5-0FF984634067}" type="presParOf" srcId="{A1196637-0715-4E7C-9A77-D5866C819A5E}" destId="{E7F5C4D2-0B54-476B-BD5A-2B11EC86C629}" srcOrd="0" destOrd="0" presId="urn:microsoft.com/office/officeart/2005/8/layout/cycle7"/>
    <dgm:cxn modelId="{38E758CD-6ABA-4C5F-A630-86C541BBC5B9}" type="presParOf" srcId="{A1196637-0715-4E7C-9A77-D5866C819A5E}" destId="{5BDAA2D3-2CB9-44F5-9717-12E15A5799F4}" srcOrd="1" destOrd="0" presId="urn:microsoft.com/office/officeart/2005/8/layout/cycle7"/>
    <dgm:cxn modelId="{8649D861-8354-48AB-9733-835781161003}" type="presParOf" srcId="{5BDAA2D3-2CB9-44F5-9717-12E15A5799F4}" destId="{3CD317DD-6333-4CE7-93E9-6C5E67137FE0}" srcOrd="0" destOrd="0" presId="urn:microsoft.com/office/officeart/2005/8/layout/cycle7"/>
    <dgm:cxn modelId="{170E6763-676D-466B-BCE4-E1FD5D38398D}" type="presParOf" srcId="{A1196637-0715-4E7C-9A77-D5866C819A5E}" destId="{BEBAA3D4-977C-4073-941E-7AE75BD7FF45}" srcOrd="2" destOrd="0" presId="urn:microsoft.com/office/officeart/2005/8/layout/cycle7"/>
    <dgm:cxn modelId="{D4BCCEB3-5391-4F90-AEE3-871395C66B02}" type="presParOf" srcId="{A1196637-0715-4E7C-9A77-D5866C819A5E}" destId="{F17D1B1D-F2C0-4A3F-95BF-DB93AF39C7DA}" srcOrd="3" destOrd="0" presId="urn:microsoft.com/office/officeart/2005/8/layout/cycle7"/>
    <dgm:cxn modelId="{BD0CB12F-40AC-419C-9108-70C5A5CD0082}" type="presParOf" srcId="{F17D1B1D-F2C0-4A3F-95BF-DB93AF39C7DA}" destId="{7CAC9EFC-7693-495A-B1E0-806A9EA6E359}" srcOrd="0" destOrd="0" presId="urn:microsoft.com/office/officeart/2005/8/layout/cycle7"/>
    <dgm:cxn modelId="{0C8947B7-1D5F-41EC-8F7E-AD87BEEB472E}" type="presParOf" srcId="{A1196637-0715-4E7C-9A77-D5866C819A5E}" destId="{6AF3F461-1A43-412E-BB88-D1C8A2F20909}" srcOrd="4" destOrd="0" presId="urn:microsoft.com/office/officeart/2005/8/layout/cycle7"/>
    <dgm:cxn modelId="{B9C9AB91-313E-4CDE-BBB9-6A6C6B12C1B5}" type="presParOf" srcId="{A1196637-0715-4E7C-9A77-D5866C819A5E}" destId="{4C6DDE23-BF3D-4F1B-9DC8-353AFA661B26}" srcOrd="5" destOrd="0" presId="urn:microsoft.com/office/officeart/2005/8/layout/cycle7"/>
    <dgm:cxn modelId="{CE6B6BBB-EC6B-4A8C-BB50-A7DB06014DF3}" type="presParOf" srcId="{4C6DDE23-BF3D-4F1B-9DC8-353AFA661B26}" destId="{5C7B1776-CE96-432C-A414-2597C0338ED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02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802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pPr>
              <a:defRPr/>
            </a:pPr>
            <a:fld id="{4EEA7624-4463-4333-BBDE-F2580EA6354C}" type="datetimeFigureOut">
              <a:rPr lang="ko-KR" altLang="en-US"/>
              <a:pPr>
                <a:defRPr/>
              </a:pPr>
              <a:t>2017-10-17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7666"/>
            <a:ext cx="2951851" cy="496383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8536" y="9447666"/>
            <a:ext cx="2951851" cy="496383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pPr>
              <a:defRPr/>
            </a:pPr>
            <a:fld id="{B5D5B616-CDF9-49FB-B7BC-B8E3FF0104B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6950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02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8022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pPr>
              <a:defRPr/>
            </a:pPr>
            <a:fld id="{1894C333-5212-4D28-9BE5-4551EB40F316}" type="datetimeFigureOut">
              <a:rPr lang="ko-KR" altLang="en-US"/>
              <a:pPr>
                <a:defRPr/>
              </a:pPr>
              <a:t>2017-10-17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197" y="4724652"/>
            <a:ext cx="5449570" cy="4474004"/>
          </a:xfrm>
          <a:prstGeom prst="rect">
            <a:avLst/>
          </a:prstGeom>
        </p:spPr>
        <p:txBody>
          <a:bodyPr vert="horz" lIns="91321" tIns="45661" rIns="91321" bIns="45661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7666"/>
            <a:ext cx="2951851" cy="496383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8536" y="9447666"/>
            <a:ext cx="2951851" cy="496383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pPr>
              <a:defRPr/>
            </a:pPr>
            <a:fld id="{7E6AA281-365A-4788-9B43-13AA9D8AA11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81708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6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37957-85D8-4E01-848A-6CEC6DA6EC4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5322888" y="6356350"/>
            <a:ext cx="3352800" cy="365125"/>
          </a:xfrm>
        </p:spPr>
        <p:txBody>
          <a:bodyPr/>
          <a:lstStyle>
            <a:lvl1pPr algn="r">
              <a:defRPr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 altLang="ko-KR"/>
              <a:t>www.koglo.com</a:t>
            </a:r>
            <a:endParaRPr lang="en-US" altLang="ko-KR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186238" y="6381750"/>
            <a:ext cx="7620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CE440D-B7F7-426E-A0B1-7E38953F7B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15134-1103-439A-AD42-4A3EE5A9526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7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85BFA-ACBD-45EF-AF4F-CE93D73FD8F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9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D912C-12E0-4722-A46B-DE28D317A49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5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5DF1-9E9E-4AD1-A467-F09E98BFB14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442E-4818-41B1-A27F-D7E6E0746575}" type="datetimeFigureOut">
              <a:rPr lang="en-US"/>
              <a:pPr>
                <a:defRPr/>
              </a:pPr>
              <a:t>10/17/2017</a:t>
            </a:fld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1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7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4D74C-3A08-4594-A6F7-8552463C5E5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한쪽 모서리는 잘리고 다른 쪽 모서리는 둥근 사각형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6" name="직각 삼각형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endParaRPr kumimoji="0" lang="en-US"/>
          </a:p>
        </p:txBody>
      </p:sp>
      <p:sp>
        <p:nvSpPr>
          <p:cNvPr id="7" name="자유형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en-US" noProof="0" dirty="0"/>
          </a:p>
        </p:txBody>
      </p:sp>
      <p:sp>
        <p:nvSpPr>
          <p:cNvPr id="9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11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09E28-DE0B-46FD-8E3C-408FB16760B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6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0B7AD-0399-487F-8895-A8DE4308603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바닥글 개체 틀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6" name="슬라이드 번호 개체 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1ADFA-2B7E-4B9B-8C5A-52A86C2B264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latinLnBrk="0">
              <a:defRPr/>
            </a:pPr>
            <a:endParaRPr kumimoji="0" lang="en-US">
              <a:latin typeface="+mn-lt"/>
              <a:ea typeface="+mn-ea"/>
            </a:endParaRPr>
          </a:p>
        </p:txBody>
      </p:sp>
      <p:sp>
        <p:nvSpPr>
          <p:cNvPr id="1028" name="제목 개체 틀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smtClean="0"/>
          </a:p>
        </p:txBody>
      </p:sp>
      <p:sp>
        <p:nvSpPr>
          <p:cNvPr id="1029" name="텍스트 개체 틀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www.koglo.com</a:t>
            </a:r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49B0BB5-D665-42ED-B6FB-FDDD820FAEC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grpSp>
        <p:nvGrpSpPr>
          <p:cNvPr id="1033" name="그룹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18" r:id="rId4"/>
    <p:sldLayoutId id="2147484219" r:id="rId5"/>
    <p:sldLayoutId id="2147484220" r:id="rId6"/>
    <p:sldLayoutId id="2147484227" r:id="rId7"/>
    <p:sldLayoutId id="2147484221" r:id="rId8"/>
    <p:sldLayoutId id="2147484228" r:id="rId9"/>
    <p:sldLayoutId id="2147484222" r:id="rId10"/>
    <p:sldLayoutId id="2147484223" r:id="rId11"/>
  </p:sldLayoutIdLst>
  <p:hf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ea typeface="HY중고딕" pitchFamily="18" charset="-127"/>
        </a:defRPr>
      </a:lvl9pPr>
    </p:titleStyle>
    <p:bodyStyle>
      <a:lvl1pPr marL="273050" indent="-273050" algn="l" rtl="0" eaLnBrk="0" fontAlgn="base" latinLnBrk="1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latinLnBrk="1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latinLnBrk="1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C:\Documents and Settings\Administrator\Local Settings\Temporary Internet Files\Content.IE5\B64BVDW9\MPj04116900000[1]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-3175" y="0"/>
            <a:ext cx="9144000" cy="610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3232150" y="6348413"/>
            <a:ext cx="2982913" cy="285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kumimoji="0" lang="ko-KR" altLang="en-US" sz="16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600" dirty="0">
                <a:solidFill>
                  <a:schemeClr val="tx1"/>
                </a:solidFill>
                <a:latin typeface="휴먼엑스포" pitchFamily="18" charset="-127"/>
                <a:ea typeface="휴먼엑스포" pitchFamily="18" charset="-127"/>
              </a:rPr>
              <a:t>㈜코글로닷컴 이금룡 회장</a:t>
            </a:r>
            <a:endParaRPr lang="en-US" altLang="ko-KR" sz="1600" dirty="0">
              <a:solidFill>
                <a:schemeClr val="tx1"/>
              </a:solidFill>
              <a:latin typeface="휴먼엑스포" pitchFamily="18" charset="-127"/>
              <a:ea typeface="휴먼엑스포" pitchFamily="18" charset="-127"/>
            </a:endParaRPr>
          </a:p>
          <a:p>
            <a:pPr algn="ctr">
              <a:spcBef>
                <a:spcPct val="20000"/>
              </a:spcBef>
              <a:defRPr/>
            </a:pPr>
            <a:r>
              <a:rPr lang="en-US" altLang="ko-KR" sz="1600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krlee@koglo.com</a:t>
            </a:r>
          </a:p>
        </p:txBody>
      </p:sp>
      <p:sp>
        <p:nvSpPr>
          <p:cNvPr id="7172" name="Line 10"/>
          <p:cNvSpPr>
            <a:spLocks noChangeShapeType="1"/>
          </p:cNvSpPr>
          <p:nvPr/>
        </p:nvSpPr>
        <p:spPr bwMode="auto">
          <a:xfrm>
            <a:off x="971104" y="3429000"/>
            <a:ext cx="7201296" cy="0"/>
          </a:xfrm>
          <a:prstGeom prst="line">
            <a:avLst/>
          </a:prstGeom>
          <a:noFill/>
          <a:ln w="57150">
            <a:solidFill>
              <a:srgbClr val="FF9933"/>
            </a:solidFill>
            <a:round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720495" y="2780928"/>
            <a:ext cx="5530680" cy="769441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4400" b="1" dirty="0" smtClean="0">
                <a:ln w="11430"/>
                <a:solidFill>
                  <a:srgbClr val="0033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감성경영과 인간경영 </a:t>
            </a:r>
            <a:endParaRPr lang="en-US" altLang="ko-KR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30760" y="332656"/>
            <a:ext cx="8229600" cy="1143000"/>
          </a:xfrm>
          <a:ln>
            <a:solidFill>
              <a:schemeClr val="bg1">
                <a:lumMod val="65000"/>
                <a:lumOff val="35000"/>
              </a:schemeClr>
            </a:solidFill>
          </a:ln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1.</a:t>
            </a:r>
            <a:r>
              <a:rPr altLang="ko-KR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 </a:t>
            </a:r>
            <a:r>
              <a:rPr altLang="ko-KR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을 이해하라</a:t>
            </a:r>
            <a:r>
              <a:rPr altLang="ko-KR" sz="3600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!</a:t>
            </a:r>
            <a:endParaRPr lang="ko-KR" altLang="en-US" sz="3600" u="sng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8" name="내용 개체 틀 2"/>
          <p:cNvSpPr>
            <a:spLocks noGrp="1"/>
          </p:cNvSpPr>
          <p:nvPr>
            <p:ph idx="1"/>
          </p:nvPr>
        </p:nvSpPr>
        <p:spPr>
          <a:xfrm>
            <a:off x="323528" y="4365104"/>
            <a:ext cx="8064896" cy="216024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500" b="1" dirty="0" err="1">
                <a:latin typeface="+mn-ea"/>
              </a:rPr>
              <a:t>엘빈</a:t>
            </a:r>
            <a:r>
              <a:rPr lang="ko-KR" altLang="en-US" sz="1500" b="1" dirty="0">
                <a:latin typeface="+mn-ea"/>
              </a:rPr>
              <a:t> </a:t>
            </a:r>
            <a:r>
              <a:rPr lang="ko-KR" altLang="en-US" sz="1500" b="1" dirty="0" err="1">
                <a:latin typeface="+mn-ea"/>
              </a:rPr>
              <a:t>토플러</a:t>
            </a:r>
            <a:r>
              <a:rPr lang="ko-KR" altLang="en-US" sz="1500" b="1" dirty="0">
                <a:latin typeface="+mn-ea"/>
              </a:rPr>
              <a:t> 박사는 </a:t>
            </a:r>
            <a:r>
              <a:rPr lang="en-US" altLang="ko-KR" sz="1500" b="1" dirty="0">
                <a:latin typeface="+mn-ea"/>
              </a:rPr>
              <a:t>1980</a:t>
            </a:r>
            <a:r>
              <a:rPr lang="ko-KR" altLang="en-US" sz="1500" b="1" dirty="0">
                <a:latin typeface="+mn-ea"/>
              </a:rPr>
              <a:t>년에 </a:t>
            </a:r>
            <a:r>
              <a:rPr lang="en-US" altLang="ko-KR" sz="1500" b="1" dirty="0">
                <a:latin typeface="+mn-ea"/>
              </a:rPr>
              <a:t>‘</a:t>
            </a:r>
            <a:r>
              <a:rPr lang="ko-KR" altLang="en-US" sz="1500" b="1" dirty="0">
                <a:latin typeface="+mn-ea"/>
              </a:rPr>
              <a:t>제 </a:t>
            </a:r>
            <a:r>
              <a:rPr lang="en-US" altLang="ko-KR" sz="1500" b="1" dirty="0">
                <a:latin typeface="+mn-ea"/>
              </a:rPr>
              <a:t>3</a:t>
            </a:r>
            <a:r>
              <a:rPr lang="ko-KR" altLang="en-US" sz="1500" b="1" dirty="0">
                <a:latin typeface="+mn-ea"/>
              </a:rPr>
              <a:t>의 물결</a:t>
            </a:r>
            <a:r>
              <a:rPr lang="en-US" altLang="ko-KR" sz="1500" b="1" dirty="0">
                <a:latin typeface="+mn-ea"/>
              </a:rPr>
              <a:t>’</a:t>
            </a:r>
            <a:r>
              <a:rPr lang="ko-KR" altLang="en-US" sz="1500" b="1" dirty="0">
                <a:latin typeface="+mn-ea"/>
              </a:rPr>
              <a:t>이라는 저서에서 앞으로의 시대는 </a:t>
            </a:r>
            <a:r>
              <a:rPr lang="ko-KR" altLang="en-US" sz="1500" b="1" dirty="0" smtClean="0">
                <a:latin typeface="+mn-ea"/>
              </a:rPr>
              <a:t>지식</a:t>
            </a:r>
            <a:r>
              <a:rPr lang="en-US" altLang="ko-KR" sz="1500" b="1" dirty="0" smtClean="0">
                <a:latin typeface="+mn-ea"/>
              </a:rPr>
              <a:t>·</a:t>
            </a:r>
            <a:r>
              <a:rPr lang="ko-KR" altLang="en-US" sz="1500" b="1" dirty="0" smtClean="0">
                <a:latin typeface="+mn-ea"/>
              </a:rPr>
              <a:t>정보화시대가 </a:t>
            </a:r>
            <a:r>
              <a:rPr lang="ko-KR" altLang="en-US" sz="1500" b="1" dirty="0">
                <a:latin typeface="+mn-ea"/>
              </a:rPr>
              <a:t>도래 할 것이라고 예언하였다</a:t>
            </a:r>
            <a:r>
              <a:rPr lang="en-US" altLang="ko-KR" sz="1500" b="1" dirty="0">
                <a:latin typeface="+mn-ea"/>
              </a:rPr>
              <a:t>.</a:t>
            </a:r>
            <a:r>
              <a:rPr lang="ko-KR" altLang="en-US" sz="1500" b="1" dirty="0">
                <a:latin typeface="+mn-ea"/>
              </a:rPr>
              <a:t> </a:t>
            </a:r>
            <a:r>
              <a:rPr lang="ko-KR" altLang="en-US" sz="1500" b="1" dirty="0" err="1">
                <a:latin typeface="+mn-ea"/>
              </a:rPr>
              <a:t>엘빈토플러</a:t>
            </a:r>
            <a:r>
              <a:rPr lang="ko-KR" altLang="en-US" sz="1500" b="1" dirty="0">
                <a:latin typeface="+mn-ea"/>
              </a:rPr>
              <a:t> 박사의 예언대로 </a:t>
            </a:r>
            <a:r>
              <a:rPr lang="en-US" altLang="ko-KR" sz="1500" b="1" dirty="0">
                <a:latin typeface="+mn-ea"/>
              </a:rPr>
              <a:t>Computer</a:t>
            </a:r>
            <a:r>
              <a:rPr lang="ko-KR" altLang="en-US" sz="1500" b="1" dirty="0">
                <a:latin typeface="+mn-ea"/>
              </a:rPr>
              <a:t>의 출현과 </a:t>
            </a:r>
            <a:r>
              <a:rPr lang="en-US" altLang="ko-KR" sz="1500" b="1" dirty="0">
                <a:latin typeface="+mn-ea"/>
              </a:rPr>
              <a:t>Software</a:t>
            </a:r>
            <a:r>
              <a:rPr lang="ko-KR" altLang="en-US" sz="1500" b="1" dirty="0">
                <a:latin typeface="+mn-ea"/>
              </a:rPr>
              <a:t> 산업의 발달</a:t>
            </a:r>
            <a:r>
              <a:rPr lang="en-US" altLang="ko-KR" sz="1500" b="1" dirty="0">
                <a:latin typeface="+mn-ea"/>
              </a:rPr>
              <a:t>, </a:t>
            </a:r>
            <a:r>
              <a:rPr lang="ko-KR" altLang="en-US" sz="1500" b="1" dirty="0">
                <a:latin typeface="+mn-ea"/>
              </a:rPr>
              <a:t>인터넷의 보급</a:t>
            </a:r>
            <a:r>
              <a:rPr lang="en-US" altLang="ko-KR" sz="1500" b="1" dirty="0">
                <a:latin typeface="+mn-ea"/>
              </a:rPr>
              <a:t>, Mobile</a:t>
            </a:r>
            <a:r>
              <a:rPr lang="ko-KR" altLang="en-US" sz="1500" b="1" dirty="0">
                <a:latin typeface="+mn-ea"/>
              </a:rPr>
              <a:t>에 의한 </a:t>
            </a:r>
            <a:r>
              <a:rPr lang="ko-KR" altLang="en-US" sz="1500" b="1" dirty="0" err="1">
                <a:latin typeface="+mn-ea"/>
              </a:rPr>
              <a:t>스마트폰의</a:t>
            </a:r>
            <a:r>
              <a:rPr lang="ko-KR" altLang="en-US" sz="1500" b="1" dirty="0">
                <a:latin typeface="+mn-ea"/>
              </a:rPr>
              <a:t> 대중화와 이제는 인공지능</a:t>
            </a:r>
            <a:r>
              <a:rPr lang="en-US" altLang="ko-KR" sz="1500" b="1" dirty="0">
                <a:latin typeface="+mn-ea"/>
              </a:rPr>
              <a:t>(A.I)</a:t>
            </a:r>
            <a:r>
              <a:rPr lang="ko-KR" altLang="en-US" sz="1500" b="1" dirty="0">
                <a:latin typeface="+mn-ea"/>
              </a:rPr>
              <a:t>에</a:t>
            </a:r>
            <a:r>
              <a:rPr lang="en-US" altLang="ko-KR" sz="1500" b="1" dirty="0">
                <a:latin typeface="+mn-ea"/>
              </a:rPr>
              <a:t> </a:t>
            </a:r>
            <a:r>
              <a:rPr lang="ko-KR" altLang="en-US" sz="1500" b="1" dirty="0">
                <a:latin typeface="+mn-ea"/>
              </a:rPr>
              <a:t>의한 </a:t>
            </a:r>
            <a:r>
              <a:rPr lang="en-US" altLang="ko-KR" sz="1500" b="1" dirty="0">
                <a:latin typeface="+mn-ea"/>
              </a:rPr>
              <a:t>4</a:t>
            </a:r>
            <a:r>
              <a:rPr lang="ko-KR" altLang="en-US" sz="1500" b="1" dirty="0">
                <a:latin typeface="+mn-ea"/>
              </a:rPr>
              <a:t>차 산업혁명이 가시화되고 있다</a:t>
            </a:r>
            <a:r>
              <a:rPr lang="en-US" altLang="ko-KR" sz="1500" b="1" dirty="0">
                <a:latin typeface="+mn-ea"/>
              </a:rPr>
              <a:t>.(Big data, </a:t>
            </a:r>
            <a:r>
              <a:rPr lang="ko-KR" altLang="en-US" sz="1500" b="1" dirty="0" err="1">
                <a:latin typeface="+mn-ea"/>
              </a:rPr>
              <a:t>드론</a:t>
            </a:r>
            <a:r>
              <a:rPr lang="en-US" altLang="ko-KR" sz="1500" b="1" dirty="0">
                <a:latin typeface="+mn-ea"/>
              </a:rPr>
              <a:t>, </a:t>
            </a:r>
            <a:r>
              <a:rPr lang="ko-KR" altLang="en-US" sz="1500" b="1" dirty="0">
                <a:latin typeface="+mn-ea"/>
              </a:rPr>
              <a:t>인공지능</a:t>
            </a:r>
            <a:r>
              <a:rPr lang="en-US" altLang="ko-KR" sz="1500" b="1" dirty="0">
                <a:latin typeface="+mn-ea"/>
              </a:rPr>
              <a:t> Robot, </a:t>
            </a:r>
            <a:r>
              <a:rPr lang="ko-KR" altLang="en-US" sz="1500" b="1" dirty="0">
                <a:latin typeface="+mn-ea"/>
              </a:rPr>
              <a:t>자율 </a:t>
            </a:r>
            <a:r>
              <a:rPr lang="ko-KR" altLang="en-US" sz="1500" b="1" dirty="0" err="1">
                <a:latin typeface="+mn-ea"/>
              </a:rPr>
              <a:t>주행차</a:t>
            </a:r>
            <a:r>
              <a:rPr lang="en-US" altLang="ko-KR" sz="1500" b="1" dirty="0" smtClean="0">
                <a:latin typeface="+mn-ea"/>
              </a:rPr>
              <a:t>)</a:t>
            </a:r>
          </a:p>
          <a:p>
            <a:pPr marL="274320" indent="-274320" eaLnBrk="1" fontAlgn="auto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500" b="1" dirty="0" smtClean="0">
                <a:latin typeface="+mn-ea"/>
              </a:rPr>
              <a:t>또 한편으로는 이러한 기술과 과학의 진전과 더불어 인간의 감성을 바탕으로 하는 제 </a:t>
            </a:r>
            <a:r>
              <a:rPr lang="en-US" altLang="ko-KR" sz="1500" b="1" dirty="0" smtClean="0">
                <a:latin typeface="+mn-ea"/>
              </a:rPr>
              <a:t>4</a:t>
            </a:r>
            <a:r>
              <a:rPr lang="ko-KR" altLang="en-US" sz="1500" b="1" dirty="0" smtClean="0">
                <a:latin typeface="+mn-ea"/>
              </a:rPr>
              <a:t>의 물결이 도래하고 있다</a:t>
            </a:r>
            <a:r>
              <a:rPr lang="en-US" altLang="ko-KR" sz="1500" b="1" dirty="0" smtClean="0">
                <a:latin typeface="+mn-ea"/>
              </a:rPr>
              <a:t>. </a:t>
            </a:r>
            <a:r>
              <a:rPr lang="ko-KR" altLang="en-US" sz="1500" b="1" dirty="0" smtClean="0">
                <a:latin typeface="+mn-ea"/>
              </a:rPr>
              <a:t>제 </a:t>
            </a:r>
            <a:r>
              <a:rPr lang="en-US" altLang="ko-KR" sz="1500" b="1" dirty="0" smtClean="0">
                <a:latin typeface="+mn-ea"/>
              </a:rPr>
              <a:t>4</a:t>
            </a:r>
            <a:r>
              <a:rPr lang="ko-KR" altLang="en-US" sz="1500" b="1" dirty="0" smtClean="0">
                <a:latin typeface="+mn-ea"/>
              </a:rPr>
              <a:t>의 물결은 </a:t>
            </a:r>
            <a:r>
              <a:rPr lang="en-US" altLang="ko-KR" sz="1500" b="1" dirty="0" smtClean="0">
                <a:latin typeface="+mn-ea"/>
              </a:rPr>
              <a:t>‘</a:t>
            </a:r>
            <a:r>
              <a:rPr lang="ko-KR" altLang="en-US" sz="1500" b="1" dirty="0" smtClean="0">
                <a:latin typeface="+mn-ea"/>
              </a:rPr>
              <a:t>창조와 상상력</a:t>
            </a:r>
            <a:r>
              <a:rPr lang="en-US" altLang="ko-KR" sz="1500" b="1" dirty="0" smtClean="0">
                <a:latin typeface="+mn-ea"/>
              </a:rPr>
              <a:t>’</a:t>
            </a:r>
            <a:r>
              <a:rPr lang="ko-KR" altLang="en-US" sz="1500" b="1" dirty="0" smtClean="0">
                <a:latin typeface="+mn-ea"/>
              </a:rPr>
              <a:t>을 바탕으로 문화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smtClean="0">
                <a:latin typeface="+mn-ea"/>
              </a:rPr>
              <a:t>예술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smtClean="0">
                <a:latin typeface="+mn-ea"/>
              </a:rPr>
              <a:t>디자인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>
                <a:latin typeface="+mn-ea"/>
              </a:rPr>
              <a:t>엔</a:t>
            </a:r>
            <a:r>
              <a:rPr lang="ko-KR" altLang="en-US" sz="1500" b="1" dirty="0" smtClean="0">
                <a:latin typeface="+mn-ea"/>
              </a:rPr>
              <a:t>터테인먼트 분야와 건강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smtClean="0">
                <a:latin typeface="+mn-ea"/>
              </a:rPr>
              <a:t>친환경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err="1" smtClean="0">
                <a:latin typeface="+mn-ea"/>
              </a:rPr>
              <a:t>뷰티</a:t>
            </a:r>
            <a:r>
              <a:rPr lang="ko-KR" altLang="en-US" sz="1500" b="1" dirty="0" smtClean="0">
                <a:latin typeface="+mn-ea"/>
              </a:rPr>
              <a:t> 분야로 확대되고 있다</a:t>
            </a:r>
            <a:r>
              <a:rPr lang="en-US" altLang="ko-KR" sz="1500" b="1" dirty="0" smtClean="0">
                <a:latin typeface="+mn-ea"/>
              </a:rPr>
              <a:t>. </a:t>
            </a:r>
            <a:endParaRPr lang="ko-KR" altLang="en-US" sz="1500" b="1" dirty="0" smtClean="0">
              <a:latin typeface="+mn-ea"/>
            </a:endParaRPr>
          </a:p>
        </p:txBody>
      </p:sp>
      <p:sp>
        <p:nvSpPr>
          <p:cNvPr id="9219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D13C55D7-3C62-40DB-A7B0-2525B4181FBC}" type="slidenum">
              <a:rPr lang="en-US" altLang="ko-KR"/>
              <a:pPr>
                <a:defRPr/>
              </a:pPr>
              <a:t>2</a:t>
            </a:fld>
            <a:endParaRPr lang="en-US" altLang="ko-KR" dirty="0"/>
          </a:p>
        </p:txBody>
      </p:sp>
      <p:pic>
        <p:nvPicPr>
          <p:cNvPr id="8" name="그림 4" descr="111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484784"/>
            <a:ext cx="3816424" cy="2595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619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C:\Program Files\Microsoft Office\MEDIA\CAGCAT10\j0233312.wmf"/>
          <p:cNvPicPr>
            <a:picLocks noChangeAspect="1" noChangeArrowheads="1"/>
          </p:cNvPicPr>
          <p:nvPr/>
        </p:nvPicPr>
        <p:blipFill>
          <a:blip r:embed="rId2" cstate="print">
            <a:lum bright="32000" contrast="-26000"/>
          </a:blip>
          <a:srcRect/>
          <a:stretch>
            <a:fillRect/>
          </a:stretch>
        </p:blipFill>
        <p:spPr bwMode="auto">
          <a:xfrm>
            <a:off x="7235825" y="260350"/>
            <a:ext cx="14144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32656"/>
            <a:ext cx="8229600" cy="1143000"/>
          </a:xfr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3600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altLang="ko-KR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농업혁명</a:t>
            </a:r>
            <a:r>
              <a:rPr sz="3600" b="1" u="sng" dirty="0" smtClean="0">
                <a:solidFill>
                  <a:schemeClr val="bg1"/>
                </a:solidFill>
              </a:rPr>
              <a:t> </a:t>
            </a:r>
            <a:endParaRPr lang="ko-KR" altLang="en-US" sz="3600" u="sng" dirty="0"/>
          </a:p>
        </p:txBody>
      </p:sp>
      <p:sp>
        <p:nvSpPr>
          <p:cNvPr id="10243" name="내용 개체 틀 2"/>
          <p:cNvSpPr>
            <a:spLocks noGrp="1"/>
          </p:cNvSpPr>
          <p:nvPr>
            <p:ph idx="1"/>
          </p:nvPr>
        </p:nvSpPr>
        <p:spPr>
          <a:xfrm>
            <a:off x="527050" y="1844675"/>
            <a:ext cx="8293422" cy="45720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700" b="1" dirty="0" smtClean="0">
                <a:latin typeface="+mn-ea"/>
              </a:rPr>
              <a:t>농업은 지금부터 약</a:t>
            </a:r>
            <a:r>
              <a:rPr lang="en-US" sz="1700" b="1" dirty="0" smtClean="0">
                <a:latin typeface="+mn-ea"/>
              </a:rPr>
              <a:t> </a:t>
            </a:r>
            <a:r>
              <a:rPr lang="en-US" altLang="ko-KR" sz="1700" b="1" dirty="0" smtClean="0">
                <a:latin typeface="+mn-ea"/>
              </a:rPr>
              <a:t>10,000</a:t>
            </a:r>
            <a:r>
              <a:rPr lang="ko-KR" altLang="en-US" sz="1700" b="1" dirty="0" smtClean="0">
                <a:latin typeface="+mn-ea"/>
              </a:rPr>
              <a:t>년 전에 터키의 </a:t>
            </a:r>
            <a:r>
              <a:rPr lang="ko-KR" altLang="en-US" sz="1700" b="1" dirty="0" err="1" smtClean="0">
                <a:latin typeface="+mn-ea"/>
              </a:rPr>
              <a:t>카라카다</a:t>
            </a:r>
            <a:r>
              <a:rPr lang="ko-KR" altLang="en-US" sz="1700" b="1" dirty="0" smtClean="0">
                <a:latin typeface="+mn-ea"/>
              </a:rPr>
              <a:t> 지방에서 씨앗을</a:t>
            </a:r>
            <a:endParaRPr lang="en-US" altLang="ko-KR" sz="17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ko-KR" sz="1700" b="1" dirty="0" smtClean="0">
                <a:latin typeface="+mn-ea"/>
              </a:rPr>
              <a:t>     </a:t>
            </a:r>
            <a:r>
              <a:rPr lang="ko-KR" altLang="en-US" sz="1700" b="1" dirty="0" smtClean="0">
                <a:latin typeface="+mn-ea"/>
              </a:rPr>
              <a:t>뿌린 흔적이 발견되면서 농업이 시작된 것으로 판단</a:t>
            </a:r>
            <a:r>
              <a:rPr lang="en-US" altLang="ko-KR" sz="1700" b="1" dirty="0" smtClean="0">
                <a:latin typeface="+mn-ea"/>
              </a:rPr>
              <a:t>.</a:t>
            </a: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700" b="1" dirty="0">
                <a:latin typeface="+mn-ea"/>
              </a:rPr>
              <a:t>농업은 강우량에 따라서 </a:t>
            </a:r>
            <a:r>
              <a:rPr lang="ko-KR" altLang="en-US" sz="1700" b="1" dirty="0" smtClean="0">
                <a:latin typeface="+mn-ea"/>
              </a:rPr>
              <a:t>년간 </a:t>
            </a:r>
            <a:r>
              <a:rPr lang="en-US" altLang="ko-KR" sz="1700" b="1" dirty="0" smtClean="0">
                <a:latin typeface="+mn-ea"/>
              </a:rPr>
              <a:t>500mm</a:t>
            </a:r>
            <a:r>
              <a:rPr lang="ko-KR" altLang="en-US" sz="1700" b="1" dirty="0" smtClean="0">
                <a:latin typeface="+mn-ea"/>
              </a:rPr>
              <a:t>이하에서는 </a:t>
            </a:r>
            <a:r>
              <a:rPr lang="ko-KR" altLang="en-US" sz="1700" b="1" dirty="0">
                <a:latin typeface="+mn-ea"/>
              </a:rPr>
              <a:t>유목</a:t>
            </a:r>
            <a:r>
              <a:rPr lang="en-US" altLang="ko-KR" sz="1700" b="1" dirty="0">
                <a:latin typeface="+mn-ea"/>
              </a:rPr>
              <a:t>, 500mm</a:t>
            </a:r>
            <a:r>
              <a:rPr lang="ko-KR" altLang="en-US" sz="1700" b="1" dirty="0">
                <a:latin typeface="+mn-ea"/>
              </a:rPr>
              <a:t>에서 </a:t>
            </a:r>
            <a:r>
              <a:rPr lang="en-US" altLang="ko-KR" sz="1700" b="1" dirty="0">
                <a:latin typeface="+mn-ea"/>
              </a:rPr>
              <a:t>1,000mm</a:t>
            </a:r>
            <a:r>
              <a:rPr lang="ko-KR" altLang="en-US" sz="1700" b="1" dirty="0">
                <a:latin typeface="+mn-ea"/>
              </a:rPr>
              <a:t>에서는 밭농사가 이루어지고 벼농사는 </a:t>
            </a:r>
            <a:r>
              <a:rPr lang="en-US" altLang="ko-KR" sz="1700" b="1" dirty="0" smtClean="0">
                <a:latin typeface="+mn-ea"/>
              </a:rPr>
              <a:t>1,000mm</a:t>
            </a:r>
            <a:r>
              <a:rPr lang="ko-KR" altLang="en-US" sz="1700" b="1" dirty="0" smtClean="0">
                <a:latin typeface="+mn-ea"/>
              </a:rPr>
              <a:t>이상의 </a:t>
            </a:r>
            <a:r>
              <a:rPr lang="ko-KR" altLang="en-US" sz="1700" b="1" dirty="0">
                <a:latin typeface="+mn-ea"/>
              </a:rPr>
              <a:t>강우량이 필요하며 서로 생활 양식이 다름</a:t>
            </a:r>
            <a:r>
              <a:rPr lang="en-US" altLang="ko-KR" sz="1700" b="1" dirty="0">
                <a:latin typeface="+mn-ea"/>
              </a:rPr>
              <a:t>. </a:t>
            </a:r>
            <a:endParaRPr lang="en-US" altLang="ko-KR" sz="17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700" b="1" dirty="0" smtClean="0">
                <a:latin typeface="+mn-ea"/>
              </a:rPr>
              <a:t>모든 부의 원천이 토지에서 생산되는 경작물이므로 비옥한 토지를 차지하기 위한 영토전쟁이 일상화됨</a:t>
            </a:r>
            <a:r>
              <a:rPr lang="en-US" altLang="ko-KR" sz="17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700" b="1" dirty="0" smtClean="0">
                <a:latin typeface="+mn-ea"/>
              </a:rPr>
              <a:t>농업 혁명이 진전되면서 단위당 수확량이 늘어나 잉여농산물이 생겨나면서 빈부의 격차가 커지게 되고 일반적으로 수확량을 서로 반분하는 지주전호제가 보편화됨</a:t>
            </a:r>
            <a:r>
              <a:rPr lang="en-US" altLang="ko-KR" sz="17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700" b="1" dirty="0" smtClean="0">
                <a:latin typeface="+mn-ea"/>
              </a:rPr>
              <a:t>근대국가</a:t>
            </a:r>
            <a:r>
              <a:rPr lang="en-US" altLang="ko-KR" sz="1700" b="1" dirty="0" smtClean="0">
                <a:latin typeface="+mn-ea"/>
              </a:rPr>
              <a:t>, </a:t>
            </a:r>
            <a:r>
              <a:rPr lang="ko-KR" altLang="en-US" sz="1700" b="1" dirty="0" smtClean="0">
                <a:latin typeface="+mn-ea"/>
              </a:rPr>
              <a:t>특히 </a:t>
            </a:r>
            <a:r>
              <a:rPr lang="en-US" altLang="ko-KR" sz="1700" b="1" dirty="0" smtClean="0">
                <a:latin typeface="+mn-ea"/>
              </a:rPr>
              <a:t>2</a:t>
            </a:r>
            <a:r>
              <a:rPr lang="ko-KR" altLang="en-US" sz="1700" b="1" dirty="0" smtClean="0">
                <a:latin typeface="+mn-ea"/>
              </a:rPr>
              <a:t>차 대전 후 토지개혁을 성공적으로 실시한 한국</a:t>
            </a:r>
            <a:r>
              <a:rPr lang="en-US" altLang="ko-KR" sz="1700" b="1" dirty="0" smtClean="0">
                <a:latin typeface="+mn-ea"/>
              </a:rPr>
              <a:t>·</a:t>
            </a:r>
            <a:r>
              <a:rPr lang="ko-KR" altLang="en-US" sz="1700" b="1" dirty="0" smtClean="0">
                <a:latin typeface="+mn-ea"/>
              </a:rPr>
              <a:t>일본</a:t>
            </a:r>
            <a:r>
              <a:rPr lang="en-US" altLang="ko-KR" sz="1700" b="1" dirty="0" smtClean="0">
                <a:latin typeface="+mn-ea"/>
              </a:rPr>
              <a:t>·</a:t>
            </a:r>
            <a:r>
              <a:rPr lang="ko-KR" altLang="en-US" sz="1700" b="1" dirty="0" err="1" smtClean="0">
                <a:latin typeface="+mn-ea"/>
              </a:rPr>
              <a:t>대만등은</a:t>
            </a:r>
            <a:r>
              <a:rPr lang="ko-KR" altLang="en-US" sz="1700" b="1" dirty="0" smtClean="0">
                <a:latin typeface="+mn-ea"/>
              </a:rPr>
              <a:t> 경제성장을 이루었으나</a:t>
            </a:r>
            <a:r>
              <a:rPr lang="en-US" altLang="ko-KR" sz="1700" b="1" dirty="0" smtClean="0">
                <a:latin typeface="+mn-ea"/>
              </a:rPr>
              <a:t>, </a:t>
            </a:r>
            <a:r>
              <a:rPr lang="ko-KR" altLang="en-US" sz="1700" b="1" dirty="0" smtClean="0">
                <a:latin typeface="+mn-ea"/>
              </a:rPr>
              <a:t>필리핀</a:t>
            </a:r>
            <a:r>
              <a:rPr lang="en-US" altLang="ko-KR" sz="1700" b="1" dirty="0" smtClean="0">
                <a:latin typeface="+mn-ea"/>
              </a:rPr>
              <a:t>·</a:t>
            </a:r>
            <a:r>
              <a:rPr lang="ko-KR" altLang="en-US" sz="1700" b="1" dirty="0" err="1" smtClean="0">
                <a:latin typeface="+mn-ea"/>
              </a:rPr>
              <a:t>말레이지아</a:t>
            </a:r>
            <a:r>
              <a:rPr lang="en-US" altLang="ko-KR" sz="1700" b="1" dirty="0" smtClean="0">
                <a:latin typeface="+mn-ea"/>
              </a:rPr>
              <a:t>·</a:t>
            </a:r>
            <a:r>
              <a:rPr lang="ko-KR" altLang="en-US" sz="1700" b="1" dirty="0" smtClean="0">
                <a:latin typeface="+mn-ea"/>
              </a:rPr>
              <a:t>아르헨티나 </a:t>
            </a:r>
            <a:r>
              <a:rPr lang="en-US" altLang="ko-KR" sz="1700" b="1" dirty="0" smtClean="0">
                <a:latin typeface="+mn-ea"/>
              </a:rPr>
              <a:t>·</a:t>
            </a:r>
            <a:r>
              <a:rPr lang="ko-KR" altLang="en-US" sz="1700" b="1" dirty="0" smtClean="0">
                <a:latin typeface="+mn-ea"/>
              </a:rPr>
              <a:t>브라질 등 토지 개혁을 이루지 못한 국가들은 경제성장에 장애로 작용</a:t>
            </a:r>
            <a:r>
              <a:rPr lang="en-US" altLang="ko-KR" sz="1700" b="1" dirty="0" smtClean="0">
                <a:latin typeface="+mn-ea"/>
              </a:rPr>
              <a:t>. </a:t>
            </a:r>
            <a:endParaRPr lang="ko-KR" altLang="en-US" sz="17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700" b="1" dirty="0" smtClean="0">
                <a:latin typeface="+mn-ea"/>
              </a:rPr>
              <a:t>대한민국은 </a:t>
            </a:r>
            <a:r>
              <a:rPr lang="en-US" altLang="ko-KR" sz="1700" b="1" dirty="0" smtClean="0">
                <a:latin typeface="+mn-ea"/>
              </a:rPr>
              <a:t>1949</a:t>
            </a:r>
            <a:r>
              <a:rPr lang="ko-KR" altLang="en-US" sz="1700" b="1" dirty="0" smtClean="0">
                <a:latin typeface="+mn-ea"/>
              </a:rPr>
              <a:t>년 </a:t>
            </a:r>
            <a:r>
              <a:rPr lang="en-US" altLang="ko-KR" sz="1700" b="1" dirty="0" smtClean="0">
                <a:latin typeface="+mn-ea"/>
              </a:rPr>
              <a:t>6</a:t>
            </a:r>
            <a:r>
              <a:rPr lang="ko-KR" altLang="en-US" sz="1700" b="1" dirty="0" smtClean="0">
                <a:latin typeface="+mn-ea"/>
              </a:rPr>
              <a:t>월 </a:t>
            </a:r>
            <a:r>
              <a:rPr lang="en-US" altLang="ko-KR" sz="1700" b="1" dirty="0" smtClean="0">
                <a:latin typeface="+mn-ea"/>
              </a:rPr>
              <a:t>21</a:t>
            </a:r>
            <a:r>
              <a:rPr lang="ko-KR" altLang="en-US" sz="1700" b="1" dirty="0" smtClean="0">
                <a:latin typeface="+mn-ea"/>
              </a:rPr>
              <a:t>일 농지개혁법에 의하여 농민의 </a:t>
            </a:r>
            <a:r>
              <a:rPr lang="en-US" altLang="ko-KR" sz="1700" b="1" dirty="0" smtClean="0">
                <a:latin typeface="+mn-ea"/>
              </a:rPr>
              <a:t>92%</a:t>
            </a:r>
            <a:r>
              <a:rPr lang="ko-KR" altLang="en-US" sz="1700" b="1" dirty="0" smtClean="0">
                <a:latin typeface="+mn-ea"/>
              </a:rPr>
              <a:t>가 </a:t>
            </a:r>
            <a:r>
              <a:rPr lang="ko-KR" altLang="en-US" sz="1700" b="1" dirty="0" err="1" smtClean="0">
                <a:latin typeface="+mn-ea"/>
              </a:rPr>
              <a:t>자영농이</a:t>
            </a:r>
            <a:r>
              <a:rPr lang="ko-KR" altLang="en-US" sz="1700" b="1" dirty="0" smtClean="0">
                <a:latin typeface="+mn-ea"/>
              </a:rPr>
              <a:t> 됨</a:t>
            </a:r>
            <a:endParaRPr lang="en-US" altLang="ko-KR" sz="1700" b="1" dirty="0" smtClean="0">
              <a:latin typeface="+mn-ea"/>
            </a:endParaRPr>
          </a:p>
          <a:p>
            <a:pPr marL="0" indent="0" eaLnBrk="1" fontAlgn="auto" hangingPunct="1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altLang="ko-KR" sz="1700" b="1" dirty="0">
                <a:latin typeface="+mn-ea"/>
              </a:rPr>
              <a:t> </a:t>
            </a:r>
            <a:r>
              <a:rPr lang="en-US" altLang="ko-KR" sz="1700" b="1" dirty="0" smtClean="0">
                <a:latin typeface="+mn-ea"/>
              </a:rPr>
              <a:t>   (</a:t>
            </a:r>
            <a:r>
              <a:rPr lang="ko-KR" altLang="en-US" sz="1700" b="1" dirty="0" smtClean="0">
                <a:latin typeface="+mn-ea"/>
              </a:rPr>
              <a:t>토지 소유 </a:t>
            </a:r>
            <a:r>
              <a:rPr lang="ko-KR" altLang="en-US" sz="1700" b="1" dirty="0" err="1" smtClean="0">
                <a:latin typeface="+mn-ea"/>
              </a:rPr>
              <a:t>상한제</a:t>
            </a:r>
            <a:r>
              <a:rPr lang="ko-KR" altLang="en-US" sz="1700" b="1" dirty="0" smtClean="0">
                <a:latin typeface="+mn-ea"/>
              </a:rPr>
              <a:t> 실시</a:t>
            </a:r>
            <a:r>
              <a:rPr lang="en-US" altLang="ko-KR" sz="1700" b="1" dirty="0" smtClean="0">
                <a:latin typeface="+mn-ea"/>
              </a:rPr>
              <a:t>)</a:t>
            </a:r>
          </a:p>
        </p:txBody>
      </p:sp>
      <p:sp>
        <p:nvSpPr>
          <p:cNvPr id="10244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1847A130-3E30-4171-ABF5-503B21DB3C5D}" type="slidenum">
              <a:rPr lang="en-US" altLang="ko-KR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98436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C:\Program Files\Microsoft Office\MEDIA\CAGCAT10\j0285360.wmf"/>
          <p:cNvPicPr>
            <a:picLocks noChangeAspect="1" noChangeArrowheads="1"/>
          </p:cNvPicPr>
          <p:nvPr/>
        </p:nvPicPr>
        <p:blipFill>
          <a:blip r:embed="rId2" cstate="print">
            <a:lum bright="66000" contrast="46000"/>
          </a:blip>
          <a:srcRect/>
          <a:stretch>
            <a:fillRect/>
          </a:stretch>
        </p:blipFill>
        <p:spPr bwMode="auto">
          <a:xfrm>
            <a:off x="7740650" y="260350"/>
            <a:ext cx="1158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32656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공업화</a:t>
            </a:r>
            <a:r>
              <a:rPr lang="en-US"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산업혁명</a:t>
            </a:r>
            <a:r>
              <a:rPr sz="4000" b="1" u="sng" dirty="0" smtClean="0">
                <a:solidFill>
                  <a:schemeClr val="bg1"/>
                </a:solidFill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10243" name="내용 개체 틀 2"/>
          <p:cNvSpPr>
            <a:spLocks noGrp="1"/>
          </p:cNvSpPr>
          <p:nvPr>
            <p:ph idx="1"/>
          </p:nvPr>
        </p:nvSpPr>
        <p:spPr>
          <a:xfrm>
            <a:off x="527049" y="1357313"/>
            <a:ext cx="8005391" cy="5095875"/>
          </a:xfrm>
        </p:spPr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000" b="1" dirty="0" smtClean="0">
                <a:latin typeface="+mn-ea"/>
              </a:rPr>
              <a:t>공업화는 영국에서 </a:t>
            </a:r>
            <a:r>
              <a:rPr lang="en-US" altLang="ko-KR" sz="2000" b="1" dirty="0" smtClean="0">
                <a:latin typeface="+mn-ea"/>
              </a:rPr>
              <a:t>1710</a:t>
            </a:r>
            <a:r>
              <a:rPr lang="ko-KR" altLang="en-US" sz="2000" b="1" dirty="0" smtClean="0">
                <a:latin typeface="+mn-ea"/>
              </a:rPr>
              <a:t>년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면직물공업 부터 시작됨</a:t>
            </a:r>
            <a:r>
              <a:rPr lang="en-US" altLang="ko-KR" sz="2000" b="1" dirty="0" smtClean="0">
                <a:latin typeface="+mn-ea"/>
              </a:rPr>
              <a:t> </a:t>
            </a: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ko-KR" sz="2000" b="1" dirty="0" smtClean="0">
                <a:latin typeface="+mn-ea"/>
              </a:rPr>
              <a:t>     (</a:t>
            </a:r>
            <a:r>
              <a:rPr lang="ko-KR" altLang="en-US" sz="2000" b="1" dirty="0" smtClean="0">
                <a:latin typeface="+mn-ea"/>
              </a:rPr>
              <a:t>면화의 재배지가 인도에서 미국 남부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호주 등으로 확대</a:t>
            </a:r>
            <a:r>
              <a:rPr lang="en-US" altLang="ko-KR" sz="2000" b="1" dirty="0" smtClean="0">
                <a:latin typeface="+mn-ea"/>
              </a:rPr>
              <a:t>)</a:t>
            </a: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000" b="1" dirty="0" smtClean="0">
                <a:latin typeface="+mn-ea"/>
              </a:rPr>
              <a:t>1770</a:t>
            </a:r>
            <a:r>
              <a:rPr lang="ko-KR" altLang="en-US" sz="2000" b="1" dirty="0" smtClean="0">
                <a:latin typeface="+mn-ea"/>
              </a:rPr>
              <a:t>년 증기기관</a:t>
            </a:r>
            <a:r>
              <a:rPr lang="en-US" altLang="ko-KR" sz="2000" b="1" dirty="0" smtClean="0">
                <a:latin typeface="+mn-ea"/>
              </a:rPr>
              <a:t>, 1830</a:t>
            </a:r>
            <a:r>
              <a:rPr lang="ko-KR" altLang="en-US" sz="2000" b="1" dirty="0" smtClean="0">
                <a:latin typeface="+mn-ea"/>
              </a:rPr>
              <a:t>년 기차가 발명되고</a:t>
            </a:r>
            <a:r>
              <a:rPr lang="en-US" altLang="ko-KR" sz="2000" b="1" dirty="0" smtClean="0">
                <a:latin typeface="+mn-ea"/>
              </a:rPr>
              <a:t>, 1851</a:t>
            </a:r>
            <a:r>
              <a:rPr lang="ko-KR" altLang="en-US" sz="2000" b="1" dirty="0" smtClean="0">
                <a:latin typeface="+mn-ea"/>
              </a:rPr>
              <a:t>년 제 </a:t>
            </a:r>
            <a:r>
              <a:rPr lang="en-US" altLang="ko-KR" sz="2000" b="1" dirty="0" smtClean="0">
                <a:latin typeface="+mn-ea"/>
              </a:rPr>
              <a:t>1</a:t>
            </a:r>
            <a:r>
              <a:rPr lang="ko-KR" altLang="en-US" sz="2000" b="1" dirty="0" smtClean="0">
                <a:latin typeface="+mn-ea"/>
              </a:rPr>
              <a:t>회 만국박람회를 개최하여 </a:t>
            </a:r>
            <a:r>
              <a:rPr lang="en-US" altLang="ko-KR" sz="2000" b="1" dirty="0" smtClean="0">
                <a:latin typeface="+mn-ea"/>
              </a:rPr>
              <a:t> </a:t>
            </a:r>
            <a:r>
              <a:rPr lang="ko-KR" altLang="en-US" sz="2000" b="1" dirty="0" smtClean="0">
                <a:latin typeface="+mn-ea"/>
              </a:rPr>
              <a:t>대영제국의 위용을 과시 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영연방의 설립</a:t>
            </a:r>
            <a:r>
              <a:rPr lang="en-US" altLang="ko-KR" sz="2000" b="1" dirty="0" smtClean="0">
                <a:latin typeface="+mn-ea"/>
              </a:rPr>
              <a:t>)  </a:t>
            </a:r>
            <a:endParaRPr lang="en-US" altLang="ko-KR" sz="2000" b="1" dirty="0">
              <a:latin typeface="+mn-ea"/>
            </a:endParaRP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000" b="1" dirty="0" smtClean="0">
                <a:latin typeface="+mn-ea"/>
              </a:rPr>
              <a:t>뒤이어 독일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· </a:t>
            </a:r>
            <a:r>
              <a:rPr lang="ko-KR" altLang="en-US" sz="2000" b="1" dirty="0" smtClean="0">
                <a:latin typeface="+mn-ea"/>
              </a:rPr>
              <a:t>프랑스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· </a:t>
            </a:r>
            <a:r>
              <a:rPr lang="ko-KR" altLang="en-US" sz="2000" b="1" dirty="0" smtClean="0">
                <a:latin typeface="+mn-ea"/>
              </a:rPr>
              <a:t>미국 등이 공업화가 이루어지고 제국주의에 의한 시장 쟁탈전이 세계적으로 나타남</a:t>
            </a:r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(1840</a:t>
            </a:r>
            <a:r>
              <a:rPr lang="ko-KR" altLang="en-US" sz="2000" b="1" dirty="0" smtClean="0">
                <a:latin typeface="+mn-ea"/>
              </a:rPr>
              <a:t>년 아편전쟁</a:t>
            </a:r>
            <a:r>
              <a:rPr lang="en-US" altLang="ko-KR" sz="2000" b="1" dirty="0" smtClean="0">
                <a:latin typeface="+mn-ea"/>
              </a:rPr>
              <a:t>, 1860</a:t>
            </a:r>
            <a:r>
              <a:rPr lang="ko-KR" altLang="en-US" sz="2000" b="1" dirty="0" smtClean="0">
                <a:latin typeface="+mn-ea"/>
              </a:rPr>
              <a:t>년 북경조약</a:t>
            </a:r>
            <a:r>
              <a:rPr lang="en-US" altLang="ko-KR" sz="2000" b="1" dirty="0" smtClean="0">
                <a:latin typeface="+mn-ea"/>
              </a:rPr>
              <a:t>)</a:t>
            </a: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000" b="1" dirty="0" smtClean="0">
                <a:latin typeface="+mn-ea"/>
              </a:rPr>
              <a:t>아시아에서는 일본이 </a:t>
            </a:r>
            <a:r>
              <a:rPr lang="en-US" altLang="ko-KR" sz="2000" b="1" dirty="0" smtClean="0">
                <a:latin typeface="+mn-ea"/>
              </a:rPr>
              <a:t>1868</a:t>
            </a:r>
            <a:r>
              <a:rPr lang="ko-KR" altLang="en-US" sz="2000" b="1" dirty="0" smtClean="0">
                <a:latin typeface="+mn-ea"/>
              </a:rPr>
              <a:t>년 </a:t>
            </a:r>
            <a:r>
              <a:rPr lang="ko-KR" altLang="en-US" sz="2000" b="1" dirty="0" err="1" smtClean="0">
                <a:latin typeface="+mn-ea"/>
              </a:rPr>
              <a:t>메이지유신을</a:t>
            </a:r>
            <a:r>
              <a:rPr lang="ko-KR" altLang="en-US" sz="2000" b="1" dirty="0" smtClean="0">
                <a:latin typeface="+mn-ea"/>
              </a:rPr>
              <a:t> 단행하며 근대화에 성공</a:t>
            </a:r>
            <a:r>
              <a:rPr lang="en-US" altLang="ko-KR" sz="2000" b="1" dirty="0" smtClean="0">
                <a:latin typeface="+mn-ea"/>
              </a:rPr>
              <a:t>. </a:t>
            </a:r>
            <a:r>
              <a:rPr lang="ko-KR" altLang="en-US" sz="2000" b="1" dirty="0" err="1" smtClean="0">
                <a:latin typeface="+mn-ea"/>
              </a:rPr>
              <a:t>후쿠자와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ko-KR" altLang="en-US" sz="2000" b="1" dirty="0" err="1" smtClean="0">
                <a:latin typeface="+mn-ea"/>
              </a:rPr>
              <a:t>유키치의</a:t>
            </a:r>
            <a:r>
              <a:rPr lang="ko-KR" altLang="en-US" sz="2000" b="1" dirty="0" smtClean="0">
                <a:latin typeface="+mn-ea"/>
              </a:rPr>
              <a:t> 「서양 사정</a:t>
            </a:r>
            <a:r>
              <a:rPr lang="en-US" altLang="ko-KR" sz="2000" b="1" dirty="0" smtClean="0">
                <a:latin typeface="+mn-ea"/>
              </a:rPr>
              <a:t>(1866)</a:t>
            </a:r>
            <a:r>
              <a:rPr lang="ko-KR" altLang="en-US" sz="2000" b="1" dirty="0" smtClean="0">
                <a:latin typeface="+mn-ea"/>
              </a:rPr>
              <a:t>」등이 영향을 끼침</a:t>
            </a:r>
            <a:r>
              <a:rPr lang="en-US" altLang="ko-KR" sz="2000" b="1" dirty="0" smtClean="0">
                <a:latin typeface="+mn-ea"/>
              </a:rPr>
              <a:t>. </a:t>
            </a:r>
            <a:r>
              <a:rPr lang="ko-KR" altLang="en-US" sz="2000" b="1" dirty="0" smtClean="0">
                <a:latin typeface="+mn-ea"/>
              </a:rPr>
              <a:t>일본은 세계 </a:t>
            </a:r>
            <a:r>
              <a:rPr lang="en-US" altLang="ko-KR" sz="2000" b="1" dirty="0" smtClean="0">
                <a:latin typeface="+mn-ea"/>
              </a:rPr>
              <a:t>3</a:t>
            </a:r>
            <a:r>
              <a:rPr lang="ko-KR" altLang="en-US" sz="2000" b="1" dirty="0" smtClean="0">
                <a:latin typeface="+mn-ea"/>
              </a:rPr>
              <a:t>위의 경제대국으로 </a:t>
            </a:r>
            <a:r>
              <a:rPr lang="en-US" altLang="ko-KR" sz="2000" b="1" dirty="0" smtClean="0">
                <a:latin typeface="+mn-ea"/>
              </a:rPr>
              <a:t>150</a:t>
            </a:r>
            <a:r>
              <a:rPr lang="ko-KR" altLang="en-US" sz="2000" b="1" dirty="0" smtClean="0">
                <a:latin typeface="+mn-ea"/>
              </a:rPr>
              <a:t>년 이상 된 기업만 </a:t>
            </a:r>
            <a:r>
              <a:rPr lang="en-US" altLang="ko-KR" sz="2000" b="1" dirty="0" smtClean="0">
                <a:latin typeface="+mn-ea"/>
              </a:rPr>
              <a:t>22,000</a:t>
            </a:r>
            <a:r>
              <a:rPr lang="ko-KR" altLang="en-US" sz="2000" b="1" dirty="0" smtClean="0">
                <a:latin typeface="+mn-ea"/>
              </a:rPr>
              <a:t>개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err="1" smtClean="0">
                <a:latin typeface="+mn-ea"/>
              </a:rPr>
              <a:t>노벨과학상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22</a:t>
            </a:r>
            <a:r>
              <a:rPr lang="ko-KR" altLang="en-US" sz="2000" b="1" dirty="0" smtClean="0">
                <a:latin typeface="+mn-ea"/>
              </a:rPr>
              <a:t>명이 수상 </a:t>
            </a:r>
            <a:endParaRPr lang="en-US" altLang="ko-KR" sz="2000" b="1" dirty="0">
              <a:latin typeface="+mn-ea"/>
            </a:endParaRP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000" b="1" dirty="0" smtClean="0">
                <a:latin typeface="+mn-ea"/>
              </a:rPr>
              <a:t>대한민국은 </a:t>
            </a:r>
            <a:r>
              <a:rPr lang="en-US" altLang="ko-KR" sz="2000" b="1" dirty="0" smtClean="0">
                <a:latin typeface="+mn-ea"/>
              </a:rPr>
              <a:t>1961</a:t>
            </a:r>
            <a:r>
              <a:rPr lang="ko-KR" altLang="en-US" sz="2000" b="1" dirty="0" smtClean="0">
                <a:latin typeface="+mn-ea"/>
              </a:rPr>
              <a:t>년 박정희 대통령 집권 이래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경제개발 </a:t>
            </a:r>
            <a:r>
              <a:rPr lang="en-US" altLang="ko-KR" sz="2000" b="1" dirty="0" smtClean="0">
                <a:latin typeface="+mn-ea"/>
              </a:rPr>
              <a:t>5</a:t>
            </a:r>
            <a:r>
              <a:rPr lang="ko-KR" altLang="en-US" sz="2000" b="1" dirty="0" smtClean="0">
                <a:latin typeface="+mn-ea"/>
              </a:rPr>
              <a:t>개년 계획을 실시하고 특히 </a:t>
            </a:r>
            <a:r>
              <a:rPr lang="en-US" altLang="ko-KR" sz="2000" b="1" dirty="0" smtClean="0">
                <a:latin typeface="+mn-ea"/>
              </a:rPr>
              <a:t>1974</a:t>
            </a:r>
            <a:r>
              <a:rPr lang="ko-KR" altLang="en-US" sz="2000" b="1" dirty="0" smtClean="0">
                <a:latin typeface="+mn-ea"/>
              </a:rPr>
              <a:t>년부터 강력한 중화학 공업정책이 주도하였음</a:t>
            </a:r>
            <a:r>
              <a:rPr lang="en-US" altLang="ko-KR" sz="2000" b="1" dirty="0" smtClean="0">
                <a:latin typeface="+mn-ea"/>
              </a:rPr>
              <a:t>.  </a:t>
            </a: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000" b="1" dirty="0" smtClean="0">
                <a:latin typeface="+mn-ea"/>
              </a:rPr>
              <a:t>1964</a:t>
            </a:r>
            <a:r>
              <a:rPr lang="ko-KR" altLang="en-US" sz="2000" b="1" dirty="0" smtClean="0">
                <a:latin typeface="+mn-ea"/>
              </a:rPr>
              <a:t>년 </a:t>
            </a:r>
            <a:r>
              <a:rPr lang="en-US" altLang="ko-KR" sz="2000" b="1" dirty="0" smtClean="0">
                <a:latin typeface="+mn-ea"/>
              </a:rPr>
              <a:t>1</a:t>
            </a:r>
            <a:r>
              <a:rPr lang="ko-KR" altLang="en-US" sz="2000" b="1" dirty="0" smtClean="0">
                <a:latin typeface="+mn-ea"/>
              </a:rPr>
              <a:t>억불 수출을 시작으로 </a:t>
            </a:r>
            <a:r>
              <a:rPr lang="en-US" altLang="ko-KR" sz="2000" b="1" dirty="0" smtClean="0">
                <a:latin typeface="+mn-ea"/>
              </a:rPr>
              <a:t>1977</a:t>
            </a:r>
            <a:r>
              <a:rPr lang="ko-KR" altLang="en-US" sz="2000" b="1" dirty="0" smtClean="0">
                <a:latin typeface="+mn-ea"/>
              </a:rPr>
              <a:t>년 </a:t>
            </a:r>
            <a:r>
              <a:rPr lang="en-US" altLang="ko-KR" sz="2000" b="1" dirty="0" smtClean="0">
                <a:latin typeface="+mn-ea"/>
              </a:rPr>
              <a:t>100</a:t>
            </a:r>
            <a:r>
              <a:rPr lang="ko-KR" altLang="en-US" sz="2000" b="1" dirty="0" smtClean="0">
                <a:latin typeface="+mn-ea"/>
              </a:rPr>
              <a:t>억불을 달성하였고</a:t>
            </a:r>
            <a:r>
              <a:rPr lang="en-US" altLang="ko-KR" sz="2000" b="1" dirty="0" smtClean="0">
                <a:latin typeface="+mn-ea"/>
              </a:rPr>
              <a:t>, 2011</a:t>
            </a:r>
            <a:r>
              <a:rPr lang="ko-KR" altLang="en-US" sz="2000" b="1" dirty="0" smtClean="0">
                <a:latin typeface="+mn-ea"/>
              </a:rPr>
              <a:t>년 무역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수출입</a:t>
            </a:r>
            <a:r>
              <a:rPr lang="en-US" altLang="ko-KR" sz="2000" b="1" dirty="0" smtClean="0">
                <a:latin typeface="+mn-ea"/>
              </a:rPr>
              <a:t>) 1</a:t>
            </a:r>
            <a:r>
              <a:rPr lang="ko-KR" altLang="en-US" sz="2000" b="1" dirty="0" smtClean="0">
                <a:latin typeface="+mn-ea"/>
              </a:rPr>
              <a:t>조를 돌파함</a:t>
            </a:r>
            <a:r>
              <a:rPr lang="en-US" altLang="ko-KR" sz="2000" b="1" dirty="0" smtClean="0">
                <a:latin typeface="+mn-ea"/>
              </a:rPr>
              <a:t>. (</a:t>
            </a:r>
            <a:r>
              <a:rPr lang="ko-KR" altLang="en-US" sz="2000" b="1" dirty="0" smtClean="0">
                <a:latin typeface="+mn-ea"/>
              </a:rPr>
              <a:t>세계 </a:t>
            </a:r>
            <a:r>
              <a:rPr lang="en-US" altLang="ko-KR" sz="2000" b="1" dirty="0" smtClean="0">
                <a:latin typeface="+mn-ea"/>
              </a:rPr>
              <a:t>6</a:t>
            </a:r>
            <a:r>
              <a:rPr lang="ko-KR" altLang="en-US" sz="2000" b="1" dirty="0" smtClean="0">
                <a:latin typeface="+mn-ea"/>
              </a:rPr>
              <a:t>위의 수출대국</a:t>
            </a:r>
            <a:r>
              <a:rPr lang="en-US" altLang="ko-KR" sz="2000" b="1" dirty="0" smtClean="0">
                <a:latin typeface="+mn-ea"/>
              </a:rPr>
              <a:t>)</a:t>
            </a: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000" b="1" dirty="0" smtClean="0">
                <a:latin typeface="+mn-ea"/>
              </a:rPr>
              <a:t>이병철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삼성</a:t>
            </a:r>
            <a:r>
              <a:rPr lang="en-US" altLang="ko-KR" sz="2000" b="1" dirty="0" smtClean="0">
                <a:latin typeface="+mn-ea"/>
              </a:rPr>
              <a:t>), </a:t>
            </a:r>
            <a:r>
              <a:rPr lang="ko-KR" altLang="en-US" sz="2000" b="1" dirty="0" smtClean="0">
                <a:latin typeface="+mn-ea"/>
              </a:rPr>
              <a:t>정주영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현대</a:t>
            </a:r>
            <a:r>
              <a:rPr lang="en-US" altLang="ko-KR" sz="2000" b="1" dirty="0" smtClean="0">
                <a:latin typeface="+mn-ea"/>
              </a:rPr>
              <a:t>), </a:t>
            </a:r>
            <a:r>
              <a:rPr lang="ko-KR" altLang="en-US" sz="2000" b="1" dirty="0" smtClean="0">
                <a:latin typeface="+mn-ea"/>
              </a:rPr>
              <a:t>박태준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포철</a:t>
            </a:r>
            <a:r>
              <a:rPr lang="en-US" altLang="ko-KR" sz="2000" b="1" dirty="0" smtClean="0">
                <a:latin typeface="+mn-ea"/>
              </a:rPr>
              <a:t>), </a:t>
            </a:r>
            <a:r>
              <a:rPr lang="ko-KR" altLang="en-US" sz="2000" b="1" dirty="0" smtClean="0">
                <a:latin typeface="+mn-ea"/>
              </a:rPr>
              <a:t>김우중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대우</a:t>
            </a:r>
            <a:r>
              <a:rPr lang="en-US" altLang="ko-KR" sz="2000" b="1" dirty="0" smtClean="0">
                <a:latin typeface="+mn-ea"/>
              </a:rPr>
              <a:t>)</a:t>
            </a:r>
            <a:r>
              <a:rPr lang="ko-KR" altLang="en-US" sz="2000" b="1" dirty="0" smtClean="0">
                <a:latin typeface="+mn-ea"/>
              </a:rPr>
              <a:t>등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민간 경제인의 헌신적인 노력이 있었으며 특히 삼성의 반도체</a:t>
            </a:r>
            <a:r>
              <a:rPr lang="en-US" altLang="ko-KR" sz="2000" b="1" dirty="0" smtClean="0">
                <a:latin typeface="+mn-ea"/>
              </a:rPr>
              <a:t>·</a:t>
            </a:r>
            <a:r>
              <a:rPr lang="ko-KR" altLang="en-US" sz="2000" b="1" dirty="0" smtClean="0">
                <a:latin typeface="+mn-ea"/>
              </a:rPr>
              <a:t>가전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현대의 자동차</a:t>
            </a:r>
            <a:r>
              <a:rPr lang="en-US" altLang="ko-KR" sz="2000" b="1" dirty="0" smtClean="0">
                <a:latin typeface="+mn-ea"/>
              </a:rPr>
              <a:t>·</a:t>
            </a:r>
            <a:r>
              <a:rPr lang="ko-KR" altLang="en-US" sz="2000" b="1" dirty="0" smtClean="0">
                <a:latin typeface="+mn-ea"/>
              </a:rPr>
              <a:t>조선산업은 대한민국의 위상을 고양시킴</a:t>
            </a:r>
            <a:r>
              <a:rPr lang="en-US" altLang="ko-KR" sz="20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altLang="ko-KR" sz="2000" b="1" dirty="0" smtClean="0">
              <a:latin typeface="+mn-ea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ko-KR" altLang="en-US" sz="900" b="1" dirty="0" smtClean="0">
              <a:latin typeface="+mn-ea"/>
            </a:endParaRPr>
          </a:p>
        </p:txBody>
      </p:sp>
      <p:sp>
        <p:nvSpPr>
          <p:cNvPr id="11268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569B2792-2D10-4A66-A241-6940E5A21FF1}" type="slidenum">
              <a:rPr lang="en-US" altLang="ko-KR"/>
              <a:pPr>
                <a:defRPr/>
              </a:pPr>
              <a:t>4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492125"/>
            <a:ext cx="123825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32656"/>
            <a:ext cx="778876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지식정보화의 혁명</a:t>
            </a:r>
            <a:r>
              <a:rPr sz="4000" b="1" u="sng" dirty="0" smtClean="0">
                <a:solidFill>
                  <a:schemeClr val="bg1"/>
                </a:solidFill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7050" y="1341586"/>
            <a:ext cx="8077398" cy="5111750"/>
          </a:xfrm>
        </p:spPr>
        <p:txBody>
          <a:bodyPr>
            <a:normAutofit fontScale="92500" lnSpcReduction="20000"/>
          </a:bodyPr>
          <a:lstStyle/>
          <a:p>
            <a:pPr marL="457200" indent="-45720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AutoNum type="arabicParenR"/>
              <a:defRPr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컴퓨터의 등장과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Software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산업의 약진 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1800" b="1" dirty="0" smtClean="0">
                <a:latin typeface="+mn-ea"/>
              </a:rPr>
              <a:t>1970</a:t>
            </a:r>
            <a:r>
              <a:rPr lang="ko-KR" altLang="en-US" sz="1800" b="1" dirty="0" smtClean="0">
                <a:latin typeface="+mn-ea"/>
              </a:rPr>
              <a:t>년대 초 </a:t>
            </a:r>
            <a:r>
              <a:rPr lang="en-US" altLang="ko-KR" sz="1800" b="1" dirty="0" smtClean="0">
                <a:latin typeface="+mn-ea"/>
              </a:rPr>
              <a:t>IBM</a:t>
            </a:r>
            <a:r>
              <a:rPr lang="ko-KR" altLang="en-US" sz="1800" b="1" dirty="0" smtClean="0">
                <a:latin typeface="+mn-ea"/>
              </a:rPr>
              <a:t>에서 업무용 컴퓨터를 발매하기 시작하고</a:t>
            </a:r>
            <a:r>
              <a:rPr lang="en-US" altLang="ko-KR" sz="1800" b="1" dirty="0" smtClean="0">
                <a:latin typeface="+mn-ea"/>
              </a:rPr>
              <a:t>, 1976</a:t>
            </a:r>
            <a:r>
              <a:rPr lang="ko-KR" altLang="en-US" sz="1800" b="1" dirty="0" smtClean="0">
                <a:latin typeface="+mn-ea"/>
              </a:rPr>
              <a:t>년 애플이 개인용 컴퓨터를 생산하기 시작함</a:t>
            </a:r>
            <a:r>
              <a:rPr lang="en-US" altLang="ko-KR" sz="1800" b="1" dirty="0" smtClean="0">
                <a:latin typeface="+mn-ea"/>
              </a:rPr>
              <a:t>. </a:t>
            </a:r>
            <a:endParaRPr lang="ko-KR" altLang="en-US" sz="18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800" b="1" dirty="0" smtClean="0">
                <a:latin typeface="+mn-ea"/>
              </a:rPr>
              <a:t>한국에서는 </a:t>
            </a:r>
            <a:r>
              <a:rPr lang="en-US" altLang="ko-KR" sz="1800" b="1" dirty="0" smtClean="0">
                <a:latin typeface="+mn-ea"/>
              </a:rPr>
              <a:t>1980</a:t>
            </a:r>
            <a:r>
              <a:rPr lang="ko-KR" altLang="en-US" sz="1800" b="1" dirty="0" smtClean="0">
                <a:latin typeface="+mn-ea"/>
              </a:rPr>
              <a:t>년대부터 삼성전자</a:t>
            </a:r>
            <a:r>
              <a:rPr lang="en-US" altLang="ko-KR" sz="1800" b="1" dirty="0" smtClean="0">
                <a:latin typeface="+mn-ea"/>
              </a:rPr>
              <a:t>, LG</a:t>
            </a:r>
            <a:r>
              <a:rPr lang="ko-KR" altLang="en-US" sz="1800" b="1" dirty="0" smtClean="0">
                <a:latin typeface="+mn-ea"/>
              </a:rPr>
              <a:t>전자</a:t>
            </a:r>
            <a:r>
              <a:rPr lang="en-US" altLang="ko-KR" sz="1800" b="1" dirty="0" smtClean="0">
                <a:latin typeface="+mn-ea"/>
              </a:rPr>
              <a:t>, </a:t>
            </a:r>
            <a:r>
              <a:rPr lang="ko-KR" altLang="en-US" sz="1800" b="1" dirty="0" smtClean="0">
                <a:latin typeface="+mn-ea"/>
              </a:rPr>
              <a:t>삼보컴퓨터 등이 생산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800" b="1" dirty="0" smtClean="0">
                <a:latin typeface="+mn-ea"/>
              </a:rPr>
              <a:t>컴퓨터에 사용되는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도 속속 개발되어 </a:t>
            </a:r>
            <a:r>
              <a:rPr lang="en-US" altLang="ko-KR" sz="1800" b="1" dirty="0" smtClean="0">
                <a:latin typeface="+mn-ea"/>
              </a:rPr>
              <a:t>Microsoft</a:t>
            </a:r>
            <a:r>
              <a:rPr lang="ko-KR" altLang="en-US" sz="1800" b="1" dirty="0" smtClean="0">
                <a:latin typeface="+mn-ea"/>
              </a:rPr>
              <a:t>사의 </a:t>
            </a:r>
            <a:r>
              <a:rPr lang="en-US" altLang="ko-KR" sz="1800" b="1" dirty="0" smtClean="0">
                <a:latin typeface="+mn-ea"/>
              </a:rPr>
              <a:t>Window Series</a:t>
            </a:r>
            <a:r>
              <a:rPr lang="ko-KR" altLang="en-US" sz="1800" b="1" dirty="0" smtClean="0">
                <a:latin typeface="+mn-ea"/>
              </a:rPr>
              <a:t>가 대표적이며 국내 고유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로는 </a:t>
            </a:r>
            <a:r>
              <a:rPr lang="en-US" altLang="ko-KR" sz="1800" b="1" dirty="0" smtClean="0">
                <a:latin typeface="+mn-ea"/>
              </a:rPr>
              <a:t>1990</a:t>
            </a:r>
            <a:r>
              <a:rPr lang="ko-KR" altLang="en-US" sz="1800" b="1" dirty="0" smtClean="0">
                <a:latin typeface="+mn-ea"/>
              </a:rPr>
              <a:t>년도에 </a:t>
            </a:r>
            <a:r>
              <a:rPr lang="en-US" altLang="ko-KR" sz="1800" b="1" dirty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설립된 </a:t>
            </a:r>
            <a:r>
              <a:rPr lang="en-US" altLang="ko-KR" sz="1800" b="1" dirty="0" smtClean="0">
                <a:latin typeface="+mn-ea"/>
              </a:rPr>
              <a:t>‘</a:t>
            </a:r>
            <a:r>
              <a:rPr lang="ko-KR" altLang="en-US" sz="1800" b="1" dirty="0" smtClean="0">
                <a:latin typeface="+mn-ea"/>
              </a:rPr>
              <a:t>한글과 컴퓨터</a:t>
            </a:r>
            <a:r>
              <a:rPr lang="en-US" altLang="ko-KR" sz="1800" b="1" dirty="0" smtClean="0">
                <a:latin typeface="+mn-ea"/>
              </a:rPr>
              <a:t>’</a:t>
            </a:r>
            <a:r>
              <a:rPr lang="ko-KR" altLang="en-US" sz="1800" b="1" dirty="0" smtClean="0">
                <a:latin typeface="+mn-ea"/>
              </a:rPr>
              <a:t>가 견실한 성장을 하고 있음</a:t>
            </a:r>
            <a:r>
              <a:rPr lang="en-US" altLang="ko-KR" sz="1800" b="1" dirty="0" smtClean="0">
                <a:latin typeface="+mn-ea"/>
              </a:rPr>
              <a:t>. </a:t>
            </a:r>
            <a:endParaRPr lang="en-US" sz="18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800" b="1" dirty="0" smtClean="0">
                <a:latin typeface="+mn-ea"/>
              </a:rPr>
              <a:t>한국에서는 독자적인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보다는 응용</a:t>
            </a:r>
            <a:r>
              <a:rPr lang="en-US" altLang="ko-KR" sz="1800" b="1" dirty="0">
                <a:latin typeface="+mn-ea"/>
              </a:rPr>
              <a:t> </a:t>
            </a:r>
            <a:r>
              <a:rPr lang="en-US" altLang="ko-KR" sz="1800" b="1" dirty="0" smtClean="0">
                <a:latin typeface="+mn-ea"/>
              </a:rPr>
              <a:t>Software, </a:t>
            </a:r>
            <a:r>
              <a:rPr lang="ko-KR" altLang="en-US" sz="1800" b="1" dirty="0" smtClean="0">
                <a:latin typeface="+mn-ea"/>
              </a:rPr>
              <a:t>즉</a:t>
            </a:r>
            <a:r>
              <a:rPr lang="en-US" altLang="ko-KR" sz="1800" b="1" dirty="0">
                <a:latin typeface="+mn-ea"/>
              </a:rPr>
              <a:t> </a:t>
            </a:r>
            <a:r>
              <a:rPr lang="en-US" altLang="ko-KR" sz="1800" b="1" dirty="0" smtClean="0">
                <a:latin typeface="+mn-ea"/>
              </a:rPr>
              <a:t>System Integration </a:t>
            </a:r>
            <a:r>
              <a:rPr lang="ko-KR" altLang="en-US" sz="1800" b="1" dirty="0" smtClean="0">
                <a:latin typeface="+mn-ea"/>
              </a:rPr>
              <a:t>분야가 크게 성장하고 있는 바 대표적인 기업이 삼성 </a:t>
            </a:r>
            <a:r>
              <a:rPr lang="en-US" altLang="ko-KR" sz="1800" b="1" dirty="0" smtClean="0">
                <a:latin typeface="+mn-ea"/>
              </a:rPr>
              <a:t>SDS, LG CNS, SK C&amp;C</a:t>
            </a:r>
            <a:r>
              <a:rPr lang="ko-KR" altLang="en-US" sz="1800" b="1" dirty="0" smtClean="0">
                <a:latin typeface="+mn-ea"/>
              </a:rPr>
              <a:t>가 있다</a:t>
            </a:r>
            <a:r>
              <a:rPr lang="en-US" altLang="ko-KR" sz="1800" b="1" dirty="0" smtClean="0">
                <a:latin typeface="+mn-ea"/>
              </a:rPr>
              <a:t>. </a:t>
            </a:r>
            <a:endParaRPr lang="ko-KR" altLang="en-US" sz="18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800" b="1" dirty="0" smtClean="0">
                <a:latin typeface="+mn-ea"/>
              </a:rPr>
              <a:t>최근에는 이러한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의 중요성이 더욱 커지고 있다</a:t>
            </a:r>
            <a:r>
              <a:rPr lang="en-US" altLang="ko-KR" sz="1800" b="1" dirty="0" smtClean="0">
                <a:latin typeface="+mn-ea"/>
              </a:rPr>
              <a:t>. </a:t>
            </a:r>
            <a:r>
              <a:rPr lang="ko-KR" altLang="en-US" sz="1800" b="1" dirty="0" smtClean="0">
                <a:latin typeface="+mn-ea"/>
              </a:rPr>
              <a:t>이제는</a:t>
            </a:r>
            <a:r>
              <a:rPr lang="en-US" altLang="ko-KR" sz="1800" b="1" dirty="0" smtClean="0">
                <a:latin typeface="+mn-ea"/>
              </a:rPr>
              <a:t> Hardware</a:t>
            </a:r>
            <a:r>
              <a:rPr lang="ko-KR" altLang="en-US" sz="1800" b="1" dirty="0" smtClean="0">
                <a:latin typeface="+mn-ea"/>
              </a:rPr>
              <a:t>내에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가 </a:t>
            </a:r>
            <a:r>
              <a:rPr lang="en-US" altLang="ko-KR" sz="1800" b="1" dirty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내장된 </a:t>
            </a:r>
            <a:r>
              <a:rPr lang="ko-KR" altLang="en-US" sz="1800" b="1" dirty="0" err="1" smtClean="0">
                <a:latin typeface="+mn-ea"/>
              </a:rPr>
              <a:t>임베디드</a:t>
            </a:r>
            <a:r>
              <a:rPr lang="ko-KR" altLang="en-US" sz="1800" b="1" dirty="0" smtClean="0">
                <a:latin typeface="+mn-ea"/>
              </a:rPr>
              <a:t>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가 발전하고 있음</a:t>
            </a:r>
            <a:r>
              <a:rPr lang="en-US" altLang="ko-KR" sz="1800" b="1" dirty="0" smtClean="0">
                <a:latin typeface="+mn-ea"/>
              </a:rPr>
              <a:t>. </a:t>
            </a:r>
            <a:r>
              <a:rPr lang="ko-KR" altLang="en-US" sz="1800" b="1" dirty="0" smtClean="0">
                <a:latin typeface="+mn-ea"/>
              </a:rPr>
              <a:t>특히 자동차는 이제 </a:t>
            </a:r>
            <a:r>
              <a:rPr lang="ko-KR" altLang="en-US" sz="1800" b="1" dirty="0" err="1" smtClean="0">
                <a:latin typeface="+mn-ea"/>
              </a:rPr>
              <a:t>커넥티드카</a:t>
            </a:r>
            <a:r>
              <a:rPr lang="en-US" altLang="ko-KR" sz="1800" b="1" dirty="0" smtClean="0">
                <a:latin typeface="+mn-ea"/>
              </a:rPr>
              <a:t>(</a:t>
            </a:r>
            <a:r>
              <a:rPr lang="ko-KR" altLang="en-US" sz="1800" b="1" dirty="0" smtClean="0">
                <a:latin typeface="+mn-ea"/>
              </a:rPr>
              <a:t>인터넷과 연동</a:t>
            </a:r>
            <a:r>
              <a:rPr lang="en-US" altLang="ko-KR" sz="1800" b="1" dirty="0" smtClean="0">
                <a:latin typeface="+mn-ea"/>
              </a:rPr>
              <a:t>), </a:t>
            </a:r>
            <a:r>
              <a:rPr lang="ko-KR" altLang="en-US" sz="1800" b="1" dirty="0" err="1" smtClean="0">
                <a:latin typeface="+mn-ea"/>
              </a:rPr>
              <a:t>스마트카</a:t>
            </a:r>
            <a:r>
              <a:rPr lang="en-US" altLang="ko-KR" sz="1800" b="1" dirty="0" smtClean="0">
                <a:latin typeface="+mn-ea"/>
              </a:rPr>
              <a:t>(Software</a:t>
            </a:r>
            <a:r>
              <a:rPr lang="ko-KR" altLang="en-US" sz="1800" b="1" dirty="0">
                <a:latin typeface="+mn-ea"/>
              </a:rPr>
              <a:t> </a:t>
            </a:r>
            <a:r>
              <a:rPr lang="ko-KR" altLang="en-US" sz="1800" b="1" dirty="0" smtClean="0">
                <a:latin typeface="+mn-ea"/>
              </a:rPr>
              <a:t>기능강화</a:t>
            </a:r>
            <a:r>
              <a:rPr lang="en-US" altLang="ko-KR" sz="1800" b="1" dirty="0" smtClean="0">
                <a:latin typeface="+mn-ea"/>
              </a:rPr>
              <a:t>), </a:t>
            </a:r>
            <a:r>
              <a:rPr lang="ko-KR" altLang="en-US" sz="1800" b="1" dirty="0" err="1" smtClean="0">
                <a:latin typeface="+mn-ea"/>
              </a:rPr>
              <a:t>자율주행차</a:t>
            </a:r>
            <a:r>
              <a:rPr lang="en-US" altLang="ko-KR" sz="1800" b="1" dirty="0" smtClean="0">
                <a:latin typeface="+mn-ea"/>
              </a:rPr>
              <a:t>, </a:t>
            </a:r>
            <a:r>
              <a:rPr lang="ko-KR" altLang="en-US" sz="1800" b="1" dirty="0" smtClean="0">
                <a:latin typeface="+mn-ea"/>
              </a:rPr>
              <a:t>무인자동차로 진화하고 있는 바 </a:t>
            </a:r>
            <a:r>
              <a:rPr lang="en-US" altLang="ko-KR" sz="1800" b="1" dirty="0" smtClean="0">
                <a:latin typeface="+mn-ea"/>
              </a:rPr>
              <a:t>Software</a:t>
            </a:r>
            <a:r>
              <a:rPr lang="ko-KR" altLang="en-US" sz="1800" b="1" dirty="0" smtClean="0">
                <a:latin typeface="+mn-ea"/>
              </a:rPr>
              <a:t>역량이 경쟁력을 결정하고 있음</a:t>
            </a:r>
            <a:r>
              <a:rPr lang="en-US" altLang="ko-KR" sz="1800" b="1" dirty="0" smtClean="0">
                <a:latin typeface="+mn-ea"/>
              </a:rPr>
              <a:t>. </a:t>
            </a:r>
            <a:endParaRPr lang="ko-KR" altLang="en-US" sz="1800" b="1" dirty="0">
              <a:latin typeface="+mn-ea"/>
            </a:endParaRPr>
          </a:p>
        </p:txBody>
      </p:sp>
      <p:sp>
        <p:nvSpPr>
          <p:cNvPr id="12292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5FC2AA01-C7ED-48F8-B519-7E7D0D362796}" type="slidenum">
              <a:rPr lang="en-US" altLang="ko-KR"/>
              <a:pPr>
                <a:defRPr/>
              </a:pPr>
              <a:t>5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지식정보화의 혁명</a:t>
            </a:r>
            <a:r>
              <a:rPr sz="4000" b="1" u="sng" dirty="0" smtClean="0">
                <a:solidFill>
                  <a:schemeClr val="bg1"/>
                </a:solidFill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0" y="1628774"/>
            <a:ext cx="8366125" cy="4896569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25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2) </a:t>
            </a:r>
            <a:r>
              <a:rPr lang="ko-KR" alt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인터넷혁명과 </a:t>
            </a:r>
            <a:r>
              <a:rPr lang="en-US" altLang="ko-K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Mobile </a:t>
            </a:r>
            <a:r>
              <a:rPr lang="ko-KR" alt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시대의 도래</a:t>
            </a:r>
            <a:endParaRPr lang="en-US" altLang="ko-K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100" b="1" dirty="0" smtClean="0">
                <a:latin typeface="+mn-ea"/>
              </a:rPr>
              <a:t>1991</a:t>
            </a:r>
            <a:r>
              <a:rPr lang="ko-KR" altLang="en-US" sz="2100" b="1" dirty="0" smtClean="0">
                <a:latin typeface="+mn-ea"/>
              </a:rPr>
              <a:t>년 인터넷의</a:t>
            </a:r>
            <a:r>
              <a:rPr lang="en-US" sz="2100" b="1" dirty="0" smtClean="0">
                <a:latin typeface="+mn-ea"/>
              </a:rPr>
              <a:t> </a:t>
            </a:r>
            <a:r>
              <a:rPr lang="en-US" altLang="ko-KR" sz="2100" b="1" dirty="0" smtClean="0">
                <a:latin typeface="+mn-ea"/>
              </a:rPr>
              <a:t>www(World Wide Web)</a:t>
            </a:r>
            <a:r>
              <a:rPr lang="ko-KR" altLang="en-US" sz="2100" b="1" dirty="0" smtClean="0">
                <a:latin typeface="+mn-ea"/>
              </a:rPr>
              <a:t>이 영국의 </a:t>
            </a:r>
            <a:r>
              <a:rPr lang="en-US" altLang="ko-KR" sz="2100" b="1" dirty="0" smtClean="0">
                <a:latin typeface="+mn-ea"/>
              </a:rPr>
              <a:t>‘</a:t>
            </a:r>
            <a:r>
              <a:rPr lang="ko-KR" altLang="en-US" sz="2100" b="1" dirty="0" smtClean="0">
                <a:latin typeface="+mn-ea"/>
              </a:rPr>
              <a:t>팀 </a:t>
            </a:r>
            <a:r>
              <a:rPr lang="ko-KR" altLang="en-US" sz="2100" b="1" dirty="0" err="1" smtClean="0">
                <a:latin typeface="+mn-ea"/>
              </a:rPr>
              <a:t>버너스리</a:t>
            </a:r>
            <a:r>
              <a:rPr lang="en-US" altLang="ko-KR" sz="2100" b="1" dirty="0" smtClean="0">
                <a:latin typeface="+mn-ea"/>
              </a:rPr>
              <a:t>’</a:t>
            </a:r>
            <a:r>
              <a:rPr lang="ko-KR" altLang="en-US" sz="2100" b="1" dirty="0" smtClean="0">
                <a:latin typeface="+mn-ea"/>
              </a:rPr>
              <a:t>에</a:t>
            </a:r>
            <a:r>
              <a:rPr lang="en-US" altLang="ko-KR" sz="2100" b="1" dirty="0" smtClean="0">
                <a:latin typeface="+mn-ea"/>
              </a:rPr>
              <a:t> </a:t>
            </a:r>
            <a:r>
              <a:rPr lang="ko-KR" altLang="en-US" sz="2100" b="1" dirty="0" smtClean="0">
                <a:latin typeface="+mn-ea"/>
              </a:rPr>
              <a:t>의하여 발명되고</a:t>
            </a:r>
            <a:r>
              <a:rPr lang="en-US" altLang="ko-KR" sz="2100" b="1" dirty="0" smtClean="0">
                <a:latin typeface="+mn-ea"/>
              </a:rPr>
              <a:t>, 1994</a:t>
            </a:r>
            <a:r>
              <a:rPr lang="ko-KR" altLang="en-US" sz="2100" b="1" dirty="0" smtClean="0">
                <a:latin typeface="+mn-ea"/>
              </a:rPr>
              <a:t>년 </a:t>
            </a:r>
            <a:r>
              <a:rPr lang="ko-KR" altLang="en-US" sz="2100" b="1" dirty="0" err="1" smtClean="0">
                <a:latin typeface="+mn-ea"/>
              </a:rPr>
              <a:t>네스케이프사</a:t>
            </a:r>
            <a:r>
              <a:rPr lang="ko-KR" altLang="en-US" sz="2100" b="1" dirty="0" smtClean="0">
                <a:latin typeface="+mn-ea"/>
              </a:rPr>
              <a:t> 웹 브라우저가 실용화되면서 </a:t>
            </a:r>
            <a:r>
              <a:rPr lang="en-US" altLang="ko-KR" sz="2100" b="1" dirty="0" smtClean="0">
                <a:latin typeface="+mn-ea"/>
              </a:rPr>
              <a:t>1995</a:t>
            </a:r>
            <a:r>
              <a:rPr lang="ko-KR" altLang="en-US" sz="2100" b="1" dirty="0" smtClean="0">
                <a:latin typeface="+mn-ea"/>
              </a:rPr>
              <a:t>년부터 </a:t>
            </a:r>
            <a:r>
              <a:rPr lang="en-US" altLang="ko-KR" sz="2100" b="1" dirty="0" smtClean="0">
                <a:latin typeface="+mn-ea"/>
              </a:rPr>
              <a:t>Yahoo, Amazon</a:t>
            </a:r>
            <a:r>
              <a:rPr lang="ko-KR" altLang="en-US" sz="2100" b="1" dirty="0" smtClean="0">
                <a:latin typeface="+mn-ea"/>
              </a:rPr>
              <a:t>등이 출현하여 본격적인 인터넷 시대가 시작됨</a:t>
            </a:r>
            <a:r>
              <a:rPr lang="en-US" altLang="ko-KR" sz="2100" b="1" dirty="0" smtClean="0">
                <a:latin typeface="+mn-ea"/>
              </a:rPr>
              <a:t>. </a:t>
            </a:r>
            <a:endParaRPr lang="en-US" sz="21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100" b="1" dirty="0" smtClean="0">
                <a:latin typeface="+mn-ea"/>
              </a:rPr>
              <a:t>신경제라는 표현이 등장하며 상거래</a:t>
            </a:r>
            <a:r>
              <a:rPr lang="en-US" altLang="ko-KR" sz="2100" b="1" dirty="0" smtClean="0">
                <a:latin typeface="+mn-ea"/>
              </a:rPr>
              <a:t>·</a:t>
            </a:r>
            <a:r>
              <a:rPr lang="ko-KR" altLang="en-US" sz="2100" b="1" dirty="0" smtClean="0">
                <a:latin typeface="+mn-ea"/>
              </a:rPr>
              <a:t>금융</a:t>
            </a:r>
            <a:r>
              <a:rPr lang="en-US" altLang="ko-KR" sz="2100" b="1" dirty="0" smtClean="0">
                <a:latin typeface="+mn-ea"/>
              </a:rPr>
              <a:t>·</a:t>
            </a:r>
            <a:r>
              <a:rPr lang="ko-KR" altLang="en-US" sz="2100" b="1" dirty="0" err="1" smtClean="0">
                <a:latin typeface="+mn-ea"/>
              </a:rPr>
              <a:t>컨텐츠</a:t>
            </a:r>
            <a:r>
              <a:rPr lang="ko-KR" altLang="en-US" sz="2100" b="1" dirty="0" smtClean="0">
                <a:latin typeface="+mn-ea"/>
              </a:rPr>
              <a:t> 등 모든 분야에서 인터넷과 접목되어 경제가 확대되는 인터넷 중심 산업의 역할이 증대</a:t>
            </a:r>
            <a:r>
              <a:rPr lang="en-US" altLang="ko-KR" sz="21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100" b="1" dirty="0" smtClean="0">
                <a:latin typeface="+mn-ea"/>
              </a:rPr>
              <a:t>대한민국은 </a:t>
            </a:r>
            <a:r>
              <a:rPr lang="en-US" altLang="ko-KR" sz="2100" b="1" dirty="0" smtClean="0">
                <a:latin typeface="+mn-ea"/>
              </a:rPr>
              <a:t>1998-2000</a:t>
            </a:r>
            <a:r>
              <a:rPr lang="ko-KR" altLang="en-US" sz="2100" b="1" dirty="0" smtClean="0">
                <a:latin typeface="+mn-ea"/>
              </a:rPr>
              <a:t>년 사이에 서울 강남을 중심으로 인터넷 벤처기업</a:t>
            </a:r>
            <a:r>
              <a:rPr lang="en-US" altLang="ko-KR" sz="2100" b="1" dirty="0" smtClean="0">
                <a:latin typeface="+mn-ea"/>
              </a:rPr>
              <a:t>(</a:t>
            </a:r>
            <a:r>
              <a:rPr lang="en-US" altLang="ko-KR" sz="2100" b="1" dirty="0" err="1" smtClean="0">
                <a:latin typeface="+mn-ea"/>
              </a:rPr>
              <a:t>Naver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en-US" altLang="ko-KR" sz="2100" b="1" dirty="0" err="1" smtClean="0">
                <a:latin typeface="+mn-ea"/>
              </a:rPr>
              <a:t>Daum</a:t>
            </a:r>
            <a:r>
              <a:rPr lang="en-US" altLang="ko-KR" sz="2100" b="1" dirty="0" smtClean="0">
                <a:latin typeface="+mn-ea"/>
              </a:rPr>
              <a:t>, Auction, </a:t>
            </a:r>
            <a:r>
              <a:rPr lang="en-US" altLang="ko-KR" sz="2100" b="1" dirty="0" err="1" smtClean="0">
                <a:latin typeface="+mn-ea"/>
              </a:rPr>
              <a:t>Interpark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ko-KR" altLang="en-US" sz="2100" b="1" dirty="0" smtClean="0">
                <a:latin typeface="+mn-ea"/>
              </a:rPr>
              <a:t>안철수 연구소 등</a:t>
            </a:r>
            <a:r>
              <a:rPr lang="en-US" altLang="ko-KR" sz="2100" b="1" dirty="0" smtClean="0">
                <a:latin typeface="+mn-ea"/>
              </a:rPr>
              <a:t>)</a:t>
            </a:r>
            <a:r>
              <a:rPr lang="ko-KR" altLang="en-US" sz="2100" b="1" dirty="0" smtClean="0">
                <a:latin typeface="+mn-ea"/>
              </a:rPr>
              <a:t>이 생겨남</a:t>
            </a:r>
            <a:r>
              <a:rPr lang="en-US" altLang="ko-KR" sz="2100" b="1" dirty="0">
                <a:latin typeface="+mn-ea"/>
              </a:rPr>
              <a:t> </a:t>
            </a:r>
            <a:r>
              <a:rPr lang="en-US" altLang="ko-KR" sz="2100" b="1" dirty="0" smtClean="0">
                <a:latin typeface="+mn-ea"/>
                <a:sym typeface="Wingdings" panose="05000000000000000000" pitchFamily="2" charset="2"/>
              </a:rPr>
              <a:t> </a:t>
            </a:r>
            <a:r>
              <a:rPr lang="ko-KR" altLang="en-US" sz="2100" b="1" dirty="0" smtClean="0">
                <a:latin typeface="+mn-ea"/>
                <a:sym typeface="Wingdings" panose="05000000000000000000" pitchFamily="2" charset="2"/>
              </a:rPr>
              <a:t>벤처 </a:t>
            </a:r>
            <a:r>
              <a:rPr lang="en-US" altLang="ko-KR" sz="2100" b="1" dirty="0" smtClean="0">
                <a:latin typeface="+mn-ea"/>
                <a:sym typeface="Wingdings" panose="05000000000000000000" pitchFamily="2" charset="2"/>
              </a:rPr>
              <a:t>Boom </a:t>
            </a:r>
            <a:r>
              <a:rPr lang="ko-KR" altLang="en-US" sz="2100" b="1" dirty="0" smtClean="0">
                <a:latin typeface="+mn-ea"/>
                <a:sym typeface="Wingdings" panose="05000000000000000000" pitchFamily="2" charset="2"/>
              </a:rPr>
              <a:t>조성</a:t>
            </a:r>
            <a:endParaRPr lang="ko-KR" altLang="en-US" sz="21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100" b="1" dirty="0" smtClean="0">
                <a:latin typeface="+mn-ea"/>
              </a:rPr>
              <a:t>1994</a:t>
            </a:r>
            <a:r>
              <a:rPr lang="ko-KR" altLang="en-US" sz="2100" b="1" dirty="0" smtClean="0">
                <a:latin typeface="+mn-ea"/>
              </a:rPr>
              <a:t>년부터 본격적으로 보급되기 시작한 휴대폰은 </a:t>
            </a:r>
            <a:r>
              <a:rPr lang="en-US" altLang="ko-KR" sz="2100" b="1" dirty="0" smtClean="0">
                <a:latin typeface="+mn-ea"/>
              </a:rPr>
              <a:t>1996</a:t>
            </a:r>
            <a:r>
              <a:rPr lang="ko-KR" altLang="en-US" sz="2100" b="1" dirty="0" smtClean="0">
                <a:latin typeface="+mn-ea"/>
              </a:rPr>
              <a:t>년 </a:t>
            </a:r>
            <a:r>
              <a:rPr lang="en-US" altLang="ko-KR" sz="2100" b="1" dirty="0" smtClean="0">
                <a:latin typeface="+mn-ea"/>
              </a:rPr>
              <a:t>CDMA</a:t>
            </a:r>
            <a:r>
              <a:rPr lang="ko-KR" altLang="en-US" sz="2100" b="1" dirty="0" smtClean="0">
                <a:latin typeface="+mn-ea"/>
              </a:rPr>
              <a:t>의 독자적인 기술로 </a:t>
            </a:r>
            <a:r>
              <a:rPr lang="en-US" altLang="ko-KR" sz="2100" b="1" dirty="0" smtClean="0">
                <a:latin typeface="+mn-ea"/>
              </a:rPr>
              <a:t>011, 016, 017, 019</a:t>
            </a:r>
            <a:r>
              <a:rPr lang="ko-KR" altLang="en-US" sz="2100" b="1" dirty="0" smtClean="0">
                <a:latin typeface="+mn-ea"/>
              </a:rPr>
              <a:t>등 </a:t>
            </a:r>
            <a:r>
              <a:rPr lang="en-US" altLang="ko-KR" sz="2100" b="1" dirty="0" smtClean="0">
                <a:latin typeface="+mn-ea"/>
              </a:rPr>
              <a:t>Mobile</a:t>
            </a:r>
            <a:r>
              <a:rPr lang="ko-KR" altLang="en-US" sz="2100" b="1" dirty="0" smtClean="0">
                <a:latin typeface="+mn-ea"/>
              </a:rPr>
              <a:t>시대가 도래함</a:t>
            </a:r>
            <a:r>
              <a:rPr lang="en-US" altLang="ko-KR" sz="21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100" b="1" dirty="0" smtClean="0">
                <a:latin typeface="+mn-ea"/>
              </a:rPr>
              <a:t>2007</a:t>
            </a:r>
            <a:r>
              <a:rPr lang="ko-KR" altLang="en-US" sz="2100" b="1" dirty="0" smtClean="0">
                <a:latin typeface="+mn-ea"/>
              </a:rPr>
              <a:t>년부터 </a:t>
            </a:r>
            <a:r>
              <a:rPr lang="en-US" altLang="ko-KR" sz="2100" b="1" dirty="0" smtClean="0">
                <a:latin typeface="+mn-ea"/>
              </a:rPr>
              <a:t>Apple</a:t>
            </a:r>
            <a:r>
              <a:rPr lang="ko-KR" altLang="en-US" sz="2100" b="1" dirty="0" smtClean="0">
                <a:latin typeface="+mn-ea"/>
              </a:rPr>
              <a:t>사의 </a:t>
            </a:r>
            <a:r>
              <a:rPr lang="ko-KR" altLang="en-US" sz="2100" b="1" dirty="0" err="1" smtClean="0">
                <a:latin typeface="+mn-ea"/>
              </a:rPr>
              <a:t>스마트폰이</a:t>
            </a:r>
            <a:r>
              <a:rPr lang="ko-KR" altLang="en-US" sz="2100" b="1" dirty="0" smtClean="0">
                <a:latin typeface="+mn-ea"/>
              </a:rPr>
              <a:t> 새롭게 등장하며 인터넷</a:t>
            </a:r>
            <a:r>
              <a:rPr lang="en-US" altLang="ko-KR" sz="2100" b="1" dirty="0">
                <a:latin typeface="+mn-ea"/>
              </a:rPr>
              <a:t> </a:t>
            </a:r>
            <a:r>
              <a:rPr lang="en-US" altLang="ko-KR" sz="2100" b="1" dirty="0" smtClean="0">
                <a:latin typeface="+mn-ea"/>
              </a:rPr>
              <a:t>Web </a:t>
            </a:r>
            <a:r>
              <a:rPr lang="ko-KR" altLang="en-US" sz="2100" b="1" dirty="0" smtClean="0">
                <a:latin typeface="+mn-ea"/>
              </a:rPr>
              <a:t>중심의 산업에서 </a:t>
            </a:r>
            <a:r>
              <a:rPr lang="ko-KR" altLang="en-US" sz="2100" b="1" dirty="0" err="1" smtClean="0">
                <a:latin typeface="+mn-ea"/>
              </a:rPr>
              <a:t>스마트폰의</a:t>
            </a:r>
            <a:r>
              <a:rPr lang="ko-KR" altLang="en-US" sz="2100" b="1" dirty="0" smtClean="0">
                <a:latin typeface="+mn-ea"/>
              </a:rPr>
              <a:t> </a:t>
            </a:r>
            <a:r>
              <a:rPr lang="en-US" altLang="ko-KR" sz="2100" b="1" dirty="0" smtClean="0">
                <a:latin typeface="+mn-ea"/>
              </a:rPr>
              <a:t>App(Application) </a:t>
            </a:r>
            <a:r>
              <a:rPr lang="ko-KR" altLang="en-US" sz="2100" b="1" dirty="0" smtClean="0">
                <a:latin typeface="+mn-ea"/>
              </a:rPr>
              <a:t>중심으로 </a:t>
            </a:r>
            <a:r>
              <a:rPr lang="ko-KR" altLang="en-US" sz="2100" b="1" dirty="0" err="1" smtClean="0">
                <a:latin typeface="+mn-ea"/>
              </a:rPr>
              <a:t>경제축이</a:t>
            </a:r>
            <a:r>
              <a:rPr lang="ko-KR" altLang="en-US" sz="2100" b="1" dirty="0" smtClean="0">
                <a:latin typeface="+mn-ea"/>
              </a:rPr>
              <a:t> 이동하고 있음</a:t>
            </a:r>
            <a:r>
              <a:rPr lang="en-US" altLang="ko-KR" sz="21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100" b="1" dirty="0" smtClean="0">
                <a:latin typeface="+mn-ea"/>
              </a:rPr>
              <a:t>한국에서는 삼성의 </a:t>
            </a:r>
            <a:r>
              <a:rPr lang="en-US" altLang="ko-KR" sz="2100" b="1" dirty="0" smtClean="0">
                <a:latin typeface="+mn-ea"/>
              </a:rPr>
              <a:t>Galaxy Series</a:t>
            </a:r>
            <a:r>
              <a:rPr lang="ko-KR" altLang="en-US" sz="2100" b="1" dirty="0" smtClean="0">
                <a:latin typeface="+mn-ea"/>
              </a:rPr>
              <a:t>가 세계 </a:t>
            </a:r>
            <a:r>
              <a:rPr lang="en-US" altLang="ko-KR" sz="2100" b="1" dirty="0" smtClean="0">
                <a:latin typeface="+mn-ea"/>
              </a:rPr>
              <a:t>1</a:t>
            </a:r>
            <a:r>
              <a:rPr lang="ko-KR" altLang="en-US" sz="2100" b="1" dirty="0" smtClean="0">
                <a:latin typeface="+mn-ea"/>
              </a:rPr>
              <a:t>위의 시장점유율을 나타내고 있으며</a:t>
            </a:r>
            <a:r>
              <a:rPr lang="en-US" altLang="ko-KR" sz="2100" b="1" dirty="0">
                <a:latin typeface="+mn-ea"/>
              </a:rPr>
              <a:t> </a:t>
            </a:r>
            <a:r>
              <a:rPr lang="ko-KR" altLang="en-US" sz="2100" b="1" dirty="0" smtClean="0">
                <a:latin typeface="+mn-ea"/>
              </a:rPr>
              <a:t>카카오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ko-KR" altLang="en-US" sz="2100" b="1" dirty="0" smtClean="0">
                <a:latin typeface="+mn-ea"/>
              </a:rPr>
              <a:t>배달의 민족 등이 출현하고 </a:t>
            </a:r>
            <a:r>
              <a:rPr lang="ko-KR" altLang="en-US" sz="2100" b="1" dirty="0" err="1" smtClean="0">
                <a:latin typeface="+mn-ea"/>
              </a:rPr>
              <a:t>우버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ko-KR" altLang="en-US" sz="2100" b="1" dirty="0" err="1" smtClean="0">
                <a:latin typeface="+mn-ea"/>
              </a:rPr>
              <a:t>에어비앤비와</a:t>
            </a:r>
            <a:r>
              <a:rPr lang="ko-KR" altLang="en-US" sz="2100" b="1" dirty="0">
                <a:latin typeface="+mn-ea"/>
              </a:rPr>
              <a:t> </a:t>
            </a:r>
            <a:r>
              <a:rPr lang="ko-KR" altLang="en-US" sz="2100" b="1" dirty="0" smtClean="0">
                <a:latin typeface="+mn-ea"/>
              </a:rPr>
              <a:t>같은 공유경제도 활성화 되고 있음</a:t>
            </a:r>
            <a:r>
              <a:rPr lang="en-US" altLang="ko-KR" sz="2100" b="1" dirty="0" smtClean="0">
                <a:latin typeface="+mn-ea"/>
              </a:rPr>
              <a:t>. </a:t>
            </a:r>
            <a:endParaRPr lang="ko-KR" altLang="en-US" sz="2100" b="1" dirty="0">
              <a:latin typeface="+mn-ea"/>
            </a:endParaRP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6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지식정보화의 혁명</a:t>
            </a:r>
            <a:r>
              <a:rPr sz="4000" b="1" u="sng" dirty="0" smtClean="0">
                <a:solidFill>
                  <a:schemeClr val="bg1"/>
                </a:solidFill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0" y="1628774"/>
            <a:ext cx="8366125" cy="4896569"/>
          </a:xfrm>
        </p:spPr>
        <p:txBody>
          <a:bodyPr>
            <a:normAutofit fontScale="77500" lnSpcReduction="20000"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25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</a:t>
            </a:r>
            <a:r>
              <a:rPr lang="en-US" altLang="ko-KR" sz="25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 </a:t>
            </a:r>
            <a:r>
              <a:rPr lang="ko-KR" alt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 </a:t>
            </a:r>
            <a:r>
              <a:rPr lang="en-US" altLang="ko-K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</a:t>
            </a:r>
            <a:r>
              <a:rPr lang="ko-KR" altLang="en-US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차 산업혁명의 시작 </a:t>
            </a:r>
            <a:endParaRPr lang="en-US" altLang="ko-KR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100" b="1" dirty="0" smtClean="0">
                <a:latin typeface="+mn-ea"/>
              </a:rPr>
              <a:t>증기기관에 의한 </a:t>
            </a:r>
            <a:r>
              <a:rPr lang="en-US" altLang="ko-KR" sz="2100" b="1" dirty="0" smtClean="0">
                <a:latin typeface="+mn-ea"/>
              </a:rPr>
              <a:t>1</a:t>
            </a:r>
            <a:r>
              <a:rPr lang="ko-KR" altLang="en-US" sz="2100" b="1" dirty="0" smtClean="0">
                <a:latin typeface="+mn-ea"/>
              </a:rPr>
              <a:t>차 산업혁명</a:t>
            </a:r>
            <a:r>
              <a:rPr lang="en-US" altLang="ko-KR" sz="2100" b="1" dirty="0">
                <a:latin typeface="+mn-ea"/>
              </a:rPr>
              <a:t>,</a:t>
            </a:r>
            <a:r>
              <a:rPr lang="en-US" altLang="ko-KR" sz="2100" b="1" dirty="0" smtClean="0">
                <a:latin typeface="+mn-ea"/>
              </a:rPr>
              <a:t> </a:t>
            </a:r>
            <a:r>
              <a:rPr lang="ko-KR" altLang="en-US" sz="2100" b="1" dirty="0" smtClean="0">
                <a:latin typeface="+mn-ea"/>
              </a:rPr>
              <a:t>전기에너지에 의한 대량 생산체제의 </a:t>
            </a:r>
            <a:r>
              <a:rPr lang="en-US" altLang="ko-KR" sz="2100" b="1" dirty="0" smtClean="0">
                <a:latin typeface="+mn-ea"/>
              </a:rPr>
              <a:t>2</a:t>
            </a:r>
            <a:r>
              <a:rPr lang="ko-KR" altLang="en-US" sz="2100" b="1" dirty="0" smtClean="0">
                <a:latin typeface="+mn-ea"/>
              </a:rPr>
              <a:t>차 산업혁명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ko-KR" altLang="en-US" sz="2100" b="1" dirty="0" smtClean="0">
                <a:latin typeface="+mn-ea"/>
              </a:rPr>
              <a:t>그리고 인터넷으로 대변되는 </a:t>
            </a:r>
            <a:r>
              <a:rPr lang="en-US" altLang="ko-KR" sz="2100" b="1" dirty="0" smtClean="0">
                <a:latin typeface="+mn-ea"/>
              </a:rPr>
              <a:t>3</a:t>
            </a:r>
            <a:r>
              <a:rPr lang="ko-KR" altLang="en-US" sz="2100" b="1" dirty="0" smtClean="0">
                <a:latin typeface="+mn-ea"/>
              </a:rPr>
              <a:t>차 산업혁명에 이어 새로운 산업혁명이 시작되고 있다</a:t>
            </a:r>
            <a:r>
              <a:rPr lang="en-US" altLang="ko-KR" sz="2100" b="1" dirty="0" smtClean="0">
                <a:latin typeface="+mn-ea"/>
              </a:rPr>
              <a:t>. </a:t>
            </a:r>
            <a:endParaRPr lang="en-US" sz="21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100" b="1" dirty="0" smtClean="0">
                <a:latin typeface="+mn-ea"/>
              </a:rPr>
              <a:t>2016</a:t>
            </a:r>
            <a:r>
              <a:rPr lang="ko-KR" altLang="en-US" sz="2100" b="1" dirty="0" smtClean="0">
                <a:latin typeface="+mn-ea"/>
              </a:rPr>
              <a:t>년 </a:t>
            </a:r>
            <a:r>
              <a:rPr lang="en-US" altLang="ko-KR" sz="2100" b="1" dirty="0" smtClean="0">
                <a:latin typeface="+mn-ea"/>
              </a:rPr>
              <a:t>1</a:t>
            </a:r>
            <a:r>
              <a:rPr lang="ko-KR" altLang="en-US" sz="2100" b="1" dirty="0" smtClean="0">
                <a:latin typeface="+mn-ea"/>
              </a:rPr>
              <a:t>월 스위스 다보스에서 </a:t>
            </a:r>
            <a:r>
              <a:rPr lang="en-US" altLang="ko-KR" sz="2100" b="1" dirty="0" smtClean="0">
                <a:latin typeface="+mn-ea"/>
              </a:rPr>
              <a:t>‘4</a:t>
            </a:r>
            <a:r>
              <a:rPr lang="ko-KR" altLang="en-US" sz="2100" b="1" dirty="0" smtClean="0">
                <a:latin typeface="+mn-ea"/>
              </a:rPr>
              <a:t>차 산업혁명</a:t>
            </a:r>
            <a:r>
              <a:rPr lang="en-US" altLang="ko-KR" sz="2100" b="1" dirty="0" smtClean="0">
                <a:latin typeface="+mn-ea"/>
              </a:rPr>
              <a:t>’</a:t>
            </a:r>
            <a:r>
              <a:rPr lang="ko-KR" altLang="en-US" sz="2100" b="1" dirty="0" smtClean="0">
                <a:latin typeface="+mn-ea"/>
              </a:rPr>
              <a:t>을 주제로 세계 경제 포럼이 개최되면서 본격적인 </a:t>
            </a:r>
            <a:r>
              <a:rPr lang="en-US" altLang="ko-KR" sz="2100" b="1" dirty="0" smtClean="0">
                <a:latin typeface="+mn-ea"/>
              </a:rPr>
              <a:t>4</a:t>
            </a:r>
            <a:r>
              <a:rPr lang="ko-KR" altLang="en-US" sz="2100" b="1" dirty="0" smtClean="0">
                <a:latin typeface="+mn-ea"/>
              </a:rPr>
              <a:t>차 산업혁명 시대를 알리고 있다</a:t>
            </a:r>
            <a:r>
              <a:rPr lang="en-US" altLang="ko-KR" sz="2100" b="1" dirty="0" smtClean="0">
                <a:latin typeface="+mn-ea"/>
              </a:rPr>
              <a:t>.  </a:t>
            </a:r>
            <a:endParaRPr lang="en-US" altLang="ko-KR" sz="2100" b="1" dirty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100" b="1" dirty="0" smtClean="0">
                <a:latin typeface="+mn-ea"/>
              </a:rPr>
              <a:t>4</a:t>
            </a:r>
            <a:r>
              <a:rPr lang="ko-KR" altLang="en-US" sz="2100" b="1" dirty="0" smtClean="0">
                <a:latin typeface="+mn-ea"/>
              </a:rPr>
              <a:t>차 산업혁명의 핵심은 인공지능</a:t>
            </a:r>
            <a:r>
              <a:rPr lang="en-US" altLang="ko-KR" sz="2100" b="1" dirty="0" smtClean="0">
                <a:latin typeface="+mn-ea"/>
              </a:rPr>
              <a:t>(Artificial Intelligence) </a:t>
            </a:r>
            <a:r>
              <a:rPr lang="ko-KR" altLang="en-US" sz="2100" b="1" dirty="0" smtClean="0">
                <a:latin typeface="+mn-ea"/>
              </a:rPr>
              <a:t>기술의 비약적인 발전으로 이루어졌다</a:t>
            </a:r>
            <a:r>
              <a:rPr lang="en-US" altLang="ko-KR" sz="2100" b="1" dirty="0" smtClean="0">
                <a:latin typeface="+mn-ea"/>
              </a:rPr>
              <a:t>. </a:t>
            </a:r>
            <a:r>
              <a:rPr lang="ko-KR" altLang="en-US" sz="2100" b="1" dirty="0" smtClean="0">
                <a:latin typeface="+mn-ea"/>
              </a:rPr>
              <a:t>기계학습</a:t>
            </a:r>
            <a:r>
              <a:rPr lang="en-US" altLang="ko-KR" sz="2100" b="1" dirty="0" smtClean="0">
                <a:latin typeface="+mn-ea"/>
              </a:rPr>
              <a:t>(Machine learning)</a:t>
            </a:r>
            <a:r>
              <a:rPr lang="ko-KR" altLang="en-US" sz="2100" b="1" dirty="0" smtClean="0">
                <a:latin typeface="+mn-ea"/>
              </a:rPr>
              <a:t>으로 대표되는 컴퓨터의 기술진보는 종래의 </a:t>
            </a:r>
            <a:r>
              <a:rPr lang="en-US" altLang="ko-KR" sz="2100" b="1" dirty="0" smtClean="0">
                <a:latin typeface="+mn-ea"/>
              </a:rPr>
              <a:t>Data</a:t>
            </a:r>
            <a:r>
              <a:rPr lang="ko-KR" altLang="en-US" sz="2100" b="1" dirty="0" smtClean="0">
                <a:latin typeface="+mn-ea"/>
              </a:rPr>
              <a:t>저장이나 기존 프로그램이 따라서 운용되는 정보시스템의 체계를 완벽하게 바꾸어 놓았다</a:t>
            </a:r>
            <a:r>
              <a:rPr lang="en-US" altLang="ko-KR" sz="2100" b="1" dirty="0" smtClean="0">
                <a:latin typeface="+mn-ea"/>
              </a:rPr>
              <a:t>. </a:t>
            </a:r>
            <a:endParaRPr lang="en-US" altLang="ko-KR" sz="2100" b="1" dirty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100" b="1" dirty="0" smtClean="0">
                <a:latin typeface="+mn-ea"/>
              </a:rPr>
              <a:t>캐나다 토론토대학의「</a:t>
            </a:r>
            <a:r>
              <a:rPr lang="ko-KR" altLang="en-US" sz="2100" b="1" dirty="0" err="1" smtClean="0">
                <a:latin typeface="+mn-ea"/>
              </a:rPr>
              <a:t>제프리</a:t>
            </a:r>
            <a:r>
              <a:rPr lang="ko-KR" altLang="en-US" sz="2100" b="1" dirty="0" smtClean="0">
                <a:latin typeface="+mn-ea"/>
              </a:rPr>
              <a:t> 힌튼」교수가「</a:t>
            </a:r>
            <a:r>
              <a:rPr lang="en-US" altLang="ko-KR" sz="2100" b="1" dirty="0" smtClean="0">
                <a:latin typeface="+mn-ea"/>
              </a:rPr>
              <a:t>Deep Learning</a:t>
            </a:r>
            <a:r>
              <a:rPr lang="ko-KR" altLang="en-US" sz="2100" b="1" dirty="0" smtClean="0">
                <a:latin typeface="+mn-ea"/>
              </a:rPr>
              <a:t>」기법을 개발하여 컴퓨터가 인간처럼 스스로 추론과 데이터 분석을 하는 것으로</a:t>
            </a:r>
            <a:r>
              <a:rPr lang="en-US" altLang="ko-KR" sz="2100" b="1" dirty="0">
                <a:latin typeface="+mn-ea"/>
              </a:rPr>
              <a:t> </a:t>
            </a:r>
            <a:r>
              <a:rPr lang="ko-KR" altLang="en-US" sz="2100" b="1" dirty="0" smtClean="0">
                <a:latin typeface="+mn-ea"/>
              </a:rPr>
              <a:t>인간만이 가능하다고 여겨졌던 </a:t>
            </a:r>
            <a:r>
              <a:rPr lang="en-US" altLang="ko-KR" sz="2100" b="1" dirty="0" smtClean="0">
                <a:latin typeface="+mn-ea"/>
              </a:rPr>
              <a:t>‘</a:t>
            </a:r>
            <a:r>
              <a:rPr lang="ko-KR" altLang="en-US" sz="2100" b="1" dirty="0" smtClean="0">
                <a:latin typeface="+mn-ea"/>
              </a:rPr>
              <a:t>직관</a:t>
            </a:r>
            <a:r>
              <a:rPr lang="en-US" altLang="ko-KR" sz="2100" b="1" dirty="0" smtClean="0">
                <a:latin typeface="+mn-ea"/>
              </a:rPr>
              <a:t>’</a:t>
            </a:r>
            <a:r>
              <a:rPr lang="ko-KR" altLang="en-US" sz="2100" b="1" dirty="0" smtClean="0">
                <a:latin typeface="+mn-ea"/>
              </a:rPr>
              <a:t>의 길이 가능해졌다</a:t>
            </a:r>
            <a:r>
              <a:rPr lang="en-US" altLang="ko-KR" sz="2100" b="1" dirty="0" smtClean="0">
                <a:latin typeface="+mn-ea"/>
              </a:rPr>
              <a:t>. </a:t>
            </a:r>
            <a:endParaRPr lang="en-US" altLang="ko-KR" sz="2100" b="1" dirty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100" b="1" dirty="0" smtClean="0">
                <a:latin typeface="+mn-ea"/>
              </a:rPr>
              <a:t>향후 </a:t>
            </a:r>
            <a:r>
              <a:rPr lang="en-US" altLang="ko-KR" sz="2100" b="1" dirty="0" smtClean="0">
                <a:latin typeface="+mn-ea"/>
              </a:rPr>
              <a:t>Big Data, </a:t>
            </a:r>
            <a:r>
              <a:rPr lang="ko-KR" altLang="en-US" sz="2100" b="1" dirty="0" err="1" smtClean="0">
                <a:latin typeface="+mn-ea"/>
              </a:rPr>
              <a:t>드론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ko-KR" altLang="en-US" sz="2100" b="1" dirty="0" err="1" smtClean="0">
                <a:latin typeface="+mn-ea"/>
              </a:rPr>
              <a:t>자율주행차</a:t>
            </a:r>
            <a:r>
              <a:rPr lang="en-US" altLang="ko-KR" sz="2100" b="1" dirty="0" smtClean="0">
                <a:latin typeface="+mn-ea"/>
              </a:rPr>
              <a:t>, IOT, </a:t>
            </a:r>
            <a:r>
              <a:rPr lang="ko-KR" altLang="en-US" sz="2100" b="1" dirty="0" smtClean="0">
                <a:latin typeface="+mn-ea"/>
              </a:rPr>
              <a:t>의료산업</a:t>
            </a:r>
            <a:r>
              <a:rPr lang="en-US" altLang="ko-KR" sz="2100" b="1" dirty="0" smtClean="0">
                <a:latin typeface="+mn-ea"/>
              </a:rPr>
              <a:t>, </a:t>
            </a:r>
            <a:r>
              <a:rPr lang="en-US" altLang="ko-KR" sz="2100" b="1" dirty="0" err="1" smtClean="0">
                <a:latin typeface="+mn-ea"/>
              </a:rPr>
              <a:t>Fintech</a:t>
            </a:r>
            <a:r>
              <a:rPr lang="ko-KR" altLang="en-US" sz="2100" b="1" dirty="0" smtClean="0">
                <a:latin typeface="+mn-ea"/>
              </a:rPr>
              <a:t> 등 산업 및 직업 전반에 커다란 영향을 미칠 전망으로 국가와 산업경쟁력의 핵심 키워드로 등장</a:t>
            </a:r>
            <a:endParaRPr lang="en-US" altLang="ko-KR" sz="2100" b="1" dirty="0">
              <a:latin typeface="+mn-ea"/>
            </a:endParaRP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79848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지식정보화의 혁명</a:t>
            </a:r>
            <a:r>
              <a:rPr sz="4000" b="1" u="sng" dirty="0" smtClean="0">
                <a:solidFill>
                  <a:schemeClr val="bg1"/>
                </a:solidFill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0" y="1628774"/>
            <a:ext cx="8366125" cy="4896569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7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4) </a:t>
            </a:r>
            <a:r>
              <a:rPr lang="en-US" altLang="ko-KR" sz="7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Digital </a:t>
            </a:r>
            <a:r>
              <a:rPr lang="ko-KR" altLang="en-US" sz="7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혁명의 특징 ①</a:t>
            </a:r>
            <a:endParaRPr lang="en-US" altLang="ko-KR" sz="7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6000" b="1" dirty="0" smtClean="0">
                <a:latin typeface="+mn-ea"/>
              </a:rPr>
              <a:t>정보형</a:t>
            </a:r>
            <a:r>
              <a:rPr lang="en-US" altLang="ko-KR" sz="6000" b="1" dirty="0" smtClean="0">
                <a:latin typeface="+mn-ea"/>
              </a:rPr>
              <a:t>(</a:t>
            </a:r>
            <a:r>
              <a:rPr lang="en-US" altLang="ko-KR" sz="6000" b="1" dirty="0">
                <a:latin typeface="+mn-ea"/>
              </a:rPr>
              <a:t>Information</a:t>
            </a:r>
            <a:r>
              <a:rPr lang="en-US" altLang="ko-KR" sz="6000" b="1" dirty="0" smtClean="0">
                <a:latin typeface="+mn-ea"/>
              </a:rPr>
              <a:t>)</a:t>
            </a:r>
            <a:r>
              <a:rPr lang="ko-KR" altLang="en-US" sz="6000" b="1" dirty="0" smtClean="0">
                <a:latin typeface="+mn-ea"/>
              </a:rPr>
              <a:t>인간에서 </a:t>
            </a:r>
            <a:r>
              <a:rPr lang="ko-KR" altLang="en-US" sz="6000" b="1" dirty="0" err="1" smtClean="0">
                <a:latin typeface="+mn-ea"/>
              </a:rPr>
              <a:t>지식형</a:t>
            </a:r>
            <a:r>
              <a:rPr lang="en-US" altLang="ko-KR" sz="6000" b="1" dirty="0" smtClean="0">
                <a:latin typeface="+mn-ea"/>
              </a:rPr>
              <a:t>(Intelligence)</a:t>
            </a:r>
            <a:r>
              <a:rPr lang="ko-KR" altLang="en-US" sz="6000" b="1" dirty="0" smtClean="0">
                <a:latin typeface="+mn-ea"/>
              </a:rPr>
              <a:t>인간으로 진화하고 있다</a:t>
            </a:r>
            <a:r>
              <a:rPr lang="en-US" altLang="ko-KR" sz="6000" b="1" dirty="0" smtClean="0">
                <a:latin typeface="+mn-ea"/>
              </a:rPr>
              <a:t>. </a:t>
            </a:r>
            <a:endParaRPr lang="en-US" sz="60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6000" b="1" dirty="0" smtClean="0">
                <a:latin typeface="+mn-ea"/>
              </a:rPr>
              <a:t>일반적으로 </a:t>
            </a:r>
            <a:r>
              <a:rPr lang="en-US" altLang="ko-KR" sz="6000" b="1" dirty="0" smtClean="0">
                <a:latin typeface="+mn-ea"/>
              </a:rPr>
              <a:t>‘</a:t>
            </a:r>
            <a:r>
              <a:rPr lang="ko-KR" altLang="en-US" sz="6000" b="1" dirty="0" smtClean="0">
                <a:latin typeface="+mn-ea"/>
              </a:rPr>
              <a:t>정보</a:t>
            </a:r>
            <a:r>
              <a:rPr lang="en-US" altLang="ko-KR" sz="6000" b="1" dirty="0" smtClean="0">
                <a:latin typeface="+mn-ea"/>
              </a:rPr>
              <a:t>’</a:t>
            </a:r>
            <a:r>
              <a:rPr lang="ko-KR" altLang="en-US" sz="6000" b="1" dirty="0" smtClean="0">
                <a:latin typeface="+mn-ea"/>
              </a:rPr>
              <a:t>라는 의미에는 영어로 ①</a:t>
            </a:r>
            <a:r>
              <a:rPr lang="en-US" altLang="ko-KR" sz="6000" b="1" dirty="0">
                <a:latin typeface="+mn-ea"/>
              </a:rPr>
              <a:t> </a:t>
            </a:r>
            <a:r>
              <a:rPr lang="en-US" altLang="ko-KR" sz="6000" b="1" dirty="0" smtClean="0">
                <a:latin typeface="+mn-ea"/>
              </a:rPr>
              <a:t>Data </a:t>
            </a:r>
            <a:r>
              <a:rPr lang="ko-KR" altLang="en-US" sz="6000" b="1" dirty="0" smtClean="0">
                <a:latin typeface="+mn-ea"/>
              </a:rPr>
              <a:t>② </a:t>
            </a:r>
            <a:r>
              <a:rPr lang="en-US" altLang="ko-KR" sz="6000" b="1" dirty="0" smtClean="0">
                <a:latin typeface="+mn-ea"/>
              </a:rPr>
              <a:t>Information </a:t>
            </a:r>
            <a:r>
              <a:rPr lang="ko-KR" altLang="en-US" sz="6000" b="1" dirty="0" smtClean="0">
                <a:latin typeface="+mn-ea"/>
              </a:rPr>
              <a:t>③ </a:t>
            </a:r>
            <a:r>
              <a:rPr lang="en-US" altLang="ko-KR" sz="6000" b="1" dirty="0" smtClean="0">
                <a:latin typeface="+mn-ea"/>
              </a:rPr>
              <a:t>Intelligence</a:t>
            </a:r>
            <a:r>
              <a:rPr lang="ko-KR" altLang="en-US" sz="6000" b="1" dirty="0" smtClean="0">
                <a:latin typeface="+mn-ea"/>
              </a:rPr>
              <a:t>의 </a:t>
            </a:r>
            <a:r>
              <a:rPr lang="en-US" altLang="ko-KR" sz="6000" b="1" dirty="0" smtClean="0">
                <a:latin typeface="+mn-ea"/>
              </a:rPr>
              <a:t>3</a:t>
            </a:r>
            <a:r>
              <a:rPr lang="ko-KR" altLang="en-US" sz="6000" b="1" dirty="0" smtClean="0">
                <a:latin typeface="+mn-ea"/>
              </a:rPr>
              <a:t>가지 의미가 있다</a:t>
            </a:r>
            <a:r>
              <a:rPr lang="en-US" altLang="ko-KR" sz="6000" b="1" dirty="0" smtClean="0">
                <a:latin typeface="+mn-ea"/>
              </a:rPr>
              <a:t>. 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6000" b="1" dirty="0" smtClean="0">
                <a:latin typeface="+mn-ea"/>
              </a:rPr>
              <a:t>DATA : </a:t>
            </a:r>
            <a:r>
              <a:rPr lang="ko-KR" altLang="en-US" sz="6000" b="1" dirty="0" smtClean="0">
                <a:latin typeface="+mn-ea"/>
              </a:rPr>
              <a:t>공개된 자료로서 타</a:t>
            </a:r>
            <a:r>
              <a:rPr lang="ko-KR" altLang="en-US" sz="6000" b="1" dirty="0">
                <a:latin typeface="+mn-ea"/>
              </a:rPr>
              <a:t>인</a:t>
            </a:r>
            <a:r>
              <a:rPr lang="ko-KR" altLang="en-US" sz="6000" b="1" dirty="0" smtClean="0">
                <a:latin typeface="+mn-ea"/>
              </a:rPr>
              <a:t>이 만들어 놓은 자</a:t>
            </a:r>
            <a:r>
              <a:rPr lang="ko-KR" altLang="en-US" sz="6000" b="1" dirty="0">
                <a:latin typeface="+mn-ea"/>
              </a:rPr>
              <a:t>료</a:t>
            </a:r>
            <a:r>
              <a:rPr lang="ko-KR" altLang="en-US" sz="6000" b="1" dirty="0" smtClean="0">
                <a:latin typeface="+mn-ea"/>
              </a:rPr>
              <a:t>를 의미한다 </a:t>
            </a:r>
            <a:endParaRPr lang="en-US" altLang="ko-KR" sz="60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6000" b="1" dirty="0" smtClean="0">
                <a:latin typeface="+mn-ea"/>
              </a:rPr>
              <a:t>Information : DATA</a:t>
            </a:r>
            <a:r>
              <a:rPr lang="ko-KR" altLang="en-US" sz="6000" b="1" dirty="0" smtClean="0">
                <a:latin typeface="+mn-ea"/>
              </a:rPr>
              <a:t>단계의 정보를 정리</a:t>
            </a:r>
            <a:r>
              <a:rPr lang="en-US" altLang="ko-KR" sz="6000" b="1" dirty="0" smtClean="0">
                <a:latin typeface="+mn-ea"/>
              </a:rPr>
              <a:t>(Scrap, Memo, Memory)</a:t>
            </a:r>
            <a:r>
              <a:rPr lang="ko-KR" altLang="en-US" sz="6000" b="1" dirty="0" smtClean="0">
                <a:latin typeface="+mn-ea"/>
              </a:rPr>
              <a:t>하고 자신의 경험도 이 단계에서 중요한 자산이다</a:t>
            </a:r>
            <a:endParaRPr lang="en-US" altLang="ko-KR" sz="60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6000" b="1" dirty="0" smtClean="0">
                <a:latin typeface="+mn-ea"/>
              </a:rPr>
              <a:t>Intelligence : Information</a:t>
            </a:r>
            <a:r>
              <a:rPr lang="ko-KR" altLang="en-US" sz="6000" b="1" dirty="0" smtClean="0">
                <a:latin typeface="+mn-ea"/>
              </a:rPr>
              <a:t>단계의 정보를 가지고 자신만의 분석</a:t>
            </a:r>
            <a:r>
              <a:rPr lang="en-US" altLang="ko-KR" sz="6000" b="1" dirty="0" smtClean="0">
                <a:latin typeface="+mn-ea"/>
              </a:rPr>
              <a:t>, </a:t>
            </a:r>
            <a:r>
              <a:rPr lang="ko-KR" altLang="en-US" sz="6000" b="1" dirty="0" smtClean="0">
                <a:latin typeface="+mn-ea"/>
              </a:rPr>
              <a:t>해석</a:t>
            </a:r>
            <a:r>
              <a:rPr lang="en-US" altLang="ko-KR" sz="6000" b="1" dirty="0" smtClean="0">
                <a:latin typeface="+mn-ea"/>
              </a:rPr>
              <a:t>, </a:t>
            </a:r>
            <a:r>
              <a:rPr lang="ko-KR" altLang="en-US" sz="6000" b="1" dirty="0" smtClean="0">
                <a:latin typeface="+mn-ea"/>
              </a:rPr>
              <a:t>통찰력을 발휘하여 고유의 </a:t>
            </a:r>
            <a:r>
              <a:rPr lang="ko-KR" altLang="en-US" sz="6000" b="1" dirty="0">
                <a:latin typeface="+mn-ea"/>
              </a:rPr>
              <a:t>전</a:t>
            </a:r>
            <a:r>
              <a:rPr lang="ko-KR" altLang="en-US" sz="6000" b="1" dirty="0" smtClean="0">
                <a:latin typeface="+mn-ea"/>
              </a:rPr>
              <a:t>략</a:t>
            </a:r>
            <a:r>
              <a:rPr lang="en-US" altLang="ko-KR" sz="6000" b="1" dirty="0" smtClean="0">
                <a:latin typeface="+mn-ea"/>
              </a:rPr>
              <a:t>, Contents, Know-How, Story</a:t>
            </a:r>
            <a:r>
              <a:rPr lang="ko-KR" altLang="en-US" sz="6000" b="1" dirty="0" smtClean="0">
                <a:latin typeface="+mn-ea"/>
              </a:rPr>
              <a:t>등을 만들어내는 것으로 진정한 지식이라고 할 수 있다</a:t>
            </a:r>
            <a:r>
              <a:rPr lang="en-US" altLang="ko-KR" sz="60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6000" b="1" dirty="0" smtClean="0">
                <a:latin typeface="+mn-ea"/>
              </a:rPr>
              <a:t>이러한 지식의 특징은 일정한 수준에 이르기 위하여는 양질전환의 법칙</a:t>
            </a:r>
            <a:r>
              <a:rPr lang="en-US" altLang="ko-KR" sz="6000" b="1" dirty="0" smtClean="0">
                <a:latin typeface="+mn-ea"/>
              </a:rPr>
              <a:t>(1</a:t>
            </a:r>
            <a:r>
              <a:rPr lang="ko-KR" altLang="en-US" sz="6000" b="1" dirty="0" smtClean="0">
                <a:latin typeface="+mn-ea"/>
              </a:rPr>
              <a:t>만 시간의 법칙</a:t>
            </a:r>
            <a:r>
              <a:rPr lang="en-US" altLang="ko-KR" sz="6000" b="1" dirty="0" smtClean="0">
                <a:latin typeface="+mn-ea"/>
              </a:rPr>
              <a:t>)</a:t>
            </a:r>
            <a:r>
              <a:rPr lang="ko-KR" altLang="en-US" sz="6000" b="1" dirty="0" smtClean="0">
                <a:latin typeface="+mn-ea"/>
              </a:rPr>
              <a:t>이 적용된다</a:t>
            </a:r>
            <a:r>
              <a:rPr lang="en-US" altLang="ko-KR" sz="6000" b="1" dirty="0" smtClean="0">
                <a:latin typeface="+mn-ea"/>
              </a:rPr>
              <a:t>. </a:t>
            </a:r>
            <a:r>
              <a:rPr lang="ko-KR" altLang="en-US" sz="6000" b="1" dirty="0" smtClean="0">
                <a:latin typeface="+mn-ea"/>
              </a:rPr>
              <a:t>즉 지식은 일정한 수준이 되어야 </a:t>
            </a:r>
            <a:r>
              <a:rPr lang="ko-KR" altLang="en-US" sz="6000" b="1" dirty="0" err="1" smtClean="0">
                <a:latin typeface="+mn-ea"/>
              </a:rPr>
              <a:t>폭발성을</a:t>
            </a:r>
            <a:r>
              <a:rPr lang="ko-KR" altLang="en-US" sz="6000" b="1" dirty="0" smtClean="0">
                <a:latin typeface="+mn-ea"/>
              </a:rPr>
              <a:t> 지닌다</a:t>
            </a:r>
            <a:r>
              <a:rPr lang="en-US" altLang="ko-KR" sz="60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6000" b="1" dirty="0" smtClean="0">
                <a:latin typeface="+mn-ea"/>
              </a:rPr>
              <a:t>특히 자신이 ① 좋아하고 ②잘하는 것 ③가치 있는 것을 추구하는 사람이 유리하다</a:t>
            </a:r>
            <a:r>
              <a:rPr lang="en-US" altLang="ko-KR" sz="60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6000" b="1" dirty="0" err="1" smtClean="0">
                <a:latin typeface="+mn-ea"/>
              </a:rPr>
              <a:t>네이버의</a:t>
            </a:r>
            <a:r>
              <a:rPr lang="ko-KR" altLang="en-US" sz="6000" b="1" dirty="0" smtClean="0">
                <a:latin typeface="+mn-ea"/>
              </a:rPr>
              <a:t> 지식검색</a:t>
            </a:r>
            <a:r>
              <a:rPr lang="en-US" altLang="ko-KR" sz="6000" b="1" dirty="0" smtClean="0">
                <a:latin typeface="+mn-ea"/>
              </a:rPr>
              <a:t>, </a:t>
            </a:r>
            <a:r>
              <a:rPr lang="ko-KR" altLang="en-US" sz="6000" b="1" dirty="0" err="1" smtClean="0">
                <a:latin typeface="+mn-ea"/>
              </a:rPr>
              <a:t>매일경제의</a:t>
            </a:r>
            <a:r>
              <a:rPr lang="ko-KR" altLang="en-US" sz="6000" b="1" dirty="0" smtClean="0">
                <a:latin typeface="+mn-ea"/>
              </a:rPr>
              <a:t> 지식포럼</a:t>
            </a:r>
            <a:r>
              <a:rPr lang="en-US" altLang="ko-KR" sz="6000" b="1" dirty="0" smtClean="0">
                <a:latin typeface="+mn-ea"/>
              </a:rPr>
              <a:t>, </a:t>
            </a:r>
            <a:r>
              <a:rPr lang="ko-KR" altLang="en-US" sz="6000" b="1" dirty="0" err="1" smtClean="0">
                <a:latin typeface="+mn-ea"/>
              </a:rPr>
              <a:t>이랜드의</a:t>
            </a:r>
            <a:r>
              <a:rPr lang="ko-KR" altLang="en-US" sz="6000" b="1" dirty="0" smtClean="0">
                <a:latin typeface="+mn-ea"/>
              </a:rPr>
              <a:t> 지식경영이 대표적이다</a:t>
            </a:r>
            <a:r>
              <a:rPr lang="en-US" altLang="ko-KR" sz="6000" b="1" dirty="0" smtClean="0">
                <a:latin typeface="+mn-ea"/>
              </a:rPr>
              <a:t>. </a:t>
            </a: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sz="2100" b="1" dirty="0" smtClean="0">
              <a:latin typeface="+mn-ea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sz="2100" b="1" dirty="0">
              <a:latin typeface="+mn-ea"/>
            </a:endParaRP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866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지식정보화의 혁명</a:t>
            </a:r>
            <a:r>
              <a:rPr sz="4000" b="1" u="sng" dirty="0" smtClean="0">
                <a:solidFill>
                  <a:schemeClr val="bg1"/>
                </a:solidFill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0" y="1628774"/>
            <a:ext cx="8366125" cy="4896569"/>
          </a:xfrm>
        </p:spPr>
        <p:txBody>
          <a:bodyPr>
            <a:normAutofit fontScale="40000" lnSpcReduction="20000"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4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4) </a:t>
            </a:r>
            <a:r>
              <a:rPr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Digital </a:t>
            </a:r>
            <a:r>
              <a:rPr lang="ko-KR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혁명의 특징 ②</a:t>
            </a:r>
            <a:endParaRPr lang="en-US" altLang="ko-KR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3400" b="1" dirty="0" smtClean="0">
                <a:latin typeface="+mn-ea"/>
              </a:rPr>
              <a:t>Digital </a:t>
            </a:r>
            <a:r>
              <a:rPr lang="ko-KR" altLang="en-US" sz="3400" b="1" dirty="0" smtClean="0">
                <a:latin typeface="+mn-ea"/>
              </a:rPr>
              <a:t>혁명의 가장 큰 특징은</a:t>
            </a:r>
            <a:r>
              <a:rPr lang="en-US" altLang="ko-KR" sz="3400" b="1" dirty="0" smtClean="0">
                <a:latin typeface="+mn-ea"/>
              </a:rPr>
              <a:t>‘</a:t>
            </a:r>
            <a:r>
              <a:rPr lang="ko-KR" altLang="en-US" sz="3400" b="1" dirty="0" smtClean="0">
                <a:latin typeface="+mn-ea"/>
              </a:rPr>
              <a:t>승자의 독식</a:t>
            </a:r>
            <a:r>
              <a:rPr lang="en-US" altLang="ko-KR" sz="3400" b="1" dirty="0" smtClean="0">
                <a:latin typeface="+mn-ea"/>
              </a:rPr>
              <a:t>’, ‘1</a:t>
            </a:r>
            <a:r>
              <a:rPr lang="ko-KR" altLang="en-US" sz="3400" b="1" dirty="0" smtClean="0">
                <a:latin typeface="+mn-ea"/>
              </a:rPr>
              <a:t>등만 살아남는다</a:t>
            </a:r>
            <a:r>
              <a:rPr lang="en-US" altLang="ko-KR" sz="3400" b="1" dirty="0" smtClean="0">
                <a:latin typeface="+mn-ea"/>
              </a:rPr>
              <a:t>’</a:t>
            </a:r>
            <a:r>
              <a:rPr lang="ko-KR" altLang="en-US" sz="3400" b="1" dirty="0" smtClean="0">
                <a:latin typeface="+mn-ea"/>
              </a:rPr>
              <a:t>는 원리이다</a:t>
            </a:r>
            <a:r>
              <a:rPr lang="en-US" altLang="ko-KR" sz="3400" b="1" dirty="0">
                <a:latin typeface="+mn-ea"/>
              </a:rPr>
              <a:t> </a:t>
            </a:r>
            <a:r>
              <a:rPr lang="en-US" altLang="ko-KR" sz="3400" b="1" dirty="0" smtClean="0">
                <a:latin typeface="+mn-ea"/>
              </a:rPr>
              <a:t>(Winner takes it </a:t>
            </a:r>
            <a:r>
              <a:rPr lang="en-US" altLang="ko-KR" sz="3400" b="1" dirty="0">
                <a:latin typeface="+mn-ea"/>
              </a:rPr>
              <a:t>a</a:t>
            </a:r>
            <a:r>
              <a:rPr lang="en-US" altLang="ko-KR" sz="3400" b="1" dirty="0" smtClean="0">
                <a:latin typeface="+mn-ea"/>
              </a:rPr>
              <a:t>ll) </a:t>
            </a:r>
            <a:endParaRPr lang="en-US" sz="34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3400" b="1" dirty="0" smtClean="0">
                <a:latin typeface="+mn-ea"/>
              </a:rPr>
              <a:t>기본적으로 </a:t>
            </a:r>
            <a:r>
              <a:rPr lang="en-US" altLang="ko-KR" sz="3400" b="1" dirty="0" smtClean="0">
                <a:latin typeface="+mn-ea"/>
              </a:rPr>
              <a:t>Analogue </a:t>
            </a:r>
            <a:r>
              <a:rPr lang="ko-KR" altLang="en-US" sz="3400" b="1" dirty="0" smtClean="0">
                <a:latin typeface="+mn-ea"/>
              </a:rPr>
              <a:t>기술은 기술 차제가 </a:t>
            </a:r>
            <a:r>
              <a:rPr lang="en-US" altLang="ko-KR" sz="3400" b="1" dirty="0" smtClean="0">
                <a:latin typeface="+mn-ea"/>
              </a:rPr>
              <a:t>0</a:t>
            </a:r>
            <a:r>
              <a:rPr lang="ko-KR" altLang="en-US" sz="3400" b="1" dirty="0" smtClean="0">
                <a:latin typeface="+mn-ea"/>
              </a:rPr>
              <a:t>부터 </a:t>
            </a:r>
            <a:r>
              <a:rPr lang="en-US" altLang="ko-KR" sz="3400" b="1" dirty="0" smtClean="0">
                <a:latin typeface="+mn-ea"/>
              </a:rPr>
              <a:t>9</a:t>
            </a:r>
            <a:r>
              <a:rPr lang="ko-KR" altLang="en-US" sz="3400" b="1" dirty="0" smtClean="0">
                <a:latin typeface="+mn-ea"/>
              </a:rPr>
              <a:t>까지 이루어지는 </a:t>
            </a:r>
            <a:r>
              <a:rPr lang="en-US" altLang="ko-KR" sz="3400" b="1" dirty="0" smtClean="0">
                <a:latin typeface="+mn-ea"/>
              </a:rPr>
              <a:t>10</a:t>
            </a:r>
            <a:r>
              <a:rPr lang="ko-KR" altLang="en-US" sz="3400" b="1" dirty="0" smtClean="0">
                <a:latin typeface="+mn-ea"/>
              </a:rPr>
              <a:t>진법인데 비하여 </a:t>
            </a:r>
            <a:r>
              <a:rPr lang="en-US" altLang="ko-KR" sz="3400" b="1" dirty="0" smtClean="0">
                <a:latin typeface="+mn-ea"/>
              </a:rPr>
              <a:t>Digital</a:t>
            </a:r>
            <a:r>
              <a:rPr lang="ko-KR" altLang="en-US" sz="3400" b="1" dirty="0" smtClean="0">
                <a:latin typeface="+mn-ea"/>
              </a:rPr>
              <a:t>기술은 </a:t>
            </a:r>
            <a:r>
              <a:rPr lang="en-US" altLang="ko-KR" sz="3400" b="1" dirty="0" smtClean="0">
                <a:latin typeface="+mn-ea"/>
              </a:rPr>
              <a:t>0</a:t>
            </a:r>
            <a:r>
              <a:rPr lang="ko-KR" altLang="en-US" sz="3400" b="1" dirty="0" smtClean="0">
                <a:latin typeface="+mn-ea"/>
              </a:rPr>
              <a:t>과 </a:t>
            </a:r>
            <a:r>
              <a:rPr lang="en-US" altLang="ko-KR" sz="3400" b="1" dirty="0" smtClean="0">
                <a:latin typeface="+mn-ea"/>
              </a:rPr>
              <a:t>1</a:t>
            </a:r>
            <a:r>
              <a:rPr lang="ko-KR" altLang="en-US" sz="3400" b="1" dirty="0" smtClean="0">
                <a:latin typeface="+mn-ea"/>
              </a:rPr>
              <a:t>로 이루어지는 </a:t>
            </a:r>
            <a:r>
              <a:rPr lang="en-US" altLang="ko-KR" sz="3400" b="1" dirty="0" smtClean="0">
                <a:latin typeface="+mn-ea"/>
              </a:rPr>
              <a:t>2</a:t>
            </a:r>
            <a:r>
              <a:rPr lang="ko-KR" altLang="en-US" sz="3400" b="1" dirty="0" smtClean="0">
                <a:latin typeface="+mn-ea"/>
              </a:rPr>
              <a:t>진법의 형태로 되어있다</a:t>
            </a:r>
            <a:r>
              <a:rPr lang="en-US" altLang="ko-KR" sz="34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3400" b="1" dirty="0" smtClean="0">
                <a:latin typeface="+mn-ea"/>
              </a:rPr>
              <a:t>이러한 현상은 ①정보의 </a:t>
            </a:r>
            <a:r>
              <a:rPr lang="ko-KR" altLang="en-US" sz="3400" b="1" dirty="0" err="1" smtClean="0">
                <a:latin typeface="+mn-ea"/>
              </a:rPr>
              <a:t>비대칭성이</a:t>
            </a:r>
            <a:r>
              <a:rPr lang="ko-KR" altLang="en-US" sz="3400" b="1" dirty="0" smtClean="0">
                <a:latin typeface="+mn-ea"/>
              </a:rPr>
              <a:t> 감소함으로써 쉽게 정보를 얻을 수 있다는 점</a:t>
            </a:r>
            <a:r>
              <a:rPr lang="en-US" altLang="ko-KR" sz="3400" b="1" dirty="0" smtClean="0">
                <a:latin typeface="+mn-ea"/>
              </a:rPr>
              <a:t> </a:t>
            </a:r>
            <a:r>
              <a:rPr lang="ko-KR" altLang="en-US" sz="3400" b="1" dirty="0" smtClean="0">
                <a:latin typeface="+mn-ea"/>
              </a:rPr>
              <a:t>②전자상거래에 의한 </a:t>
            </a:r>
            <a:r>
              <a:rPr lang="en-US" altLang="ko-KR" sz="3400" b="1" dirty="0" smtClean="0">
                <a:latin typeface="+mn-ea"/>
              </a:rPr>
              <a:t>On-line </a:t>
            </a:r>
            <a:r>
              <a:rPr lang="ko-KR" altLang="en-US" sz="3400" b="1" dirty="0" smtClean="0">
                <a:latin typeface="+mn-ea"/>
              </a:rPr>
              <a:t>유통의 보편화로 지역적 유통차별화가 없어진 점</a:t>
            </a:r>
            <a:r>
              <a:rPr lang="en-US" altLang="ko-KR" sz="3400" b="1" dirty="0" smtClean="0">
                <a:latin typeface="+mn-ea"/>
              </a:rPr>
              <a:t> </a:t>
            </a:r>
            <a:r>
              <a:rPr lang="ko-KR" altLang="en-US" sz="3400" b="1" dirty="0" smtClean="0">
                <a:latin typeface="+mn-ea"/>
              </a:rPr>
              <a:t>③집단지성으로 무장한 </a:t>
            </a:r>
            <a:r>
              <a:rPr lang="en-US" altLang="ko-KR" sz="3400" b="1" dirty="0" smtClean="0">
                <a:latin typeface="+mn-ea"/>
              </a:rPr>
              <a:t>Smart Customer</a:t>
            </a:r>
            <a:r>
              <a:rPr lang="ko-KR" altLang="en-US" sz="3400" b="1" dirty="0" smtClean="0">
                <a:latin typeface="+mn-ea"/>
              </a:rPr>
              <a:t>의 등장 등이 주요 원인이다</a:t>
            </a:r>
            <a:r>
              <a:rPr lang="en-US" altLang="ko-KR" sz="34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3400" b="1" dirty="0" smtClean="0">
                <a:latin typeface="+mn-ea"/>
              </a:rPr>
              <a:t>기업에 이러한 현상을 가장 먼저 적용한 경영자는 </a:t>
            </a:r>
            <a:r>
              <a:rPr lang="en-US" altLang="ko-KR" sz="3400" b="1" dirty="0" smtClean="0">
                <a:latin typeface="+mn-ea"/>
              </a:rPr>
              <a:t>GE</a:t>
            </a:r>
            <a:r>
              <a:rPr lang="ko-KR" altLang="en-US" sz="3400" b="1" dirty="0" smtClean="0">
                <a:latin typeface="+mn-ea"/>
              </a:rPr>
              <a:t>의 </a:t>
            </a:r>
            <a:r>
              <a:rPr lang="ko-KR" altLang="en-US" sz="3400" b="1" dirty="0" err="1" smtClean="0">
                <a:latin typeface="+mn-ea"/>
              </a:rPr>
              <a:t>잭</a:t>
            </a:r>
            <a:r>
              <a:rPr lang="ko-KR" altLang="en-US" sz="3400" b="1" dirty="0" smtClean="0">
                <a:latin typeface="+mn-ea"/>
              </a:rPr>
              <a:t> </a:t>
            </a:r>
            <a:r>
              <a:rPr lang="ko-KR" altLang="en-US" sz="3400" b="1" dirty="0" err="1" smtClean="0">
                <a:latin typeface="+mn-ea"/>
              </a:rPr>
              <a:t>웰치로</a:t>
            </a:r>
            <a:r>
              <a:rPr lang="ko-KR" altLang="en-US" sz="3400" b="1" dirty="0" smtClean="0">
                <a:latin typeface="+mn-ea"/>
              </a:rPr>
              <a:t> </a:t>
            </a:r>
            <a:r>
              <a:rPr lang="en-US" altLang="ko-KR" sz="3400" b="1" dirty="0" smtClean="0">
                <a:latin typeface="+mn-ea"/>
              </a:rPr>
              <a:t>1981</a:t>
            </a:r>
            <a:r>
              <a:rPr lang="ko-KR" altLang="en-US" sz="3400" b="1" dirty="0" smtClean="0">
                <a:latin typeface="+mn-ea"/>
              </a:rPr>
              <a:t>년 </a:t>
            </a:r>
            <a:r>
              <a:rPr lang="en-US" altLang="ko-KR" sz="3400" b="1" dirty="0" smtClean="0">
                <a:latin typeface="+mn-ea"/>
              </a:rPr>
              <a:t>46</a:t>
            </a:r>
            <a:r>
              <a:rPr lang="ko-KR" altLang="en-US" sz="3400" b="1" dirty="0" smtClean="0">
                <a:latin typeface="+mn-ea"/>
              </a:rPr>
              <a:t>세의 나이에 </a:t>
            </a:r>
            <a:r>
              <a:rPr lang="en-US" altLang="ko-KR" sz="3400" b="1" dirty="0" smtClean="0">
                <a:latin typeface="+mn-ea"/>
              </a:rPr>
              <a:t>CEO</a:t>
            </a:r>
            <a:r>
              <a:rPr lang="ko-KR" altLang="en-US" sz="3400" b="1" dirty="0" smtClean="0">
                <a:latin typeface="+mn-ea"/>
              </a:rPr>
              <a:t>로 취임한 뒤 </a:t>
            </a:r>
            <a:r>
              <a:rPr lang="en-US" altLang="ko-KR" sz="3400" b="1" dirty="0" smtClean="0">
                <a:latin typeface="+mn-ea"/>
              </a:rPr>
              <a:t>1,2</a:t>
            </a:r>
            <a:r>
              <a:rPr lang="ko-KR" altLang="en-US" sz="3400" b="1" dirty="0" smtClean="0">
                <a:latin typeface="+mn-ea"/>
              </a:rPr>
              <a:t>등 사업만 남겨 놓고 모두 매각하여 </a:t>
            </a:r>
            <a:r>
              <a:rPr lang="en-US" altLang="ko-KR" sz="3400" b="1" dirty="0" smtClean="0">
                <a:latin typeface="+mn-ea"/>
              </a:rPr>
              <a:t>11</a:t>
            </a:r>
            <a:r>
              <a:rPr lang="ko-KR" altLang="en-US" sz="3400" b="1" dirty="0" err="1" smtClean="0">
                <a:latin typeface="+mn-ea"/>
              </a:rPr>
              <a:t>만명이</a:t>
            </a:r>
            <a:r>
              <a:rPr lang="ko-KR" altLang="en-US" sz="3400" b="1" dirty="0" smtClean="0">
                <a:latin typeface="+mn-ea"/>
              </a:rPr>
              <a:t> </a:t>
            </a:r>
            <a:r>
              <a:rPr lang="en-US" altLang="ko-KR" sz="3400" b="1" dirty="0" smtClean="0">
                <a:latin typeface="+mn-ea"/>
              </a:rPr>
              <a:t>GE</a:t>
            </a:r>
            <a:r>
              <a:rPr lang="ko-KR" altLang="en-US" sz="3400" b="1" dirty="0" smtClean="0">
                <a:latin typeface="+mn-ea"/>
              </a:rPr>
              <a:t>를 떠남으로써 중성자탄이라는 별명을 얻음</a:t>
            </a:r>
            <a:r>
              <a:rPr lang="en-US" altLang="ko-KR" sz="34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3400" b="1" dirty="0" smtClean="0">
                <a:latin typeface="+mn-ea"/>
              </a:rPr>
              <a:t>국내에서는 </a:t>
            </a:r>
            <a:r>
              <a:rPr lang="en-US" altLang="ko-KR" sz="3400" b="1" dirty="0" smtClean="0">
                <a:latin typeface="+mn-ea"/>
              </a:rPr>
              <a:t>1993</a:t>
            </a:r>
            <a:r>
              <a:rPr lang="ko-KR" altLang="en-US" sz="3400" b="1" dirty="0" smtClean="0">
                <a:latin typeface="+mn-ea"/>
              </a:rPr>
              <a:t>년 </a:t>
            </a:r>
            <a:r>
              <a:rPr lang="ko-KR" altLang="en-US" sz="3400" b="1" dirty="0" err="1" smtClean="0">
                <a:latin typeface="+mn-ea"/>
              </a:rPr>
              <a:t>신경영을</a:t>
            </a:r>
            <a:r>
              <a:rPr lang="ko-KR" altLang="en-US" sz="3400" b="1" dirty="0" smtClean="0">
                <a:latin typeface="+mn-ea"/>
              </a:rPr>
              <a:t> 선언한 이건희 회장이 </a:t>
            </a:r>
            <a:r>
              <a:rPr lang="en-US" altLang="ko-KR" sz="3400" b="1" dirty="0" smtClean="0">
                <a:latin typeface="+mn-ea"/>
              </a:rPr>
              <a:t>1995</a:t>
            </a:r>
            <a:r>
              <a:rPr lang="ko-KR" altLang="en-US" sz="3400" b="1" dirty="0" smtClean="0">
                <a:latin typeface="+mn-ea"/>
              </a:rPr>
              <a:t>년도에 </a:t>
            </a:r>
            <a:r>
              <a:rPr lang="en-US" altLang="ko-KR" sz="3400" b="1" dirty="0" smtClean="0">
                <a:latin typeface="+mn-ea"/>
              </a:rPr>
              <a:t>“</a:t>
            </a:r>
            <a:r>
              <a:rPr lang="ko-KR" altLang="en-US" sz="3400" b="1" dirty="0" smtClean="0">
                <a:latin typeface="+mn-ea"/>
              </a:rPr>
              <a:t>아무도 </a:t>
            </a:r>
            <a:r>
              <a:rPr lang="en-US" altLang="ko-KR" sz="3400" b="1" dirty="0" smtClean="0">
                <a:latin typeface="+mn-ea"/>
              </a:rPr>
              <a:t>2</a:t>
            </a:r>
            <a:r>
              <a:rPr lang="ko-KR" altLang="en-US" sz="3400" b="1" dirty="0" smtClean="0">
                <a:latin typeface="+mn-ea"/>
              </a:rPr>
              <a:t>등을 기억하지 않는다</a:t>
            </a:r>
            <a:r>
              <a:rPr lang="en-US" altLang="ko-KR" sz="3400" b="1" dirty="0" smtClean="0">
                <a:latin typeface="+mn-ea"/>
              </a:rPr>
              <a:t>”</a:t>
            </a:r>
            <a:r>
              <a:rPr lang="ko-KR" altLang="en-US" sz="3400" b="1" dirty="0" smtClean="0">
                <a:latin typeface="+mn-ea"/>
              </a:rPr>
              <a:t>는 경영방침을 선포하고 </a:t>
            </a:r>
            <a:r>
              <a:rPr lang="en-US" altLang="ko-KR" sz="3400" b="1" dirty="0" smtClean="0">
                <a:latin typeface="+mn-ea"/>
              </a:rPr>
              <a:t>1</a:t>
            </a:r>
            <a:r>
              <a:rPr lang="ko-KR" altLang="en-US" sz="3400" b="1" dirty="0" smtClean="0">
                <a:latin typeface="+mn-ea"/>
              </a:rPr>
              <a:t>등 주의에 매진하여 비약적인 성장을 거두었다</a:t>
            </a:r>
            <a:r>
              <a:rPr lang="en-US" altLang="ko-KR" sz="3400" b="1" dirty="0" smtClean="0">
                <a:latin typeface="+mn-ea"/>
              </a:rPr>
              <a:t>. </a:t>
            </a:r>
            <a:r>
              <a:rPr lang="ko-KR" altLang="en-US" sz="3400" b="1" dirty="0" smtClean="0">
                <a:latin typeface="+mn-ea"/>
              </a:rPr>
              <a:t>가전에서 </a:t>
            </a:r>
            <a:r>
              <a:rPr lang="en-US" altLang="ko-KR" sz="3400" b="1" dirty="0" smtClean="0">
                <a:latin typeface="+mn-ea"/>
              </a:rPr>
              <a:t>Sony</a:t>
            </a:r>
            <a:r>
              <a:rPr lang="ko-KR" altLang="en-US" sz="3400" b="1" dirty="0" smtClean="0">
                <a:latin typeface="+mn-ea"/>
              </a:rPr>
              <a:t>를 누르고 휴대폰은 </a:t>
            </a:r>
            <a:r>
              <a:rPr lang="en-US" altLang="ko-KR" sz="3400" b="1" dirty="0" smtClean="0">
                <a:latin typeface="+mn-ea"/>
              </a:rPr>
              <a:t>Nokia</a:t>
            </a:r>
            <a:r>
              <a:rPr lang="ko-KR" altLang="en-US" sz="3400" b="1" dirty="0" smtClean="0">
                <a:latin typeface="+mn-ea"/>
              </a:rPr>
              <a:t>를 누르며 반도체는 지속적으로 압도적 </a:t>
            </a:r>
            <a:r>
              <a:rPr lang="en-US" altLang="ko-KR" sz="3400" b="1" dirty="0" smtClean="0">
                <a:latin typeface="+mn-ea"/>
              </a:rPr>
              <a:t>1</a:t>
            </a:r>
            <a:r>
              <a:rPr lang="ko-KR" altLang="en-US" sz="3400" b="1" dirty="0" smtClean="0">
                <a:latin typeface="+mn-ea"/>
              </a:rPr>
              <a:t>등을 고수하고 있다</a:t>
            </a:r>
            <a:r>
              <a:rPr lang="en-US" altLang="ko-KR" sz="3400" b="1" dirty="0" smtClean="0">
                <a:latin typeface="+mn-ea"/>
              </a:rPr>
              <a:t>.</a:t>
            </a: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429092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창조와 상상력의 물결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0" y="1628774"/>
            <a:ext cx="8077397" cy="4896569"/>
          </a:xfrm>
        </p:spPr>
        <p:txBody>
          <a:bodyPr>
            <a:normAutofit fontScale="55000" lnSpcReduction="20000"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30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</a:t>
            </a:r>
            <a:r>
              <a:rPr lang="en-US" altLang="ko-KR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 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이성의 시대에서</a:t>
            </a:r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,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감성의 시대로</a:t>
            </a:r>
            <a:endParaRPr lang="en-US" altLang="ko-KR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900" b="1" dirty="0" smtClean="0">
                <a:latin typeface="+mn-ea"/>
              </a:rPr>
              <a:t>2000</a:t>
            </a:r>
            <a:r>
              <a:rPr lang="ko-KR" altLang="en-US" sz="2900" b="1" dirty="0" smtClean="0">
                <a:latin typeface="+mn-ea"/>
              </a:rPr>
              <a:t>년 저명한 덴마크의 미래학자인 </a:t>
            </a:r>
            <a:r>
              <a:rPr lang="en-US" altLang="ko-KR" sz="2900" b="1" dirty="0" smtClean="0">
                <a:latin typeface="+mn-ea"/>
              </a:rPr>
              <a:t>‘</a:t>
            </a:r>
            <a:r>
              <a:rPr lang="ko-KR" altLang="en-US" sz="2900" b="1" dirty="0" err="1" smtClean="0">
                <a:latin typeface="+mn-ea"/>
              </a:rPr>
              <a:t>롤프</a:t>
            </a:r>
            <a:r>
              <a:rPr lang="ko-KR" altLang="en-US" sz="2900" b="1" dirty="0" smtClean="0">
                <a:latin typeface="+mn-ea"/>
              </a:rPr>
              <a:t> </a:t>
            </a:r>
            <a:r>
              <a:rPr lang="ko-KR" altLang="en-US" sz="2900" b="1" dirty="0" err="1" smtClean="0">
                <a:latin typeface="+mn-ea"/>
              </a:rPr>
              <a:t>옌센</a:t>
            </a:r>
            <a:r>
              <a:rPr lang="en-US" altLang="ko-KR" sz="2900" b="1" dirty="0" smtClean="0">
                <a:latin typeface="+mn-ea"/>
              </a:rPr>
              <a:t>’</a:t>
            </a:r>
            <a:r>
              <a:rPr lang="ko-KR" altLang="en-US" sz="2900" b="1" dirty="0" smtClean="0">
                <a:latin typeface="+mn-ea"/>
              </a:rPr>
              <a:t>은 그의 저서 </a:t>
            </a:r>
            <a:r>
              <a:rPr lang="en-US" altLang="ko-KR" sz="2900" b="1" dirty="0" smtClean="0">
                <a:latin typeface="+mn-ea"/>
              </a:rPr>
              <a:t>‘Dream Society’</a:t>
            </a:r>
            <a:r>
              <a:rPr lang="ko-KR" altLang="en-US" sz="2900" b="1" dirty="0" smtClean="0">
                <a:latin typeface="+mn-ea"/>
              </a:rPr>
              <a:t>에서 제 </a:t>
            </a:r>
            <a:r>
              <a:rPr lang="en-US" altLang="ko-KR" sz="2900" b="1" dirty="0" smtClean="0">
                <a:latin typeface="+mn-ea"/>
              </a:rPr>
              <a:t>3</a:t>
            </a:r>
            <a:r>
              <a:rPr lang="ko-KR" altLang="en-US" sz="2900" b="1" dirty="0" smtClean="0">
                <a:latin typeface="+mn-ea"/>
              </a:rPr>
              <a:t>의 물결인 지식</a:t>
            </a:r>
            <a:r>
              <a:rPr lang="en-US" altLang="ko-KR" sz="2900" b="1" dirty="0" smtClean="0">
                <a:latin typeface="+mn-ea"/>
              </a:rPr>
              <a:t>·</a:t>
            </a:r>
            <a:r>
              <a:rPr lang="ko-KR" altLang="en-US" sz="2900" b="1" dirty="0" smtClean="0">
                <a:latin typeface="+mn-ea"/>
              </a:rPr>
              <a:t>정보화 다음 사회로 감성이 주</a:t>
            </a:r>
            <a:r>
              <a:rPr lang="ko-KR" altLang="en-US" sz="2900" b="1" dirty="0">
                <a:latin typeface="+mn-ea"/>
              </a:rPr>
              <a:t>도</a:t>
            </a:r>
            <a:r>
              <a:rPr lang="ko-KR" altLang="en-US" sz="2900" b="1" dirty="0" smtClean="0">
                <a:latin typeface="+mn-ea"/>
              </a:rPr>
              <a:t>하는 </a:t>
            </a:r>
            <a:r>
              <a:rPr lang="en-US" altLang="ko-KR" sz="2900" b="1" dirty="0" smtClean="0">
                <a:latin typeface="+mn-ea"/>
              </a:rPr>
              <a:t>‘Emotional Society’</a:t>
            </a:r>
            <a:r>
              <a:rPr lang="ko-KR" altLang="en-US" sz="2900" b="1" dirty="0" smtClean="0">
                <a:latin typeface="+mn-ea"/>
              </a:rPr>
              <a:t>가 도래할 것으로 예언</a:t>
            </a:r>
            <a:r>
              <a:rPr lang="en-US" altLang="ko-KR" sz="2900" b="1" dirty="0" smtClean="0">
                <a:latin typeface="+mn-ea"/>
              </a:rPr>
              <a:t>. </a:t>
            </a:r>
            <a:r>
              <a:rPr lang="ko-KR" altLang="en-US" sz="2900" b="1" dirty="0" smtClean="0">
                <a:latin typeface="+mn-ea"/>
              </a:rPr>
              <a:t>미국의 </a:t>
            </a:r>
            <a:r>
              <a:rPr lang="ko-KR" altLang="en-US" sz="2900" b="1" dirty="0" err="1" smtClean="0">
                <a:latin typeface="+mn-ea"/>
              </a:rPr>
              <a:t>다니엘</a:t>
            </a:r>
            <a:r>
              <a:rPr lang="ko-KR" altLang="en-US" sz="2900" b="1" dirty="0" smtClean="0">
                <a:latin typeface="+mn-ea"/>
              </a:rPr>
              <a:t> 핑크</a:t>
            </a:r>
            <a:r>
              <a:rPr lang="en-US" altLang="ko-KR" sz="2900" b="1" dirty="0" smtClean="0">
                <a:latin typeface="+mn-ea"/>
              </a:rPr>
              <a:t>, </a:t>
            </a:r>
            <a:r>
              <a:rPr lang="ko-KR" altLang="en-US" sz="2900" b="1" dirty="0" err="1" smtClean="0">
                <a:latin typeface="+mn-ea"/>
              </a:rPr>
              <a:t>다니엘</a:t>
            </a:r>
            <a:r>
              <a:rPr lang="ko-KR" altLang="en-US" sz="2900" b="1" dirty="0" smtClean="0">
                <a:latin typeface="+mn-ea"/>
              </a:rPr>
              <a:t> 골만 등 많은 학자들이 이에 관한 연구보고를 발표</a:t>
            </a:r>
            <a:endParaRPr lang="en-US" altLang="ko-KR" sz="29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2900" b="1" dirty="0" smtClean="0">
                <a:latin typeface="+mn-ea"/>
              </a:rPr>
              <a:t>1543</a:t>
            </a:r>
            <a:r>
              <a:rPr lang="ko-KR" altLang="en-US" sz="2900" b="1" dirty="0" smtClean="0">
                <a:latin typeface="+mn-ea"/>
              </a:rPr>
              <a:t>년 </a:t>
            </a:r>
            <a:r>
              <a:rPr lang="ko-KR" altLang="en-US" sz="2900" b="1" dirty="0">
                <a:latin typeface="+mn-ea"/>
              </a:rPr>
              <a:t>코</a:t>
            </a:r>
            <a:r>
              <a:rPr lang="ko-KR" altLang="en-US" sz="2900" b="1" dirty="0" smtClean="0">
                <a:latin typeface="+mn-ea"/>
              </a:rPr>
              <a:t>페르니쿠스가 지동설을 발표한 뒤에 과학혁명이 시작되었고 특히 르네상스 시대를 거쳐 </a:t>
            </a:r>
            <a:r>
              <a:rPr lang="en-US" altLang="ko-KR" sz="2900" b="1" dirty="0" smtClean="0">
                <a:latin typeface="+mn-ea"/>
              </a:rPr>
              <a:t>1637</a:t>
            </a:r>
            <a:r>
              <a:rPr lang="ko-KR" altLang="en-US" sz="2900" b="1" dirty="0" smtClean="0">
                <a:latin typeface="+mn-ea"/>
              </a:rPr>
              <a:t>년 데카르트는 그 유명한 </a:t>
            </a:r>
            <a:r>
              <a:rPr lang="en-US" altLang="ko-KR" sz="2900" b="1" dirty="0" smtClean="0">
                <a:latin typeface="+mn-ea"/>
              </a:rPr>
              <a:t>‘</a:t>
            </a:r>
            <a:r>
              <a:rPr lang="ko-KR" altLang="en-US" sz="2900" b="1" dirty="0" smtClean="0">
                <a:latin typeface="+mn-ea"/>
              </a:rPr>
              <a:t>나는 생각한다</a:t>
            </a:r>
            <a:r>
              <a:rPr lang="en-US" altLang="ko-KR" sz="2900" b="1" dirty="0" smtClean="0">
                <a:latin typeface="+mn-ea"/>
              </a:rPr>
              <a:t>. </a:t>
            </a:r>
            <a:r>
              <a:rPr lang="ko-KR" altLang="en-US" sz="2900" b="1" dirty="0" smtClean="0">
                <a:latin typeface="+mn-ea"/>
              </a:rPr>
              <a:t>고로 나는 존재한다</a:t>
            </a:r>
            <a:r>
              <a:rPr lang="en-US" altLang="ko-KR" sz="2900" b="1" dirty="0" smtClean="0">
                <a:latin typeface="+mn-ea"/>
              </a:rPr>
              <a:t>’</a:t>
            </a:r>
            <a:r>
              <a:rPr lang="ko-KR" altLang="en-US" sz="2900" b="1" dirty="0" smtClean="0">
                <a:latin typeface="+mn-ea"/>
              </a:rPr>
              <a:t>는 명제를 주장하며 인간의 사유능력</a:t>
            </a:r>
            <a:r>
              <a:rPr lang="en-US" altLang="ko-KR" sz="2900" b="1" dirty="0" smtClean="0">
                <a:latin typeface="+mn-ea"/>
              </a:rPr>
              <a:t>(</a:t>
            </a:r>
            <a:r>
              <a:rPr lang="ko-KR" altLang="en-US" sz="2900" b="1" dirty="0" smtClean="0">
                <a:latin typeface="+mn-ea"/>
              </a:rPr>
              <a:t>이성</a:t>
            </a:r>
            <a:r>
              <a:rPr lang="en-US" altLang="ko-KR" sz="2900" b="1" dirty="0" smtClean="0">
                <a:latin typeface="+mn-ea"/>
              </a:rPr>
              <a:t>)</a:t>
            </a:r>
            <a:r>
              <a:rPr lang="ko-KR" altLang="en-US" sz="2900" b="1" dirty="0" smtClean="0">
                <a:latin typeface="+mn-ea"/>
              </a:rPr>
              <a:t>이야 말로 진리를 탐구하는 유일한 길임을 주장</a:t>
            </a:r>
            <a:r>
              <a:rPr lang="en-US" altLang="ko-KR" sz="2900" b="1" dirty="0" smtClean="0">
                <a:latin typeface="+mn-ea"/>
              </a:rPr>
              <a:t>.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900" b="1" dirty="0" smtClean="0">
                <a:latin typeface="+mn-ea"/>
              </a:rPr>
              <a:t>특히 이성을 바탕으로 진리</a:t>
            </a:r>
            <a:r>
              <a:rPr lang="en-US" altLang="ko-KR" sz="2900" b="1" dirty="0" smtClean="0">
                <a:latin typeface="+mn-ea"/>
              </a:rPr>
              <a:t>(</a:t>
            </a:r>
            <a:r>
              <a:rPr lang="ko-KR" altLang="en-US" sz="2900" b="1" dirty="0" smtClean="0">
                <a:latin typeface="+mn-ea"/>
              </a:rPr>
              <a:t>자연의 법칙</a:t>
            </a:r>
            <a:r>
              <a:rPr lang="en-US" altLang="ko-KR" sz="2900" b="1" dirty="0" smtClean="0">
                <a:latin typeface="+mn-ea"/>
              </a:rPr>
              <a:t>)</a:t>
            </a:r>
            <a:r>
              <a:rPr lang="ko-KR" altLang="en-US" sz="2900" b="1" dirty="0">
                <a:latin typeface="+mn-ea"/>
              </a:rPr>
              <a:t>를</a:t>
            </a:r>
            <a:r>
              <a:rPr lang="ko-KR" altLang="en-US" sz="2900" b="1" dirty="0" smtClean="0">
                <a:latin typeface="+mn-ea"/>
              </a:rPr>
              <a:t> 탐구하는 수단으로서 수학을 가장 기본으로 함으로써 근대 초기에는 수학자이자 철학자가 탄생함</a:t>
            </a:r>
            <a:r>
              <a:rPr lang="en-US" altLang="ko-KR" sz="2900" b="1" dirty="0" smtClean="0">
                <a:latin typeface="+mn-ea"/>
              </a:rPr>
              <a:t>. (</a:t>
            </a:r>
            <a:r>
              <a:rPr lang="ko-KR" altLang="en-US" sz="2900" b="1" dirty="0" smtClean="0">
                <a:latin typeface="+mn-ea"/>
              </a:rPr>
              <a:t>데카르트</a:t>
            </a:r>
            <a:r>
              <a:rPr lang="en-US" altLang="ko-KR" sz="2900" b="1" dirty="0" smtClean="0">
                <a:latin typeface="+mn-ea"/>
              </a:rPr>
              <a:t>, </a:t>
            </a:r>
            <a:r>
              <a:rPr lang="ko-KR" altLang="en-US" sz="2900" b="1" dirty="0" err="1" smtClean="0">
                <a:latin typeface="+mn-ea"/>
              </a:rPr>
              <a:t>뉴튼</a:t>
            </a:r>
            <a:r>
              <a:rPr lang="en-US" altLang="ko-KR" sz="2900" b="1" dirty="0" smtClean="0">
                <a:latin typeface="+mn-ea"/>
              </a:rPr>
              <a:t>, </a:t>
            </a:r>
            <a:r>
              <a:rPr lang="ko-KR" altLang="en-US" sz="2900" b="1" dirty="0" smtClean="0">
                <a:latin typeface="+mn-ea"/>
              </a:rPr>
              <a:t>라이프니츠</a:t>
            </a:r>
            <a:r>
              <a:rPr lang="en-US" altLang="ko-KR" sz="2900" b="1" dirty="0" smtClean="0">
                <a:latin typeface="+mn-ea"/>
              </a:rPr>
              <a:t>, </a:t>
            </a:r>
            <a:r>
              <a:rPr lang="ko-KR" altLang="en-US" sz="2900" b="1" dirty="0" smtClean="0">
                <a:latin typeface="+mn-ea"/>
              </a:rPr>
              <a:t>파스칼 등</a:t>
            </a:r>
            <a:r>
              <a:rPr lang="en-US" altLang="ko-KR" sz="2900" b="1" dirty="0" smtClean="0">
                <a:latin typeface="+mn-ea"/>
              </a:rPr>
              <a:t>)</a:t>
            </a:r>
            <a:r>
              <a:rPr lang="ko-KR" altLang="en-US" sz="2900" b="1" dirty="0">
                <a:latin typeface="+mn-ea"/>
              </a:rPr>
              <a:t> </a:t>
            </a:r>
            <a:r>
              <a:rPr lang="ko-KR" altLang="en-US" sz="2900" b="1" dirty="0" smtClean="0">
                <a:latin typeface="+mn-ea"/>
              </a:rPr>
              <a:t>또한 이성을 </a:t>
            </a:r>
            <a:r>
              <a:rPr lang="ko-KR" altLang="en-US" sz="2900" b="1" dirty="0">
                <a:latin typeface="+mn-ea"/>
              </a:rPr>
              <a:t>근본으로 하는 합리주의는 수학</a:t>
            </a:r>
            <a:r>
              <a:rPr lang="en-US" altLang="ko-KR" sz="2900" b="1" dirty="0">
                <a:latin typeface="+mn-ea"/>
              </a:rPr>
              <a:t>, </a:t>
            </a:r>
            <a:r>
              <a:rPr lang="ko-KR" altLang="en-US" sz="2900" b="1" dirty="0">
                <a:latin typeface="+mn-ea"/>
              </a:rPr>
              <a:t>과학을 바탕으로 기술의 개발을 가속화하고 공업혁명</a:t>
            </a:r>
            <a:r>
              <a:rPr lang="en-US" altLang="ko-KR" sz="2900" b="1" dirty="0">
                <a:latin typeface="+mn-ea"/>
              </a:rPr>
              <a:t>, </a:t>
            </a:r>
            <a:r>
              <a:rPr lang="ko-KR" altLang="en-US" sz="2900" b="1" dirty="0">
                <a:latin typeface="+mn-ea"/>
              </a:rPr>
              <a:t>지식</a:t>
            </a:r>
            <a:r>
              <a:rPr lang="en-US" altLang="ko-KR" sz="2900" b="1" dirty="0">
                <a:latin typeface="+mn-ea"/>
              </a:rPr>
              <a:t>·</a:t>
            </a:r>
            <a:r>
              <a:rPr lang="ko-KR" altLang="en-US" sz="2900" b="1" dirty="0">
                <a:latin typeface="+mn-ea"/>
              </a:rPr>
              <a:t>정보의 시대를 가능케 </a:t>
            </a:r>
            <a:r>
              <a:rPr lang="ko-KR" altLang="en-US" sz="2900" b="1" dirty="0" smtClean="0">
                <a:latin typeface="+mn-ea"/>
              </a:rPr>
              <a:t>함</a:t>
            </a:r>
            <a:endParaRPr lang="en-US" altLang="ko-KR" sz="29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2900" b="1" dirty="0" smtClean="0">
                <a:latin typeface="+mn-ea"/>
              </a:rPr>
              <a:t>이러한 이성의 시대에서 제</a:t>
            </a:r>
            <a:r>
              <a:rPr lang="en-US" altLang="ko-KR" sz="2900" b="1" dirty="0" smtClean="0">
                <a:latin typeface="+mn-ea"/>
              </a:rPr>
              <a:t>4</a:t>
            </a:r>
            <a:r>
              <a:rPr lang="ko-KR" altLang="en-US" sz="2900" b="1" dirty="0" smtClean="0">
                <a:latin typeface="+mn-ea"/>
              </a:rPr>
              <a:t>의 물결은 외부의 지각을 통한 감성을 중시하며 성공보다는 행복을 주제로 하는 행동양식의 변화가 나타남</a:t>
            </a:r>
            <a:endParaRPr lang="en-US" altLang="ko-KR" sz="2900" b="1" dirty="0" smtClean="0">
              <a:latin typeface="+mn-ea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b="1" dirty="0" smtClean="0">
              <a:latin typeface="+mn-ea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sz="2100" b="1" dirty="0" smtClean="0">
              <a:latin typeface="+mn-ea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sz="2100" b="1" dirty="0">
              <a:latin typeface="+mn-ea"/>
            </a:endParaRP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49328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창조와 상상력의 물결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0" y="1628774"/>
            <a:ext cx="8077397" cy="4896569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19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2) </a:t>
            </a:r>
            <a:r>
              <a:rPr lang="ko-KR" alt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감성의 시대에서는 감동이 핵심 키워드</a:t>
            </a: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500" b="1" dirty="0" smtClean="0">
                <a:latin typeface="+mn-ea"/>
              </a:rPr>
              <a:t>감성은 ①소통 ②공감 ③감동의 </a:t>
            </a:r>
            <a:r>
              <a:rPr lang="en-US" altLang="ko-KR" sz="1500" b="1" dirty="0" smtClean="0">
                <a:latin typeface="+mn-ea"/>
              </a:rPr>
              <a:t>3</a:t>
            </a:r>
            <a:r>
              <a:rPr lang="ko-KR" altLang="en-US" sz="1500" b="1" dirty="0" smtClean="0">
                <a:latin typeface="+mn-ea"/>
              </a:rPr>
              <a:t>단계로 이루어져 있다</a:t>
            </a:r>
            <a:r>
              <a:rPr lang="en-US" altLang="ko-KR" sz="1500" b="1" dirty="0" smtClean="0">
                <a:latin typeface="+mn-ea"/>
              </a:rPr>
              <a:t>. </a:t>
            </a:r>
            <a:r>
              <a:rPr lang="ko-KR" altLang="en-US" sz="1500" b="1" dirty="0" smtClean="0">
                <a:latin typeface="+mn-ea"/>
              </a:rPr>
              <a:t>소통 단계에서는 </a:t>
            </a:r>
            <a:r>
              <a:rPr lang="ko-KR" altLang="en-US" sz="1500" b="1" dirty="0" err="1" smtClean="0">
                <a:latin typeface="+mn-ea"/>
              </a:rPr>
              <a:t>진정성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smtClean="0">
                <a:latin typeface="+mn-ea"/>
              </a:rPr>
              <a:t>상대방을 인정하는 자세가 중요하며</a:t>
            </a:r>
            <a:r>
              <a:rPr lang="en-US" altLang="ko-KR" sz="1500" b="1" dirty="0" smtClean="0">
                <a:latin typeface="+mn-ea"/>
              </a:rPr>
              <a:t>, </a:t>
            </a:r>
            <a:r>
              <a:rPr lang="ko-KR" altLang="en-US" sz="1500" b="1" dirty="0" smtClean="0">
                <a:latin typeface="+mn-ea"/>
              </a:rPr>
              <a:t>공감단계에서는 정소적 유대감이 필요하다</a:t>
            </a:r>
            <a:r>
              <a:rPr lang="en-US" altLang="ko-KR" sz="1500" b="1" dirty="0" smtClean="0">
                <a:latin typeface="+mn-ea"/>
              </a:rPr>
              <a:t>. </a:t>
            </a:r>
            <a:r>
              <a:rPr lang="ko-KR" altLang="en-US" sz="1500" b="1" dirty="0" smtClean="0">
                <a:latin typeface="+mn-ea"/>
              </a:rPr>
              <a:t>최고의 단계는 </a:t>
            </a:r>
            <a:r>
              <a:rPr lang="en-US" altLang="ko-KR" sz="1500" b="1" dirty="0" smtClean="0">
                <a:latin typeface="+mn-ea"/>
              </a:rPr>
              <a:t>‘</a:t>
            </a:r>
            <a:r>
              <a:rPr lang="ko-KR" altLang="en-US" sz="1500" b="1" dirty="0" smtClean="0">
                <a:latin typeface="+mn-ea"/>
              </a:rPr>
              <a:t>감동</a:t>
            </a:r>
            <a:r>
              <a:rPr lang="en-US" altLang="ko-KR" sz="1500" b="1" dirty="0" smtClean="0">
                <a:latin typeface="+mn-ea"/>
              </a:rPr>
              <a:t>’</a:t>
            </a:r>
            <a:r>
              <a:rPr lang="ko-KR" altLang="en-US" sz="1500" b="1" dirty="0" smtClean="0">
                <a:latin typeface="+mn-ea"/>
              </a:rPr>
              <a:t>으로서 감동을 주는 어떠한 사업이나 행위도 제</a:t>
            </a:r>
            <a:r>
              <a:rPr lang="en-US" altLang="ko-KR" sz="1500" b="1" dirty="0">
                <a:latin typeface="+mn-ea"/>
              </a:rPr>
              <a:t> </a:t>
            </a:r>
            <a:r>
              <a:rPr lang="en-US" altLang="ko-KR" sz="1500" b="1" dirty="0" smtClean="0">
                <a:latin typeface="+mn-ea"/>
              </a:rPr>
              <a:t>4</a:t>
            </a:r>
            <a:r>
              <a:rPr lang="ko-KR" altLang="en-US" sz="1500" b="1" dirty="0" smtClean="0">
                <a:latin typeface="+mn-ea"/>
              </a:rPr>
              <a:t>의 물결에서 </a:t>
            </a:r>
            <a:r>
              <a:rPr lang="en-US" altLang="ko-KR" sz="1500" b="1" dirty="0" smtClean="0">
                <a:latin typeface="+mn-ea"/>
              </a:rPr>
              <a:t>‘</a:t>
            </a:r>
            <a:r>
              <a:rPr lang="ko-KR" altLang="en-US" sz="1500" b="1" dirty="0" smtClean="0">
                <a:latin typeface="+mn-ea"/>
              </a:rPr>
              <a:t>부</a:t>
            </a:r>
            <a:r>
              <a:rPr lang="en-US" altLang="ko-KR" sz="1500" b="1" dirty="0" smtClean="0">
                <a:latin typeface="+mn-ea"/>
              </a:rPr>
              <a:t>’</a:t>
            </a:r>
            <a:r>
              <a:rPr lang="ko-KR" altLang="en-US" sz="1500" b="1" dirty="0" smtClean="0">
                <a:latin typeface="+mn-ea"/>
              </a:rPr>
              <a:t>를 이룩하는 기초가 된다</a:t>
            </a:r>
            <a:r>
              <a:rPr lang="en-US" altLang="ko-KR" sz="15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500" b="1" dirty="0" smtClean="0">
                <a:latin typeface="+mn-ea"/>
              </a:rPr>
              <a:t>이러한 감성을 감동으로 올리기 위해서는 그 바탕에 </a:t>
            </a:r>
            <a:r>
              <a:rPr lang="en-US" altLang="ko-KR" sz="1500" b="1" dirty="0" smtClean="0">
                <a:latin typeface="+mn-ea"/>
              </a:rPr>
              <a:t>‘</a:t>
            </a:r>
            <a:r>
              <a:rPr lang="ko-KR" altLang="en-US" sz="1500" b="1" dirty="0" smtClean="0">
                <a:latin typeface="+mn-ea"/>
              </a:rPr>
              <a:t>창조와 상상력</a:t>
            </a:r>
            <a:r>
              <a:rPr lang="en-US" altLang="ko-KR" sz="1500" b="1" dirty="0" smtClean="0">
                <a:latin typeface="+mn-ea"/>
              </a:rPr>
              <a:t>’</a:t>
            </a:r>
            <a:r>
              <a:rPr lang="ko-KR" altLang="en-US" sz="1500" b="1" dirty="0" smtClean="0">
                <a:latin typeface="+mn-ea"/>
              </a:rPr>
              <a:t>이 뒷받침 되어야 한다</a:t>
            </a:r>
            <a:r>
              <a:rPr lang="en-US" altLang="ko-KR" sz="1500" b="1" dirty="0" smtClean="0">
                <a:latin typeface="+mn-ea"/>
              </a:rPr>
              <a:t>. </a:t>
            </a:r>
            <a:r>
              <a:rPr lang="ko-KR" altLang="en-US" sz="1500" b="1" dirty="0" smtClean="0">
                <a:latin typeface="+mn-ea"/>
              </a:rPr>
              <a:t>이러한 </a:t>
            </a:r>
            <a:r>
              <a:rPr lang="en-US" altLang="ko-KR" sz="1500" b="1" dirty="0" smtClean="0">
                <a:latin typeface="+mn-ea"/>
              </a:rPr>
              <a:t>‘</a:t>
            </a:r>
            <a:r>
              <a:rPr lang="ko-KR" altLang="en-US" sz="1500" b="1" dirty="0" smtClean="0">
                <a:latin typeface="+mn-ea"/>
              </a:rPr>
              <a:t>창조와 상상력</a:t>
            </a:r>
            <a:r>
              <a:rPr lang="en-US" altLang="ko-KR" sz="1500" b="1" dirty="0" smtClean="0">
                <a:latin typeface="+mn-ea"/>
              </a:rPr>
              <a:t>’</a:t>
            </a:r>
            <a:r>
              <a:rPr lang="ko-KR" altLang="en-US" sz="1500" b="1" dirty="0" smtClean="0">
                <a:latin typeface="+mn-ea"/>
              </a:rPr>
              <a:t>은 인간의 우뇌 활동으로서 과학과 합리주의를 추구하는 좌뇌 활동과는 구별된다</a:t>
            </a:r>
            <a:r>
              <a:rPr lang="en-US" altLang="ko-KR" sz="15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500" b="1" dirty="0" smtClean="0">
                <a:latin typeface="+mn-ea"/>
              </a:rPr>
              <a:t>기업의 입장에서는 어떻게 하면 고객을 감동시키느냐</a:t>
            </a:r>
            <a:r>
              <a:rPr lang="en-US" altLang="ko-KR" sz="1500" b="1" dirty="0" smtClean="0">
                <a:latin typeface="+mn-ea"/>
              </a:rPr>
              <a:t>?</a:t>
            </a:r>
            <a:r>
              <a:rPr lang="ko-KR" altLang="en-US" sz="1500" b="1" dirty="0" smtClean="0">
                <a:latin typeface="+mn-ea"/>
              </a:rPr>
              <a:t>가 최대의 과제이다</a:t>
            </a:r>
            <a:r>
              <a:rPr lang="en-US" altLang="ko-KR" sz="1500" b="1" dirty="0" smtClean="0">
                <a:latin typeface="+mn-ea"/>
              </a:rPr>
              <a:t>. </a:t>
            </a:r>
            <a:r>
              <a:rPr lang="ko-KR" altLang="en-US" sz="1500" b="1" dirty="0" smtClean="0">
                <a:latin typeface="+mn-ea"/>
              </a:rPr>
              <a:t>그러므로 고객의 체험을 통한 체험마케팅이 중요해진다</a:t>
            </a:r>
            <a:r>
              <a:rPr lang="en-US" altLang="ko-KR" sz="1500" b="1" dirty="0">
                <a:latin typeface="+mn-ea"/>
              </a:rPr>
              <a:t> </a:t>
            </a:r>
            <a:endParaRPr lang="en-US" altLang="ko-KR" sz="15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1500" b="1" dirty="0" smtClean="0">
                <a:latin typeface="+mn-ea"/>
              </a:rPr>
              <a:t>인간의 신체에 대한 중요성도 높아져서 건강과 아름다움이 제 </a:t>
            </a:r>
            <a:r>
              <a:rPr lang="en-US" altLang="ko-KR" sz="1500" b="1" dirty="0" smtClean="0">
                <a:latin typeface="+mn-ea"/>
              </a:rPr>
              <a:t>4</a:t>
            </a:r>
            <a:r>
              <a:rPr lang="ko-KR" altLang="en-US" sz="1500" b="1" dirty="0" smtClean="0">
                <a:latin typeface="+mn-ea"/>
              </a:rPr>
              <a:t>의 물결에서 중심 화두로 대두되고 있다</a:t>
            </a:r>
            <a:r>
              <a:rPr lang="en-US" altLang="ko-KR" sz="1500" b="1" dirty="0" smtClean="0">
                <a:latin typeface="+mn-ea"/>
              </a:rPr>
              <a:t>.  </a:t>
            </a: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sz="2100" b="1" dirty="0" smtClean="0">
              <a:latin typeface="+mn-ea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altLang="ko-KR" sz="2100" b="1" dirty="0">
              <a:latin typeface="+mn-ea"/>
            </a:endParaRP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152147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창조와 상상력의 물결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1" y="1628774"/>
            <a:ext cx="7933382" cy="4896569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76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</a:t>
            </a:r>
            <a:r>
              <a:rPr lang="en-US" altLang="ko-KR" sz="7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) </a:t>
            </a:r>
            <a:r>
              <a:rPr lang="ko-KR" altLang="en-US" sz="7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신 산업의 성장</a:t>
            </a:r>
            <a:endParaRPr lang="en-US" altLang="ko-KR" sz="7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제 </a:t>
            </a:r>
            <a:r>
              <a:rPr lang="en-US" altLang="ko-KR" sz="5600" b="1" dirty="0" smtClean="0">
                <a:latin typeface="+mn-ea"/>
              </a:rPr>
              <a:t>4</a:t>
            </a:r>
            <a:r>
              <a:rPr lang="ko-KR" altLang="en-US" sz="5600" b="1" dirty="0" smtClean="0">
                <a:latin typeface="+mn-ea"/>
              </a:rPr>
              <a:t>의 물결에서는 감성을 바탕으로 창조와 상상력이 발휘되는 시대이므로 이러한 변화에 따른 새로운 산업이 크게 성장함</a:t>
            </a:r>
            <a:r>
              <a:rPr lang="en-US" altLang="ko-KR" sz="5600" b="1" dirty="0" smtClean="0">
                <a:latin typeface="+mn-ea"/>
              </a:rPr>
              <a:t>. </a:t>
            </a:r>
            <a:r>
              <a:rPr lang="ko-KR" altLang="en-US" sz="5600" b="1" dirty="0" smtClean="0">
                <a:latin typeface="+mn-ea"/>
              </a:rPr>
              <a:t> </a:t>
            </a:r>
            <a:endParaRPr lang="en-US" altLang="ko-KR" sz="56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우선 </a:t>
            </a:r>
            <a:r>
              <a:rPr lang="en-US" altLang="ko-KR" sz="5600" b="1" dirty="0" smtClean="0">
                <a:latin typeface="+mn-ea"/>
              </a:rPr>
              <a:t>Design</a:t>
            </a:r>
            <a:r>
              <a:rPr lang="ko-KR" altLang="en-US" sz="5600" b="1" dirty="0" smtClean="0">
                <a:latin typeface="+mn-ea"/>
              </a:rPr>
              <a:t>산업이 핵심 산업으로 부상하고 있음</a:t>
            </a:r>
            <a:r>
              <a:rPr lang="en-US" altLang="ko-KR" sz="5600" b="1" dirty="0" smtClean="0">
                <a:latin typeface="+mn-ea"/>
              </a:rPr>
              <a:t>. </a:t>
            </a:r>
            <a:r>
              <a:rPr lang="ko-KR" altLang="en-US" sz="5600" b="1" dirty="0" smtClean="0">
                <a:latin typeface="+mn-ea"/>
              </a:rPr>
              <a:t>제품경쟁력에 있어서 가장 중요한 요소로 등장하고 있다</a:t>
            </a:r>
            <a:r>
              <a:rPr lang="en-US" altLang="ko-KR" sz="5600" b="1" dirty="0" smtClean="0">
                <a:latin typeface="+mn-ea"/>
              </a:rPr>
              <a:t>. 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감성산업으로서 문화</a:t>
            </a:r>
            <a:r>
              <a:rPr lang="en-US" altLang="ko-KR" sz="5600" b="1" dirty="0" smtClean="0">
                <a:latin typeface="+mn-ea"/>
              </a:rPr>
              <a:t>·</a:t>
            </a:r>
            <a:r>
              <a:rPr lang="ko-KR" altLang="en-US" sz="5600" b="1" dirty="0" smtClean="0">
                <a:latin typeface="+mn-ea"/>
              </a:rPr>
              <a:t>예술</a:t>
            </a:r>
            <a:r>
              <a:rPr lang="en-US" altLang="ko-KR" sz="5600" b="1" dirty="0" smtClean="0">
                <a:latin typeface="+mn-ea"/>
              </a:rPr>
              <a:t>·</a:t>
            </a:r>
            <a:r>
              <a:rPr lang="ko-KR" altLang="en-US" sz="5600" b="1" dirty="0" smtClean="0">
                <a:latin typeface="+mn-ea"/>
              </a:rPr>
              <a:t>엔터테인먼트</a:t>
            </a:r>
            <a:r>
              <a:rPr lang="en-US" altLang="ko-KR" sz="5600" b="1" dirty="0" smtClean="0">
                <a:latin typeface="+mn-ea"/>
              </a:rPr>
              <a:t>·</a:t>
            </a:r>
            <a:r>
              <a:rPr lang="ko-KR" altLang="en-US" sz="5600" b="1" dirty="0" smtClean="0">
                <a:latin typeface="+mn-ea"/>
              </a:rPr>
              <a:t>스포츠</a:t>
            </a:r>
            <a:r>
              <a:rPr lang="en-US" altLang="ko-KR" sz="5600" b="1" dirty="0" smtClean="0">
                <a:latin typeface="+mn-ea"/>
              </a:rPr>
              <a:t>·</a:t>
            </a:r>
            <a:r>
              <a:rPr lang="ko-KR" altLang="en-US" sz="5600" b="1" dirty="0" smtClean="0">
                <a:latin typeface="+mn-ea"/>
              </a:rPr>
              <a:t>게임 등의 산업이 약진하고 있는데 대한민국의 경우에 한류의 </a:t>
            </a:r>
            <a:r>
              <a:rPr lang="en-US" altLang="ko-KR" sz="5600" b="1" dirty="0" smtClean="0">
                <a:latin typeface="+mn-ea"/>
              </a:rPr>
              <a:t>Boom</a:t>
            </a:r>
            <a:r>
              <a:rPr lang="ko-KR" altLang="en-US" sz="5600" b="1" dirty="0" smtClean="0">
                <a:latin typeface="+mn-ea"/>
              </a:rPr>
              <a:t>으로 엔터테인먼트 산업은 물론 화장품</a:t>
            </a:r>
            <a:r>
              <a:rPr lang="en-US" altLang="ko-KR" sz="5600" b="1" dirty="0" smtClean="0">
                <a:latin typeface="+mn-ea"/>
              </a:rPr>
              <a:t>·</a:t>
            </a:r>
            <a:r>
              <a:rPr lang="ko-KR" altLang="en-US" sz="5600" b="1" dirty="0" smtClean="0">
                <a:latin typeface="+mn-ea"/>
              </a:rPr>
              <a:t>의류 등 관련 산업의 수출도 늘고 있다</a:t>
            </a:r>
            <a:r>
              <a:rPr lang="en-US" altLang="ko-KR" sz="56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ko-KR" sz="5600" b="1" dirty="0" smtClean="0">
                <a:latin typeface="+mn-ea"/>
              </a:rPr>
              <a:t>Beauty</a:t>
            </a:r>
            <a:r>
              <a:rPr lang="ko-KR" altLang="en-US" sz="5600" b="1" dirty="0" smtClean="0">
                <a:latin typeface="+mn-ea"/>
              </a:rPr>
              <a:t>와 </a:t>
            </a:r>
            <a:r>
              <a:rPr lang="en-US" altLang="ko-KR" sz="5600" b="1" dirty="0" smtClean="0">
                <a:latin typeface="+mn-ea"/>
              </a:rPr>
              <a:t>Health </a:t>
            </a:r>
            <a:r>
              <a:rPr lang="ko-KR" altLang="en-US" sz="5600" b="1" dirty="0" smtClean="0">
                <a:latin typeface="+mn-ea"/>
              </a:rPr>
              <a:t>관련 산업도 새롭게 조명되고 있다</a:t>
            </a:r>
            <a:r>
              <a:rPr lang="en-US" altLang="ko-KR" sz="5600" b="1" dirty="0" smtClean="0">
                <a:latin typeface="+mn-ea"/>
              </a:rPr>
              <a:t>. </a:t>
            </a:r>
            <a:r>
              <a:rPr lang="ko-KR" altLang="en-US" sz="5600" b="1" dirty="0" err="1" smtClean="0">
                <a:latin typeface="+mn-ea"/>
              </a:rPr>
              <a:t>아모레퍼시픽을</a:t>
            </a:r>
            <a:r>
              <a:rPr lang="ko-KR" altLang="en-US" sz="5600" b="1" dirty="0" smtClean="0">
                <a:latin typeface="+mn-ea"/>
              </a:rPr>
              <a:t> 비롯한 화장품 산업과 </a:t>
            </a:r>
            <a:r>
              <a:rPr lang="en-US" altLang="ko-KR" sz="5600" b="1" dirty="0" smtClean="0">
                <a:latin typeface="+mn-ea"/>
              </a:rPr>
              <a:t>Health Care</a:t>
            </a:r>
            <a:r>
              <a:rPr lang="ko-KR" altLang="en-US" sz="5600" b="1" dirty="0" smtClean="0">
                <a:latin typeface="+mn-ea"/>
              </a:rPr>
              <a:t>등 건강 관련 산업 등이 떠오르고 있다</a:t>
            </a:r>
            <a:r>
              <a:rPr lang="en-US" altLang="ko-KR" sz="5600" b="1" dirty="0" smtClean="0">
                <a:latin typeface="+mn-ea"/>
              </a:rPr>
              <a:t>. Bio</a:t>
            </a:r>
            <a:r>
              <a:rPr lang="ko-KR" altLang="en-US" sz="5600" b="1" dirty="0" smtClean="0">
                <a:latin typeface="+mn-ea"/>
              </a:rPr>
              <a:t>산업도 중시되고 있다</a:t>
            </a:r>
            <a:r>
              <a:rPr lang="en-US" altLang="ko-KR" sz="56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오감</a:t>
            </a:r>
            <a:r>
              <a:rPr lang="ko-KR" altLang="en-US" sz="5600" b="1" dirty="0">
                <a:latin typeface="+mn-ea"/>
              </a:rPr>
              <a:t>의</a:t>
            </a:r>
            <a:r>
              <a:rPr lang="ko-KR" altLang="en-US" sz="5600" b="1" dirty="0" smtClean="0">
                <a:latin typeface="+mn-ea"/>
              </a:rPr>
              <a:t> 하나인 미각과 건강을 함께 갖춘 농업과 식품 산업 등이 첨단 </a:t>
            </a:r>
            <a:r>
              <a:rPr lang="en-US" altLang="ko-KR" sz="5600" b="1" dirty="0" smtClean="0">
                <a:latin typeface="+mn-ea"/>
              </a:rPr>
              <a:t>ICT</a:t>
            </a:r>
            <a:r>
              <a:rPr lang="ko-KR" altLang="en-US" sz="5600" b="1" dirty="0" smtClean="0">
                <a:latin typeface="+mn-ea"/>
              </a:rPr>
              <a:t>기술과 결합하면서 새로운 분야를 개척하고 있다</a:t>
            </a:r>
            <a:r>
              <a:rPr lang="en-US" altLang="ko-KR" sz="56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친환경 </a:t>
            </a:r>
            <a:r>
              <a:rPr lang="en-US" altLang="ko-KR" sz="5600" b="1" dirty="0" smtClean="0">
                <a:latin typeface="+mn-ea"/>
              </a:rPr>
              <a:t>Energy</a:t>
            </a:r>
            <a:r>
              <a:rPr lang="ko-KR" altLang="en-US" sz="5600" b="1" dirty="0">
                <a:latin typeface="+mn-ea"/>
              </a:rPr>
              <a:t> </a:t>
            </a:r>
            <a:r>
              <a:rPr lang="ko-KR" altLang="en-US" sz="5600" b="1" dirty="0" smtClean="0">
                <a:latin typeface="+mn-ea"/>
              </a:rPr>
              <a:t>산업도 신 산업 중 중요한 분야이다</a:t>
            </a:r>
            <a:r>
              <a:rPr lang="en-US" altLang="ko-KR" sz="5600" b="1" dirty="0" smtClean="0">
                <a:latin typeface="+mn-ea"/>
              </a:rPr>
              <a:t>. </a:t>
            </a:r>
            <a:r>
              <a:rPr lang="ko-KR" altLang="en-US" sz="5600" b="1" dirty="0" smtClean="0">
                <a:latin typeface="+mn-ea"/>
              </a:rPr>
              <a:t>태양광</a:t>
            </a:r>
            <a:r>
              <a:rPr lang="en-US" altLang="ko-KR" sz="5600" b="1" dirty="0" smtClean="0">
                <a:latin typeface="+mn-ea"/>
              </a:rPr>
              <a:t>, </a:t>
            </a:r>
            <a:r>
              <a:rPr lang="ko-KR" altLang="en-US" sz="5600" b="1" dirty="0" smtClean="0">
                <a:latin typeface="+mn-ea"/>
              </a:rPr>
              <a:t>풍력 등 환경과 관련된 산업도 유망 분야이다</a:t>
            </a:r>
            <a:r>
              <a:rPr lang="en-US" altLang="ko-KR" sz="5600" b="1" dirty="0" smtClean="0">
                <a:latin typeface="+mn-ea"/>
              </a:rPr>
              <a:t>. </a:t>
            </a: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386617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2" cstate="print">
            <a:lum bright="-4000" contrast="4000"/>
          </a:blip>
          <a:srcRect/>
          <a:stretch>
            <a:fillRect/>
          </a:stretch>
        </p:blipFill>
        <p:spPr bwMode="auto">
          <a:xfrm>
            <a:off x="7380288" y="549275"/>
            <a:ext cx="14779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15072"/>
            <a:ext cx="8229600" cy="1143000"/>
          </a:xfr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5</a:t>
            </a:r>
            <a:r>
              <a:rPr lang="en-US" altLang="ko-KR" sz="27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.</a:t>
            </a:r>
            <a:r>
              <a:rPr altLang="ko-KR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제</a:t>
            </a:r>
            <a:r>
              <a:rPr lang="en-US" altLang="ko-KR" sz="40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의 물결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40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창조와 상상력의 물결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27051" y="1628774"/>
            <a:ext cx="7933382" cy="4896569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altLang="ko-KR" sz="7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4) </a:t>
            </a:r>
            <a:r>
              <a:rPr lang="ko-KR" altLang="en-US" sz="7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 </a:t>
            </a:r>
            <a:r>
              <a:rPr lang="en-US" altLang="ko-KR" sz="7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</a:t>
            </a:r>
            <a:r>
              <a:rPr lang="ko-KR" altLang="en-US" sz="7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의 물결과 창조경영</a:t>
            </a:r>
            <a:endParaRPr lang="en-US" altLang="ko-KR" sz="7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altLang="ko-KR" sz="1200" b="1" dirty="0" smtClean="0">
              <a:latin typeface="+mn-ea"/>
            </a:endParaRP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제 </a:t>
            </a:r>
            <a:r>
              <a:rPr lang="en-US" altLang="ko-KR" sz="5600" b="1" dirty="0" smtClean="0">
                <a:latin typeface="+mn-ea"/>
              </a:rPr>
              <a:t>4</a:t>
            </a:r>
            <a:r>
              <a:rPr lang="ko-KR" altLang="en-US" sz="5600" b="1" dirty="0" smtClean="0">
                <a:latin typeface="+mn-ea"/>
              </a:rPr>
              <a:t>의 물결의 특징은 창조경영이다</a:t>
            </a:r>
            <a:r>
              <a:rPr lang="en-US" altLang="ko-KR" sz="5600" b="1" dirty="0" smtClean="0">
                <a:latin typeface="+mn-ea"/>
              </a:rPr>
              <a:t>. </a:t>
            </a:r>
            <a:r>
              <a:rPr lang="ko-KR" altLang="en-US" sz="5600" b="1" dirty="0" smtClean="0">
                <a:latin typeface="+mn-ea"/>
              </a:rPr>
              <a:t>창조경영은 과학과 이성을 바탕으로 한 제 </a:t>
            </a:r>
            <a:r>
              <a:rPr lang="en-US" altLang="ko-KR" sz="5600" b="1" dirty="0" smtClean="0">
                <a:latin typeface="+mn-ea"/>
              </a:rPr>
              <a:t>3</a:t>
            </a:r>
            <a:r>
              <a:rPr lang="ko-KR" altLang="en-US" sz="5600" b="1" dirty="0" smtClean="0">
                <a:latin typeface="+mn-ea"/>
              </a:rPr>
              <a:t>의 물결과 대비되는 인간의 </a:t>
            </a:r>
            <a:r>
              <a:rPr lang="en-US" altLang="ko-KR" sz="5600" b="1" dirty="0" smtClean="0">
                <a:latin typeface="+mn-ea"/>
              </a:rPr>
              <a:t>‘</a:t>
            </a:r>
            <a:r>
              <a:rPr lang="ko-KR" altLang="en-US" sz="5600" b="1" dirty="0" smtClean="0">
                <a:latin typeface="+mn-ea"/>
              </a:rPr>
              <a:t>직관</a:t>
            </a:r>
            <a:r>
              <a:rPr lang="en-US" altLang="ko-KR" sz="5600" b="1" dirty="0" smtClean="0">
                <a:latin typeface="+mn-ea"/>
              </a:rPr>
              <a:t>’</a:t>
            </a:r>
            <a:r>
              <a:rPr lang="ko-KR" altLang="en-US" sz="5600" b="1" dirty="0" smtClean="0">
                <a:latin typeface="+mn-ea"/>
              </a:rPr>
              <a:t>을 바탕으로 새로운 체계를 열어가는 것이다</a:t>
            </a:r>
            <a:r>
              <a:rPr lang="en-US" altLang="ko-KR" sz="56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창조경영은 ① 도저히 풀리지 않는 문제를 새로운 시각으로 풀어가는 능력</a:t>
            </a:r>
            <a:r>
              <a:rPr lang="en-US" altLang="ko-KR" sz="5600" b="1" dirty="0" smtClean="0">
                <a:latin typeface="+mn-ea"/>
              </a:rPr>
              <a:t> </a:t>
            </a:r>
            <a:r>
              <a:rPr lang="ko-KR" altLang="en-US" sz="5600" b="1" dirty="0" smtClean="0">
                <a:latin typeface="+mn-ea"/>
              </a:rPr>
              <a:t>② 기존 제품이나 시스템을 융합하여 새로운 서비스나 제품을 만드는 것으로 정의할 수 있다</a:t>
            </a:r>
            <a:r>
              <a:rPr lang="en-US" altLang="ko-KR" sz="5600" b="1" dirty="0">
                <a:latin typeface="+mn-ea"/>
              </a:rPr>
              <a:t> </a:t>
            </a:r>
            <a:r>
              <a:rPr lang="en-US" altLang="ko-KR" sz="5600" b="1" dirty="0" smtClean="0">
                <a:latin typeface="+mn-ea"/>
              </a:rPr>
              <a:t>(</a:t>
            </a:r>
            <a:r>
              <a:rPr lang="ko-KR" altLang="en-US" sz="5600" b="1" dirty="0" err="1" smtClean="0">
                <a:latin typeface="+mn-ea"/>
              </a:rPr>
              <a:t>스마트폰</a:t>
            </a:r>
            <a:r>
              <a:rPr lang="en-US" altLang="ko-KR" sz="5600" b="1" dirty="0" smtClean="0">
                <a:latin typeface="+mn-ea"/>
              </a:rPr>
              <a:t>)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창조경영의 대표적인 경영자로 </a:t>
            </a:r>
            <a:r>
              <a:rPr lang="en-US" altLang="ko-KR" sz="5600" b="1" dirty="0" smtClean="0">
                <a:latin typeface="+mn-ea"/>
              </a:rPr>
              <a:t>Steve Jobs</a:t>
            </a:r>
            <a:r>
              <a:rPr lang="ko-KR" altLang="en-US" sz="5600" b="1" dirty="0" smtClean="0">
                <a:latin typeface="+mn-ea"/>
              </a:rPr>
              <a:t>를 꼽고 있는 바</a:t>
            </a:r>
            <a:r>
              <a:rPr lang="en-US" altLang="ko-KR" sz="5600" b="1" dirty="0" smtClean="0">
                <a:latin typeface="+mn-ea"/>
              </a:rPr>
              <a:t>, Steve Jobs</a:t>
            </a:r>
            <a:r>
              <a:rPr lang="ko-KR" altLang="en-US" sz="5600" b="1" dirty="0" smtClean="0">
                <a:latin typeface="+mn-ea"/>
              </a:rPr>
              <a:t>가 추구하는 철학은 </a:t>
            </a:r>
            <a:r>
              <a:rPr lang="en-US" altLang="ko-KR" sz="5600" b="1" dirty="0" smtClean="0">
                <a:latin typeface="+mn-ea"/>
              </a:rPr>
              <a:t>1997</a:t>
            </a:r>
            <a:r>
              <a:rPr lang="ko-KR" altLang="en-US" sz="5600" b="1" dirty="0" smtClean="0">
                <a:latin typeface="+mn-ea"/>
              </a:rPr>
              <a:t>년 </a:t>
            </a:r>
            <a:r>
              <a:rPr lang="en-US" altLang="ko-KR" sz="5600" b="1" dirty="0" smtClean="0">
                <a:latin typeface="+mn-ea"/>
              </a:rPr>
              <a:t>TV</a:t>
            </a:r>
            <a:r>
              <a:rPr lang="ko-KR" altLang="en-US" sz="5600" b="1" dirty="0" smtClean="0">
                <a:latin typeface="+mn-ea"/>
              </a:rPr>
              <a:t>광고로 나타난 </a:t>
            </a:r>
            <a:r>
              <a:rPr lang="en-US" altLang="ko-KR" sz="5600" b="1" dirty="0" smtClean="0">
                <a:latin typeface="+mn-ea"/>
              </a:rPr>
              <a:t>“Think Different”</a:t>
            </a:r>
            <a:r>
              <a:rPr lang="ko-KR" altLang="en-US" sz="5600" b="1" dirty="0" smtClean="0">
                <a:latin typeface="+mn-ea"/>
              </a:rPr>
              <a:t>이다</a:t>
            </a:r>
            <a:r>
              <a:rPr lang="en-US" altLang="ko-KR" sz="5600" b="1" dirty="0" smtClean="0">
                <a:latin typeface="+mn-ea"/>
              </a:rPr>
              <a:t>. “</a:t>
            </a:r>
            <a:r>
              <a:rPr lang="ko-KR" altLang="en-US" sz="5600" b="1" dirty="0" smtClean="0">
                <a:latin typeface="+mn-ea"/>
              </a:rPr>
              <a:t>다르게 생각하라</a:t>
            </a:r>
            <a:r>
              <a:rPr lang="en-US" altLang="ko-KR" sz="5600" b="1" dirty="0" smtClean="0">
                <a:latin typeface="+mn-ea"/>
              </a:rPr>
              <a:t>” “</a:t>
            </a:r>
            <a:r>
              <a:rPr lang="ko-KR" altLang="en-US" sz="5600" b="1" dirty="0" smtClean="0">
                <a:latin typeface="+mn-ea"/>
              </a:rPr>
              <a:t>차이를 내라</a:t>
            </a:r>
            <a:r>
              <a:rPr lang="en-US" altLang="ko-KR" sz="5600" b="1" dirty="0" smtClean="0">
                <a:latin typeface="+mn-ea"/>
              </a:rPr>
              <a:t>”</a:t>
            </a:r>
            <a:r>
              <a:rPr lang="ko-KR" altLang="en-US" sz="5600" b="1" dirty="0" smtClean="0">
                <a:latin typeface="+mn-ea"/>
              </a:rPr>
              <a:t>는 화두를 내걸고 </a:t>
            </a:r>
            <a:r>
              <a:rPr lang="en-US" altLang="ko-KR" sz="5600" b="1" dirty="0" smtClean="0">
                <a:latin typeface="+mn-ea"/>
              </a:rPr>
              <a:t>1</a:t>
            </a:r>
            <a:r>
              <a:rPr lang="ko-KR" altLang="en-US" sz="5600" b="1" dirty="0" smtClean="0">
                <a:latin typeface="+mn-ea"/>
              </a:rPr>
              <a:t>등 보다는 차별화된 제품을 소개하는데 주력하였다</a:t>
            </a:r>
            <a:r>
              <a:rPr lang="en-US" altLang="ko-KR" sz="5600" b="1" dirty="0" smtClean="0">
                <a:latin typeface="+mn-ea"/>
              </a:rPr>
              <a:t>. 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또한 </a:t>
            </a:r>
            <a:r>
              <a:rPr lang="en-US" altLang="ko-KR" sz="5600" b="1" dirty="0" smtClean="0">
                <a:latin typeface="+mn-ea"/>
              </a:rPr>
              <a:t>Steve Jobs</a:t>
            </a:r>
            <a:r>
              <a:rPr lang="ko-KR" altLang="en-US" sz="5600" b="1" dirty="0" smtClean="0">
                <a:latin typeface="+mn-ea"/>
              </a:rPr>
              <a:t>는 인간의 잠재적 욕구나 욕망이 제품 개발의 핵심 요소임을 주장하고 </a:t>
            </a:r>
            <a:r>
              <a:rPr lang="en-US" altLang="ko-KR" sz="5600" b="1" dirty="0" smtClean="0">
                <a:latin typeface="+mn-ea"/>
              </a:rPr>
              <a:t>‘Simplicity’</a:t>
            </a:r>
            <a:r>
              <a:rPr lang="ko-KR" altLang="en-US" sz="5600" b="1" dirty="0" smtClean="0">
                <a:latin typeface="+mn-ea"/>
              </a:rPr>
              <a:t>라는 표어로 제품 개발을 선도하였다</a:t>
            </a:r>
            <a:r>
              <a:rPr lang="en-US" altLang="ko-KR" sz="5600" b="1" dirty="0" smtClean="0">
                <a:latin typeface="+mn-ea"/>
              </a:rPr>
              <a:t>. 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최근 창조 경영의 경향은 </a:t>
            </a:r>
            <a:r>
              <a:rPr lang="en-US" altLang="ko-KR" sz="5600" b="1" dirty="0" smtClean="0">
                <a:latin typeface="+mn-ea"/>
              </a:rPr>
              <a:t>‘</a:t>
            </a:r>
            <a:r>
              <a:rPr lang="ko-KR" altLang="en-US" sz="5600" b="1" dirty="0" smtClean="0">
                <a:latin typeface="+mn-ea"/>
              </a:rPr>
              <a:t>개념설계</a:t>
            </a:r>
            <a:r>
              <a:rPr lang="en-US" altLang="ko-KR" sz="5600" b="1" dirty="0" smtClean="0">
                <a:latin typeface="+mn-ea"/>
              </a:rPr>
              <a:t>(Conceptual Design)’</a:t>
            </a:r>
            <a:r>
              <a:rPr lang="ko-KR" altLang="en-US" sz="5600" b="1" dirty="0" smtClean="0">
                <a:latin typeface="+mn-ea"/>
              </a:rPr>
              <a:t>라는</a:t>
            </a:r>
            <a:r>
              <a:rPr lang="en-US" altLang="ko-KR" sz="5600" b="1" dirty="0" smtClean="0">
                <a:latin typeface="+mn-ea"/>
              </a:rPr>
              <a:t> </a:t>
            </a:r>
            <a:r>
              <a:rPr lang="ko-KR" altLang="en-US" sz="5600" b="1" dirty="0" smtClean="0">
                <a:latin typeface="+mn-ea"/>
              </a:rPr>
              <a:t>기존 고정관념에서 벗어나 새로운 개념을 끊임없이 제시하여야 한다고 주장한다</a:t>
            </a:r>
            <a:r>
              <a:rPr lang="en-US" altLang="ko-KR" sz="5600" b="1" dirty="0" smtClean="0">
                <a:latin typeface="+mn-ea"/>
              </a:rPr>
              <a:t>. </a:t>
            </a:r>
          </a:p>
          <a:p>
            <a:pPr marL="274320" indent="-274320" eaLnBrk="1" fontAlgn="auto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ko-KR" altLang="en-US" sz="5600" b="1" dirty="0" smtClean="0">
                <a:latin typeface="+mn-ea"/>
              </a:rPr>
              <a:t>창조경영은 한 개인의 탁월한 능력으로 이루어지는 것이 아니라 실패를 용인하는 문화가 필요하다</a:t>
            </a:r>
            <a:r>
              <a:rPr lang="en-US" altLang="ko-KR" sz="5600" b="1" dirty="0" smtClean="0">
                <a:latin typeface="+mn-ea"/>
              </a:rPr>
              <a:t>. </a:t>
            </a:r>
          </a:p>
        </p:txBody>
      </p:sp>
      <p:sp>
        <p:nvSpPr>
          <p:cNvPr id="13316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defRPr/>
            </a:pPr>
            <a:fld id="{676F26E2-6597-4D02-8486-554FFF064B5A}" type="slidenum">
              <a:rPr lang="en-US" altLang="ko-KR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="" xmlns:p14="http://schemas.microsoft.com/office/powerpoint/2010/main" val="261374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527656" y="323864"/>
            <a:ext cx="8229600" cy="584856"/>
          </a:xfrm>
        </p:spPr>
        <p:txBody>
          <a:bodyPr anchor="ctr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altLang="ko-K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altLang="ko-K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맺음말</a:t>
            </a:r>
            <a:r>
              <a:rPr lang="en-US" altLang="ko-KR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&gt;</a:t>
            </a:r>
            <a:r>
              <a:rPr altLang="ko-KR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C99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ko-KR" altLang="en-US" sz="36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endParaRPr lang="ko-KR" altLang="en-US" sz="3600" dirty="0"/>
          </a:p>
        </p:txBody>
      </p:sp>
      <p:graphicFrame>
        <p:nvGraphicFramePr>
          <p:cNvPr id="8" name="다이어그램 7"/>
          <p:cNvGraphicFramePr/>
          <p:nvPr>
            <p:extLst>
              <p:ext uri="{D42A27DB-BD31-4B8C-83A1-F6EECF244321}">
                <p14:modId xmlns="" xmlns:p14="http://schemas.microsoft.com/office/powerpoint/2010/main" val="1514950334"/>
              </p:ext>
            </p:extLst>
          </p:nvPr>
        </p:nvGraphicFramePr>
        <p:xfrm>
          <a:off x="1115616" y="1916832"/>
          <a:ext cx="684076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1560" y="1052736"/>
            <a:ext cx="8136904" cy="6848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ko-KR" altLang="en-US" b="1" dirty="0" smtClean="0">
                <a:latin typeface="+mn-ea"/>
              </a:rPr>
              <a:t>지속성장이란 변화를 기회로 활용하는 활동이다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 algn="ctr"/>
            <a:r>
              <a:rPr lang="ko-KR" altLang="en-US" b="1" dirty="0" smtClean="0">
                <a:latin typeface="+mn-ea"/>
              </a:rPr>
              <a:t>지속성장의 </a:t>
            </a:r>
            <a:r>
              <a:rPr lang="en-US" altLang="ko-KR" b="1" dirty="0" smtClean="0">
                <a:latin typeface="+mn-ea"/>
              </a:rPr>
              <a:t>Model</a:t>
            </a:r>
            <a:r>
              <a:rPr lang="ko-KR" altLang="en-US" b="1" dirty="0" smtClean="0">
                <a:latin typeface="+mn-ea"/>
              </a:rPr>
              <a:t>은 다음과 같이 그려볼 수 있다</a:t>
            </a:r>
            <a:r>
              <a:rPr lang="en-US" altLang="ko-KR" b="1" dirty="0" smtClean="0">
                <a:latin typeface="+mn-ea"/>
              </a:rPr>
              <a:t>.</a:t>
            </a:r>
            <a:endParaRPr lang="ko-KR" altLang="en-US" b="1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68144" y="2059831"/>
            <a:ext cx="2880320" cy="57708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050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끊임없는 진화가 일어난다</a:t>
            </a:r>
            <a:endParaRPr lang="en-US" altLang="ko-KR" sz="1050" b="1" dirty="0">
              <a:latin typeface="+mn-ea"/>
            </a:endParaRPr>
          </a:p>
          <a:p>
            <a:pPr>
              <a:defRPr/>
            </a:pPr>
            <a:r>
              <a:rPr lang="en-US" altLang="ko-KR" sz="1050" b="1" dirty="0">
                <a:latin typeface="+mn-ea"/>
              </a:rPr>
              <a:t>•  </a:t>
            </a:r>
            <a:r>
              <a:rPr lang="en-US" altLang="ko-KR" sz="1050" b="1" dirty="0" smtClean="0">
                <a:latin typeface="+mn-ea"/>
              </a:rPr>
              <a:t>1</a:t>
            </a:r>
            <a:r>
              <a:rPr lang="ko-KR" altLang="en-US" sz="1050" b="1" dirty="0" smtClean="0">
                <a:latin typeface="+mn-ea"/>
              </a:rPr>
              <a:t>등 전략으로 압도적 </a:t>
            </a:r>
            <a:r>
              <a:rPr lang="en-US" altLang="ko-KR" sz="1050" b="1" dirty="0" smtClean="0">
                <a:latin typeface="+mn-ea"/>
              </a:rPr>
              <a:t>1</a:t>
            </a:r>
            <a:r>
              <a:rPr lang="ko-KR" altLang="en-US" sz="1050" b="1" dirty="0" smtClean="0">
                <a:latin typeface="+mn-ea"/>
              </a:rPr>
              <a:t>등이 중요하다</a:t>
            </a:r>
            <a:endParaRPr lang="en-US" altLang="ko-KR" sz="1050" b="1" dirty="0" smtClean="0">
              <a:latin typeface="+mn-ea"/>
            </a:endParaRPr>
          </a:p>
          <a:p>
            <a:pPr>
              <a:defRPr/>
            </a:pPr>
            <a:r>
              <a:rPr lang="en-US" altLang="ko-KR" sz="1050" b="1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생산성을 높이고 브랜드 인지도를 올린다</a:t>
            </a:r>
            <a:endParaRPr lang="en-US" altLang="ko-KR" sz="1050" b="1" dirty="0" smtClean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9592" y="5661248"/>
            <a:ext cx="2448272" cy="57708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050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변화를 기회로 활용</a:t>
            </a:r>
            <a:endParaRPr lang="en-US" altLang="ko-KR" sz="1050" b="1" dirty="0">
              <a:latin typeface="+mn-ea"/>
            </a:endParaRPr>
          </a:p>
          <a:p>
            <a:pPr>
              <a:defRPr/>
            </a:pPr>
            <a:r>
              <a:rPr lang="en-US" altLang="ko-KR" sz="1050" b="1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고정관념에서 벗어나는 것이 중요</a:t>
            </a:r>
            <a:endParaRPr lang="en-US" altLang="ko-KR" sz="1050" b="1" dirty="0" smtClean="0">
              <a:latin typeface="+mn-ea"/>
            </a:endParaRPr>
          </a:p>
          <a:p>
            <a:pPr>
              <a:defRPr/>
            </a:pPr>
            <a:r>
              <a:rPr lang="en-US" altLang="ko-KR" sz="1050" b="1" dirty="0" smtClean="0">
                <a:latin typeface="+mn-ea"/>
              </a:rPr>
              <a:t>•  Speed·</a:t>
            </a:r>
            <a:r>
              <a:rPr lang="ko-KR" altLang="en-US" sz="1050" b="1" dirty="0" smtClean="0">
                <a:latin typeface="+mn-ea"/>
              </a:rPr>
              <a:t>혁신</a:t>
            </a:r>
            <a:r>
              <a:rPr lang="en-US" altLang="ko-KR" sz="1050" b="1" dirty="0" smtClean="0">
                <a:latin typeface="+mn-ea"/>
              </a:rPr>
              <a:t>·</a:t>
            </a:r>
            <a:r>
              <a:rPr lang="ko-KR" altLang="en-US" sz="1050" b="1" dirty="0" smtClean="0">
                <a:latin typeface="+mn-ea"/>
              </a:rPr>
              <a:t>규모가 경쟁력</a:t>
            </a:r>
            <a:endParaRPr lang="en-US" altLang="ko-KR" sz="1050" b="1" dirty="0" smtClean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68144" y="5655121"/>
            <a:ext cx="2376264" cy="57708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050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차세대 품목이 꼭 필요하다 </a:t>
            </a:r>
            <a:endParaRPr lang="en-US" altLang="ko-KR" sz="1050" b="1" dirty="0">
              <a:latin typeface="+mn-ea"/>
            </a:endParaRPr>
          </a:p>
          <a:p>
            <a:pPr>
              <a:defRPr/>
            </a:pPr>
            <a:r>
              <a:rPr lang="en-US" altLang="ko-KR" sz="1050" b="1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항상 </a:t>
            </a:r>
            <a:r>
              <a:rPr lang="en-US" altLang="ko-KR" sz="1050" b="1" dirty="0" smtClean="0">
                <a:latin typeface="+mn-ea"/>
              </a:rPr>
              <a:t>Risk</a:t>
            </a:r>
            <a:r>
              <a:rPr lang="ko-KR" altLang="en-US" sz="1050" b="1" dirty="0" smtClean="0">
                <a:latin typeface="+mn-ea"/>
              </a:rPr>
              <a:t>가 상존한다</a:t>
            </a:r>
            <a:endParaRPr lang="en-US" altLang="ko-KR" sz="1050" b="1" dirty="0" smtClean="0">
              <a:latin typeface="+mn-ea"/>
            </a:endParaRPr>
          </a:p>
          <a:p>
            <a:pPr>
              <a:defRPr/>
            </a:pPr>
            <a:r>
              <a:rPr lang="en-US" altLang="ko-KR" sz="1050" b="1" dirty="0">
                <a:latin typeface="+mn-ea"/>
              </a:rPr>
              <a:t>•  </a:t>
            </a:r>
            <a:r>
              <a:rPr lang="ko-KR" altLang="en-US" sz="1050" b="1" dirty="0" smtClean="0">
                <a:latin typeface="+mn-ea"/>
              </a:rPr>
              <a:t>실패를 용인하는 문화가 중요하다 </a:t>
            </a:r>
            <a:endParaRPr lang="en-US" altLang="ko-KR" sz="1050" b="1" dirty="0" smtClean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959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364968" y="1643050"/>
            <a:ext cx="8401080" cy="1143000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ko-K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Thank you!</a:t>
            </a:r>
            <a:endParaRPr lang="ko-KR" altLang="en-US" sz="4000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77"/>
          <p:cNvSpPr>
            <a:spLocks noChangeArrowheads="1"/>
          </p:cNvSpPr>
          <p:nvPr/>
        </p:nvSpPr>
        <p:spPr bwMode="auto">
          <a:xfrm>
            <a:off x="655638" y="3511550"/>
            <a:ext cx="7880350" cy="1357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miter lim="800000"/>
            <a:headEnd/>
            <a:tailEnd/>
          </a:ln>
          <a:scene3d>
            <a:camera prst="legacyObliqueTopLef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8" name="Rectangle 81"/>
          <p:cNvSpPr>
            <a:spLocks noChangeArrowheads="1"/>
          </p:cNvSpPr>
          <p:nvPr/>
        </p:nvSpPr>
        <p:spPr bwMode="auto">
          <a:xfrm>
            <a:off x="654050" y="3586163"/>
            <a:ext cx="2365375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185E76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290500" prstMaterial="legacyMatte">
            <a:bevelT w="13500" h="13500" prst="angle"/>
            <a:bevelB w="13500" h="13500" prst="angle"/>
            <a:extrusionClr>
              <a:srgbClr val="33CCFF"/>
            </a:extrusionClr>
          </a:sp3d>
        </p:spPr>
        <p:txBody>
          <a:bodyPr wrap="none" anchor="ctr">
            <a:flatTx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>
                <a:solidFill>
                  <a:srgbClr val="F2F2F2"/>
                </a:solidFill>
                <a:latin typeface="HY동녘M" pitchFamily="18" charset="-127"/>
                <a:ea typeface="HY동녘M" pitchFamily="18" charset="-127"/>
              </a:rPr>
              <a:t>㈜코글로닷컴</a:t>
            </a:r>
            <a:endParaRPr lang="en-US" altLang="ko-KR" sz="1600">
              <a:solidFill>
                <a:srgbClr val="F2F2F2"/>
              </a:solidFill>
              <a:latin typeface="HY동녘M" pitchFamily="18" charset="-127"/>
              <a:ea typeface="HY동녘M" pitchFamily="18" charset="-127"/>
            </a:endParaRPr>
          </a:p>
          <a:p>
            <a:pPr algn="ctr"/>
            <a:r>
              <a:rPr lang="en-US" altLang="ko-KR" sz="1600">
                <a:solidFill>
                  <a:srgbClr val="F2F2F2"/>
                </a:solidFill>
                <a:latin typeface="HY동녘M" pitchFamily="18" charset="-127"/>
                <a:ea typeface="HY동녘M" pitchFamily="18" charset="-127"/>
              </a:rPr>
              <a:t>(www.koglo.com)</a:t>
            </a:r>
            <a:endParaRPr lang="ko-KR" altLang="en-US" sz="1600">
              <a:solidFill>
                <a:srgbClr val="F2F2F2"/>
              </a:solidFill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27654" name="직사각형 12"/>
          <p:cNvSpPr>
            <a:spLocks noChangeArrowheads="1"/>
          </p:cNvSpPr>
          <p:nvPr/>
        </p:nvSpPr>
        <p:spPr bwMode="auto">
          <a:xfrm>
            <a:off x="3370263" y="3654425"/>
            <a:ext cx="4572000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>
                <a:solidFill>
                  <a:srgbClr val="0D0D0D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1400">
                <a:solidFill>
                  <a:srgbClr val="0D0D0D"/>
                </a:solidFill>
                <a:latin typeface="HY동녘M" pitchFamily="18" charset="-127"/>
                <a:ea typeface="HY동녘M" pitchFamily="18" charset="-127"/>
              </a:rPr>
              <a:t>대표 이 금 룡 </a:t>
            </a:r>
            <a:r>
              <a:rPr lang="en-US" altLang="ko-KR" sz="1400">
                <a:solidFill>
                  <a:srgbClr val="0D0D0D"/>
                </a:solidFill>
                <a:latin typeface="HY동녘M" pitchFamily="18" charset="-127"/>
                <a:ea typeface="HY동녘M" pitchFamily="18" charset="-127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>
                <a:solidFill>
                  <a:srgbClr val="0D0D0D"/>
                </a:solidFill>
                <a:latin typeface="HY동녘M" pitchFamily="18" charset="-127"/>
                <a:ea typeface="HY동녘M" pitchFamily="18" charset="-127"/>
              </a:rPr>
              <a:t> Tel: 02-558-5875,    Fax: 02-558-5876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1400">
                <a:solidFill>
                  <a:srgbClr val="0D0D0D"/>
                </a:solidFill>
                <a:latin typeface="HY동녘M" pitchFamily="18" charset="-127"/>
                <a:ea typeface="HY동녘M" pitchFamily="18" charset="-127"/>
              </a:rPr>
              <a:t> e-mail: krlee@koglo.com</a:t>
            </a:r>
          </a:p>
        </p:txBody>
      </p:sp>
    </p:spTree>
    <p:extLst>
      <p:ext uri="{BB962C8B-B14F-4D97-AF65-F5344CB8AC3E}">
        <p14:creationId xmlns="" xmlns:p14="http://schemas.microsoft.com/office/powerpoint/2010/main" val="303258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흐름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흐름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5744</TotalTime>
  <Words>1917</Words>
  <Application>Microsoft Office PowerPoint</Application>
  <PresentationFormat>화면 슬라이드 쇼(4:3)</PresentationFormat>
  <Paragraphs>133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흐름</vt:lpstr>
      <vt:lpstr>슬라이드 1</vt:lpstr>
      <vt:lpstr>1. 제 4의 물결을 이해하라!</vt:lpstr>
      <vt:lpstr>2. 제1의 물결 농업혁명 </vt:lpstr>
      <vt:lpstr>  3. 제2의 물결 공업화·산업혁명  </vt:lpstr>
      <vt:lpstr>  4. 제3의 물결 지식정보화의 혁명  </vt:lpstr>
      <vt:lpstr>  4. 제3의 물결 지식정보화의 혁명  </vt:lpstr>
      <vt:lpstr>  4. 제3의 물결 지식정보화의 혁명  </vt:lpstr>
      <vt:lpstr>  4. 제3의 물결 지식정보화의 혁명  </vt:lpstr>
      <vt:lpstr>  4. 제3의 물결 지식정보화의 혁명  </vt:lpstr>
      <vt:lpstr>  5. 제4의 물결 창조와 상상력의 물결 </vt:lpstr>
      <vt:lpstr>  5. 제4의 물결 창조와 상상력의 물결 </vt:lpstr>
      <vt:lpstr>  5. 제4의 물결 창조와 상상력의 물결 </vt:lpstr>
      <vt:lpstr>  5. 제4의 물결 창조와 상상력의 물결 </vt:lpstr>
      <vt:lpstr>  &lt;맺음말&gt;  </vt:lpstr>
      <vt:lpstr>Thank you!</vt:lpstr>
    </vt:vector>
  </TitlesOfParts>
  <Company>길벗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천병훈</dc:creator>
  <cp:lastModifiedBy>LUST</cp:lastModifiedBy>
  <cp:revision>858</cp:revision>
  <cp:lastPrinted>2016-10-26T14:13:31Z</cp:lastPrinted>
  <dcterms:created xsi:type="dcterms:W3CDTF">2004-08-19T10:13:00Z</dcterms:created>
  <dcterms:modified xsi:type="dcterms:W3CDTF">2017-10-17T02:44:06Z</dcterms:modified>
</cp:coreProperties>
</file>