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 id="2147483720" r:id="rId2"/>
  </p:sldMasterIdLst>
  <p:notesMasterIdLst>
    <p:notesMasterId r:id="rId66"/>
  </p:notesMasterIdLst>
  <p:handoutMasterIdLst>
    <p:handoutMasterId r:id="rId67"/>
  </p:handoutMasterIdLst>
  <p:sldIdLst>
    <p:sldId id="832" r:id="rId3"/>
    <p:sldId id="824" r:id="rId4"/>
    <p:sldId id="826" r:id="rId5"/>
    <p:sldId id="827" r:id="rId6"/>
    <p:sldId id="828" r:id="rId7"/>
    <p:sldId id="829" r:id="rId8"/>
    <p:sldId id="510" r:id="rId9"/>
    <p:sldId id="663" r:id="rId10"/>
    <p:sldId id="737" r:id="rId11"/>
    <p:sldId id="758" r:id="rId12"/>
    <p:sldId id="738" r:id="rId13"/>
    <p:sldId id="739" r:id="rId14"/>
    <p:sldId id="740" r:id="rId15"/>
    <p:sldId id="819" r:id="rId16"/>
    <p:sldId id="820" r:id="rId17"/>
    <p:sldId id="795" r:id="rId18"/>
    <p:sldId id="742" r:id="rId19"/>
    <p:sldId id="517" r:id="rId20"/>
    <p:sldId id="518" r:id="rId21"/>
    <p:sldId id="519" r:id="rId22"/>
    <p:sldId id="717" r:id="rId23"/>
    <p:sldId id="801" r:id="rId24"/>
    <p:sldId id="802" r:id="rId25"/>
    <p:sldId id="647" r:id="rId26"/>
    <p:sldId id="523" r:id="rId27"/>
    <p:sldId id="607" r:id="rId28"/>
    <p:sldId id="608" r:id="rId29"/>
    <p:sldId id="593" r:id="rId30"/>
    <p:sldId id="592" r:id="rId31"/>
    <p:sldId id="666" r:id="rId32"/>
    <p:sldId id="640" r:id="rId33"/>
    <p:sldId id="641" r:id="rId34"/>
    <p:sldId id="648" r:id="rId35"/>
    <p:sldId id="667" r:id="rId36"/>
    <p:sldId id="668" r:id="rId37"/>
    <p:sldId id="669" r:id="rId38"/>
    <p:sldId id="670" r:id="rId39"/>
    <p:sldId id="830" r:id="rId40"/>
    <p:sldId id="831" r:id="rId41"/>
    <p:sldId id="671" r:id="rId42"/>
    <p:sldId id="833" r:id="rId43"/>
    <p:sldId id="834" r:id="rId44"/>
    <p:sldId id="835" r:id="rId45"/>
    <p:sldId id="836" r:id="rId46"/>
    <p:sldId id="686" r:id="rId47"/>
    <p:sldId id="687" r:id="rId48"/>
    <p:sldId id="803" r:id="rId49"/>
    <p:sldId id="689" r:id="rId50"/>
    <p:sldId id="691" r:id="rId51"/>
    <p:sldId id="804" r:id="rId52"/>
    <p:sldId id="805" r:id="rId53"/>
    <p:sldId id="806" r:id="rId54"/>
    <p:sldId id="807" r:id="rId55"/>
    <p:sldId id="808" r:id="rId56"/>
    <p:sldId id="809" r:id="rId57"/>
    <p:sldId id="810" r:id="rId58"/>
    <p:sldId id="692" r:id="rId59"/>
    <p:sldId id="697" r:id="rId60"/>
    <p:sldId id="699" r:id="rId61"/>
    <p:sldId id="700" r:id="rId62"/>
    <p:sldId id="703" r:id="rId63"/>
    <p:sldId id="751" r:id="rId64"/>
    <p:sldId id="281" r:id="rId65"/>
  </p:sldIdLst>
  <p:sldSz cx="9144000" cy="6858000" type="screen4x3"/>
  <p:notesSz cx="6858000" cy="10052050"/>
  <p:defaultTextStyle>
    <a:defPPr>
      <a:defRPr lang="en-US"/>
    </a:defPPr>
    <a:lvl1pPr algn="ctr" rtl="0" fontAlgn="base">
      <a:spcBef>
        <a:spcPct val="0"/>
      </a:spcBef>
      <a:spcAft>
        <a:spcPct val="0"/>
      </a:spcAft>
      <a:defRPr b="1" kern="1200">
        <a:solidFill>
          <a:srgbClr val="000000"/>
        </a:solidFill>
        <a:latin typeface="Verdana" pitchFamily="34" charset="0"/>
        <a:ea typeface="굴림" charset="-127"/>
        <a:cs typeface="+mn-cs"/>
      </a:defRPr>
    </a:lvl1pPr>
    <a:lvl2pPr marL="457200" algn="ctr" rtl="0" fontAlgn="base">
      <a:spcBef>
        <a:spcPct val="0"/>
      </a:spcBef>
      <a:spcAft>
        <a:spcPct val="0"/>
      </a:spcAft>
      <a:defRPr b="1" kern="1200">
        <a:solidFill>
          <a:srgbClr val="000000"/>
        </a:solidFill>
        <a:latin typeface="Verdana" pitchFamily="34" charset="0"/>
        <a:ea typeface="굴림" charset="-127"/>
        <a:cs typeface="+mn-cs"/>
      </a:defRPr>
    </a:lvl2pPr>
    <a:lvl3pPr marL="914400" algn="ctr" rtl="0" fontAlgn="base">
      <a:spcBef>
        <a:spcPct val="0"/>
      </a:spcBef>
      <a:spcAft>
        <a:spcPct val="0"/>
      </a:spcAft>
      <a:defRPr b="1" kern="1200">
        <a:solidFill>
          <a:srgbClr val="000000"/>
        </a:solidFill>
        <a:latin typeface="Verdana" pitchFamily="34" charset="0"/>
        <a:ea typeface="굴림" charset="-127"/>
        <a:cs typeface="+mn-cs"/>
      </a:defRPr>
    </a:lvl3pPr>
    <a:lvl4pPr marL="1371600" algn="ctr" rtl="0" fontAlgn="base">
      <a:spcBef>
        <a:spcPct val="0"/>
      </a:spcBef>
      <a:spcAft>
        <a:spcPct val="0"/>
      </a:spcAft>
      <a:defRPr b="1" kern="1200">
        <a:solidFill>
          <a:srgbClr val="000000"/>
        </a:solidFill>
        <a:latin typeface="Verdana" pitchFamily="34" charset="0"/>
        <a:ea typeface="굴림" charset="-127"/>
        <a:cs typeface="+mn-cs"/>
      </a:defRPr>
    </a:lvl4pPr>
    <a:lvl5pPr marL="1828800" algn="ctr" rtl="0" fontAlgn="base">
      <a:spcBef>
        <a:spcPct val="0"/>
      </a:spcBef>
      <a:spcAft>
        <a:spcPct val="0"/>
      </a:spcAft>
      <a:defRPr b="1" kern="1200">
        <a:solidFill>
          <a:srgbClr val="000000"/>
        </a:solidFill>
        <a:latin typeface="Verdana" pitchFamily="34" charset="0"/>
        <a:ea typeface="굴림" charset="-127"/>
        <a:cs typeface="+mn-cs"/>
      </a:defRPr>
    </a:lvl5pPr>
    <a:lvl6pPr marL="2286000" algn="l" defTabSz="914400" rtl="0" eaLnBrk="1" latinLnBrk="1" hangingPunct="1">
      <a:defRPr b="1" kern="1200">
        <a:solidFill>
          <a:srgbClr val="000000"/>
        </a:solidFill>
        <a:latin typeface="Verdana" pitchFamily="34" charset="0"/>
        <a:ea typeface="굴림" charset="-127"/>
        <a:cs typeface="+mn-cs"/>
      </a:defRPr>
    </a:lvl6pPr>
    <a:lvl7pPr marL="2743200" algn="l" defTabSz="914400" rtl="0" eaLnBrk="1" latinLnBrk="1" hangingPunct="1">
      <a:defRPr b="1" kern="1200">
        <a:solidFill>
          <a:srgbClr val="000000"/>
        </a:solidFill>
        <a:latin typeface="Verdana" pitchFamily="34" charset="0"/>
        <a:ea typeface="굴림" charset="-127"/>
        <a:cs typeface="+mn-cs"/>
      </a:defRPr>
    </a:lvl7pPr>
    <a:lvl8pPr marL="3200400" algn="l" defTabSz="914400" rtl="0" eaLnBrk="1" latinLnBrk="1" hangingPunct="1">
      <a:defRPr b="1" kern="1200">
        <a:solidFill>
          <a:srgbClr val="000000"/>
        </a:solidFill>
        <a:latin typeface="Verdana" pitchFamily="34" charset="0"/>
        <a:ea typeface="굴림" charset="-127"/>
        <a:cs typeface="+mn-cs"/>
      </a:defRPr>
    </a:lvl8pPr>
    <a:lvl9pPr marL="3657600" algn="l" defTabSz="914400" rtl="0" eaLnBrk="1" latinLnBrk="1" hangingPunct="1">
      <a:defRPr b="1" kern="1200">
        <a:solidFill>
          <a:srgbClr val="000000"/>
        </a:solidFill>
        <a:latin typeface="Verdana" pitchFamily="34" charset="0"/>
        <a:ea typeface="굴림" charset="-127"/>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99FF66"/>
    <a:srgbClr val="DDDDDD"/>
    <a:srgbClr val="FF0000"/>
    <a:srgbClr val="0000CC"/>
    <a:srgbClr val="009900"/>
    <a:srgbClr val="FF66FF"/>
    <a:srgbClr val="000000"/>
    <a:srgbClr val="99CC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22135" autoAdjust="0"/>
    <p:restoredTop sz="94604" autoAdjust="0"/>
  </p:normalViewPr>
  <p:slideViewPr>
    <p:cSldViewPr>
      <p:cViewPr varScale="1">
        <p:scale>
          <a:sx n="84" d="100"/>
          <a:sy n="84" d="100"/>
        </p:scale>
        <p:origin x="96" y="61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6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bwMode="auto">
          <a:xfrm>
            <a:off x="0" y="1"/>
            <a:ext cx="2971800" cy="503238"/>
          </a:xfrm>
          <a:prstGeom prst="rect">
            <a:avLst/>
          </a:prstGeom>
          <a:noFill/>
          <a:ln w="9525">
            <a:noFill/>
            <a:miter lim="800000"/>
            <a:headEnd/>
            <a:tailEnd/>
          </a:ln>
          <a:effectLst/>
        </p:spPr>
        <p:txBody>
          <a:bodyPr vert="horz" wrap="square" lIns="92728" tIns="46364" rIns="92728" bIns="46364" numCol="1" anchor="t" anchorCtr="0" compatLnSpc="1">
            <a:prstTxWarp prst="textNoShape">
              <a:avLst/>
            </a:prstTxWarp>
          </a:bodyPr>
          <a:lstStyle>
            <a:lvl1pPr algn="l" defTabSz="927007">
              <a:defRPr sz="1200" b="0">
                <a:solidFill>
                  <a:schemeClr val="tx1"/>
                </a:solidFill>
                <a:latin typeface="Arial" charset="0"/>
              </a:defRPr>
            </a:lvl1pPr>
          </a:lstStyle>
          <a:p>
            <a:endParaRPr lang="en-US" altLang="ko-KR"/>
          </a:p>
        </p:txBody>
      </p:sp>
      <p:sp>
        <p:nvSpPr>
          <p:cNvPr id="105475" name="Rectangle 3"/>
          <p:cNvSpPr>
            <a:spLocks noGrp="1" noChangeArrowheads="1"/>
          </p:cNvSpPr>
          <p:nvPr>
            <p:ph type="dt" sz="quarter" idx="1"/>
          </p:nvPr>
        </p:nvSpPr>
        <p:spPr bwMode="auto">
          <a:xfrm>
            <a:off x="3884614" y="1"/>
            <a:ext cx="2971800" cy="503238"/>
          </a:xfrm>
          <a:prstGeom prst="rect">
            <a:avLst/>
          </a:prstGeom>
          <a:noFill/>
          <a:ln w="9525">
            <a:noFill/>
            <a:miter lim="800000"/>
            <a:headEnd/>
            <a:tailEnd/>
          </a:ln>
          <a:effectLst/>
        </p:spPr>
        <p:txBody>
          <a:bodyPr vert="horz" wrap="square" lIns="92728" tIns="46364" rIns="92728" bIns="46364" numCol="1" anchor="t" anchorCtr="0" compatLnSpc="1">
            <a:prstTxWarp prst="textNoShape">
              <a:avLst/>
            </a:prstTxWarp>
          </a:bodyPr>
          <a:lstStyle>
            <a:lvl1pPr algn="r" defTabSz="927007">
              <a:defRPr sz="1200" b="0">
                <a:solidFill>
                  <a:schemeClr val="tx1"/>
                </a:solidFill>
                <a:latin typeface="Arial" charset="0"/>
              </a:defRPr>
            </a:lvl1pPr>
          </a:lstStyle>
          <a:p>
            <a:endParaRPr lang="en-US" altLang="ko-KR"/>
          </a:p>
        </p:txBody>
      </p:sp>
      <p:sp>
        <p:nvSpPr>
          <p:cNvPr id="105476" name="Rectangle 4"/>
          <p:cNvSpPr>
            <a:spLocks noGrp="1" noChangeArrowheads="1"/>
          </p:cNvSpPr>
          <p:nvPr>
            <p:ph type="ftr" sz="quarter" idx="2"/>
          </p:nvPr>
        </p:nvSpPr>
        <p:spPr bwMode="auto">
          <a:xfrm>
            <a:off x="0" y="9547225"/>
            <a:ext cx="2971800" cy="503238"/>
          </a:xfrm>
          <a:prstGeom prst="rect">
            <a:avLst/>
          </a:prstGeom>
          <a:noFill/>
          <a:ln w="9525">
            <a:noFill/>
            <a:miter lim="800000"/>
            <a:headEnd/>
            <a:tailEnd/>
          </a:ln>
          <a:effectLst/>
        </p:spPr>
        <p:txBody>
          <a:bodyPr vert="horz" wrap="square" lIns="92728" tIns="46364" rIns="92728" bIns="46364" numCol="1" anchor="b" anchorCtr="0" compatLnSpc="1">
            <a:prstTxWarp prst="textNoShape">
              <a:avLst/>
            </a:prstTxWarp>
          </a:bodyPr>
          <a:lstStyle>
            <a:lvl1pPr algn="l" defTabSz="927007">
              <a:defRPr sz="1200" b="0">
                <a:solidFill>
                  <a:schemeClr val="tx1"/>
                </a:solidFill>
                <a:latin typeface="Arial" charset="0"/>
              </a:defRPr>
            </a:lvl1pPr>
          </a:lstStyle>
          <a:p>
            <a:endParaRPr lang="en-US" altLang="ko-KR"/>
          </a:p>
        </p:txBody>
      </p:sp>
      <p:sp>
        <p:nvSpPr>
          <p:cNvPr id="105477" name="Rectangle 5"/>
          <p:cNvSpPr>
            <a:spLocks noGrp="1" noChangeArrowheads="1"/>
          </p:cNvSpPr>
          <p:nvPr>
            <p:ph type="sldNum" sz="quarter" idx="3"/>
          </p:nvPr>
        </p:nvSpPr>
        <p:spPr bwMode="auto">
          <a:xfrm>
            <a:off x="3884614" y="9547225"/>
            <a:ext cx="2971800" cy="503238"/>
          </a:xfrm>
          <a:prstGeom prst="rect">
            <a:avLst/>
          </a:prstGeom>
          <a:noFill/>
          <a:ln w="9525">
            <a:noFill/>
            <a:miter lim="800000"/>
            <a:headEnd/>
            <a:tailEnd/>
          </a:ln>
          <a:effectLst/>
        </p:spPr>
        <p:txBody>
          <a:bodyPr vert="horz" wrap="square" lIns="92728" tIns="46364" rIns="92728" bIns="46364" numCol="1" anchor="b" anchorCtr="0" compatLnSpc="1">
            <a:prstTxWarp prst="textNoShape">
              <a:avLst/>
            </a:prstTxWarp>
          </a:bodyPr>
          <a:lstStyle>
            <a:lvl1pPr algn="r" defTabSz="927007">
              <a:defRPr sz="1200" b="0">
                <a:solidFill>
                  <a:schemeClr val="tx1"/>
                </a:solidFill>
                <a:latin typeface="Arial" charset="0"/>
              </a:defRPr>
            </a:lvl1pPr>
          </a:lstStyle>
          <a:p>
            <a:fld id="{E228BC5C-3D2A-473E-B259-21EB6E73EF76}" type="slidenum">
              <a:rPr lang="ko-KR" altLang="en-US"/>
              <a:pPr/>
              <a:t>‹#›</a:t>
            </a:fld>
            <a:endParaRPr lang="en-US" altLang="ko-KR"/>
          </a:p>
        </p:txBody>
      </p:sp>
    </p:spTree>
    <p:extLst>
      <p:ext uri="{BB962C8B-B14F-4D97-AF65-F5344CB8AC3E}">
        <p14:creationId xmlns:p14="http://schemas.microsoft.com/office/powerpoint/2010/main" val="3915159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1"/>
            <a:ext cx="2971800" cy="503238"/>
          </a:xfrm>
          <a:prstGeom prst="rect">
            <a:avLst/>
          </a:prstGeom>
          <a:noFill/>
          <a:ln w="9525">
            <a:noFill/>
            <a:miter lim="800000"/>
            <a:headEnd/>
            <a:tailEnd/>
          </a:ln>
          <a:effectLst/>
        </p:spPr>
        <p:txBody>
          <a:bodyPr vert="horz" wrap="square" lIns="92728" tIns="46364" rIns="92728" bIns="46364" numCol="1" anchor="t" anchorCtr="0" compatLnSpc="1">
            <a:prstTxWarp prst="textNoShape">
              <a:avLst/>
            </a:prstTxWarp>
          </a:bodyPr>
          <a:lstStyle>
            <a:lvl1pPr algn="l" defTabSz="927007">
              <a:defRPr sz="1200" b="0">
                <a:solidFill>
                  <a:schemeClr val="tx1"/>
                </a:solidFill>
                <a:latin typeface="Arial" charset="0"/>
              </a:defRPr>
            </a:lvl1pPr>
          </a:lstStyle>
          <a:p>
            <a:endParaRPr lang="en-US" altLang="ko-KR"/>
          </a:p>
        </p:txBody>
      </p:sp>
      <p:sp>
        <p:nvSpPr>
          <p:cNvPr id="63491" name="Rectangle 3"/>
          <p:cNvSpPr>
            <a:spLocks noGrp="1" noChangeArrowheads="1"/>
          </p:cNvSpPr>
          <p:nvPr>
            <p:ph type="dt" idx="1"/>
          </p:nvPr>
        </p:nvSpPr>
        <p:spPr bwMode="auto">
          <a:xfrm>
            <a:off x="3884614" y="1"/>
            <a:ext cx="2971800" cy="503238"/>
          </a:xfrm>
          <a:prstGeom prst="rect">
            <a:avLst/>
          </a:prstGeom>
          <a:noFill/>
          <a:ln w="9525">
            <a:noFill/>
            <a:miter lim="800000"/>
            <a:headEnd/>
            <a:tailEnd/>
          </a:ln>
          <a:effectLst/>
        </p:spPr>
        <p:txBody>
          <a:bodyPr vert="horz" wrap="square" lIns="92728" tIns="46364" rIns="92728" bIns="46364" numCol="1" anchor="t" anchorCtr="0" compatLnSpc="1">
            <a:prstTxWarp prst="textNoShape">
              <a:avLst/>
            </a:prstTxWarp>
          </a:bodyPr>
          <a:lstStyle>
            <a:lvl1pPr algn="r" defTabSz="927007">
              <a:defRPr sz="1200" b="0">
                <a:solidFill>
                  <a:schemeClr val="tx1"/>
                </a:solidFill>
                <a:latin typeface="Arial" charset="0"/>
              </a:defRPr>
            </a:lvl1pPr>
          </a:lstStyle>
          <a:p>
            <a:endParaRPr lang="en-US" altLang="ko-KR"/>
          </a:p>
        </p:txBody>
      </p:sp>
      <p:sp>
        <p:nvSpPr>
          <p:cNvPr id="63492" name="Rectangle 4"/>
          <p:cNvSpPr>
            <a:spLocks noGrp="1" noRot="1" noChangeAspect="1" noChangeArrowheads="1" noTextEdit="1"/>
          </p:cNvSpPr>
          <p:nvPr>
            <p:ph type="sldImg" idx="2"/>
          </p:nvPr>
        </p:nvSpPr>
        <p:spPr bwMode="auto">
          <a:xfrm>
            <a:off x="917575" y="754063"/>
            <a:ext cx="5024438" cy="3768725"/>
          </a:xfrm>
          <a:prstGeom prst="rect">
            <a:avLst/>
          </a:prstGeom>
          <a:noFill/>
          <a:ln w="9525">
            <a:solidFill>
              <a:srgbClr val="000000"/>
            </a:solidFill>
            <a:miter lim="800000"/>
            <a:headEnd/>
            <a:tailEnd/>
          </a:ln>
          <a:effectLst/>
        </p:spPr>
      </p:sp>
      <p:sp>
        <p:nvSpPr>
          <p:cNvPr id="63493" name="Rectangle 5"/>
          <p:cNvSpPr>
            <a:spLocks noGrp="1" noChangeArrowheads="1"/>
          </p:cNvSpPr>
          <p:nvPr>
            <p:ph type="body" sz="quarter" idx="3"/>
          </p:nvPr>
        </p:nvSpPr>
        <p:spPr bwMode="auto">
          <a:xfrm>
            <a:off x="685801" y="4775200"/>
            <a:ext cx="5486400" cy="4524375"/>
          </a:xfrm>
          <a:prstGeom prst="rect">
            <a:avLst/>
          </a:prstGeom>
          <a:noFill/>
          <a:ln w="9525">
            <a:noFill/>
            <a:miter lim="800000"/>
            <a:headEnd/>
            <a:tailEnd/>
          </a:ln>
          <a:effectLst/>
        </p:spPr>
        <p:txBody>
          <a:bodyPr vert="horz" wrap="square" lIns="92728" tIns="46364" rIns="92728" bIns="46364"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63494" name="Rectangle 6"/>
          <p:cNvSpPr>
            <a:spLocks noGrp="1" noChangeArrowheads="1"/>
          </p:cNvSpPr>
          <p:nvPr>
            <p:ph type="ftr" sz="quarter" idx="4"/>
          </p:nvPr>
        </p:nvSpPr>
        <p:spPr bwMode="auto">
          <a:xfrm>
            <a:off x="0" y="9547225"/>
            <a:ext cx="2971800" cy="503238"/>
          </a:xfrm>
          <a:prstGeom prst="rect">
            <a:avLst/>
          </a:prstGeom>
          <a:noFill/>
          <a:ln w="9525">
            <a:noFill/>
            <a:miter lim="800000"/>
            <a:headEnd/>
            <a:tailEnd/>
          </a:ln>
          <a:effectLst/>
        </p:spPr>
        <p:txBody>
          <a:bodyPr vert="horz" wrap="square" lIns="92728" tIns="46364" rIns="92728" bIns="46364" numCol="1" anchor="b" anchorCtr="0" compatLnSpc="1">
            <a:prstTxWarp prst="textNoShape">
              <a:avLst/>
            </a:prstTxWarp>
          </a:bodyPr>
          <a:lstStyle>
            <a:lvl1pPr algn="l" defTabSz="927007">
              <a:defRPr sz="1200" b="0">
                <a:solidFill>
                  <a:schemeClr val="tx1"/>
                </a:solidFill>
                <a:latin typeface="Arial" charset="0"/>
              </a:defRPr>
            </a:lvl1pPr>
          </a:lstStyle>
          <a:p>
            <a:endParaRPr lang="en-US" altLang="ko-KR"/>
          </a:p>
        </p:txBody>
      </p:sp>
      <p:sp>
        <p:nvSpPr>
          <p:cNvPr id="63495" name="Rectangle 7"/>
          <p:cNvSpPr>
            <a:spLocks noGrp="1" noChangeArrowheads="1"/>
          </p:cNvSpPr>
          <p:nvPr>
            <p:ph type="sldNum" sz="quarter" idx="5"/>
          </p:nvPr>
        </p:nvSpPr>
        <p:spPr bwMode="auto">
          <a:xfrm>
            <a:off x="3884614" y="9547225"/>
            <a:ext cx="2971800" cy="503238"/>
          </a:xfrm>
          <a:prstGeom prst="rect">
            <a:avLst/>
          </a:prstGeom>
          <a:noFill/>
          <a:ln w="9525">
            <a:noFill/>
            <a:miter lim="800000"/>
            <a:headEnd/>
            <a:tailEnd/>
          </a:ln>
          <a:effectLst/>
        </p:spPr>
        <p:txBody>
          <a:bodyPr vert="horz" wrap="square" lIns="92728" tIns="46364" rIns="92728" bIns="46364" numCol="1" anchor="b" anchorCtr="0" compatLnSpc="1">
            <a:prstTxWarp prst="textNoShape">
              <a:avLst/>
            </a:prstTxWarp>
          </a:bodyPr>
          <a:lstStyle>
            <a:lvl1pPr algn="r" defTabSz="927007">
              <a:defRPr sz="1200" b="0">
                <a:solidFill>
                  <a:schemeClr val="tx1"/>
                </a:solidFill>
                <a:latin typeface="Arial" charset="0"/>
              </a:defRPr>
            </a:lvl1pPr>
          </a:lstStyle>
          <a:p>
            <a:fld id="{72482EF0-576D-4303-B877-CCE729874C3C}" type="slidenum">
              <a:rPr lang="ko-KR" altLang="en-US"/>
              <a:pPr/>
              <a:t>‹#›</a:t>
            </a:fld>
            <a:endParaRPr lang="en-US" altLang="ko-KR"/>
          </a:p>
        </p:txBody>
      </p:sp>
    </p:spTree>
    <p:extLst>
      <p:ext uri="{BB962C8B-B14F-4D97-AF65-F5344CB8AC3E}">
        <p14:creationId xmlns:p14="http://schemas.microsoft.com/office/powerpoint/2010/main" val="285913386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en.wikipedia.org/wiki/Elsie_Thompson" TargetMode="External"/><Relationship Id="rId13" Type="http://schemas.openxmlformats.org/officeDocument/2006/relationships/hyperlink" Target="http://en.wikipedia.org/wiki/Evelyn_Kozak" TargetMode="External"/><Relationship Id="rId3" Type="http://schemas.openxmlformats.org/officeDocument/2006/relationships/hyperlink" Target="http://en.wikipedia.org/wiki/Jiroemon_Kimura" TargetMode="External"/><Relationship Id="rId7" Type="http://schemas.openxmlformats.org/officeDocument/2006/relationships/hyperlink" Target="http://en.wikipedia.org/wiki/Italy" TargetMode="External"/><Relationship Id="rId12" Type="http://schemas.openxmlformats.org/officeDocument/2006/relationships/hyperlink" Target="http://en.wikipedia.org/wiki/Soledad_Mexia"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en.wikipedia.org/wiki/Misao_Okawa" TargetMode="External"/><Relationship Id="rId11" Type="http://schemas.openxmlformats.org/officeDocument/2006/relationships/hyperlink" Target="http://en.wikipedia.org/wiki/Bernice_Madigan" TargetMode="External"/><Relationship Id="rId5" Type="http://schemas.openxmlformats.org/officeDocument/2006/relationships/hyperlink" Target="http://en.wikipedia.org/wiki/Oldest_people" TargetMode="External"/><Relationship Id="rId10" Type="http://schemas.openxmlformats.org/officeDocument/2006/relationships/hyperlink" Target="http://en.wikipedia.org/wiki/Susannah_Mushatt_Jones" TargetMode="External"/><Relationship Id="rId4" Type="http://schemas.openxmlformats.org/officeDocument/2006/relationships/hyperlink" Target="http://en.wikipedia.org/wiki/List_of_living_supercentenarians" TargetMode="External"/><Relationship Id="rId9" Type="http://schemas.openxmlformats.org/officeDocument/2006/relationships/hyperlink" Target="http://en.wikipedia.org/wiki/Jeralean_Talley" TargetMode="External"/><Relationship Id="rId14" Type="http://schemas.openxmlformats.org/officeDocument/2006/relationships/hyperlink" Target="http://en.wikipedia.org/wiki/Mexico"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solidFill>
                  <a:srgbClr val="000000"/>
                </a:solidFill>
              </a:rPr>
              <a:pPr/>
              <a:t>1</a:t>
            </a:fld>
            <a:endParaRPr lang="en-US" altLang="ko-KR">
              <a:solidFill>
                <a:srgbClr val="000000"/>
              </a:solidFill>
            </a:endParaRPr>
          </a:p>
        </p:txBody>
      </p:sp>
    </p:spTree>
    <p:extLst>
      <p:ext uri="{BB962C8B-B14F-4D97-AF65-F5344CB8AC3E}">
        <p14:creationId xmlns:p14="http://schemas.microsoft.com/office/powerpoint/2010/main" val="90994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rtl="0" eaLnBrk="1" fontAlgn="ctr" latinLnBrk="1" hangingPunct="1"/>
            <a:r>
              <a:rPr lang="en-US" altLang="ko-KR" sz="1200" b="0" i="1" kern="1200" dirty="0" smtClean="0">
                <a:solidFill>
                  <a:schemeClr val="tx1"/>
                </a:solidFill>
                <a:effectLst/>
                <a:latin typeface="Arial" charset="0"/>
                <a:ea typeface="+mn-ea"/>
                <a:cs typeface="+mn-cs"/>
              </a:rPr>
              <a:t>11</a:t>
            </a:r>
            <a:r>
              <a:rPr lang="ko-KR" altLang="en-US" sz="1200" b="0" i="1" kern="1200" dirty="0" smtClean="0">
                <a:solidFill>
                  <a:schemeClr val="tx1"/>
                </a:solidFill>
                <a:effectLst/>
                <a:latin typeface="Arial" charset="0"/>
                <a:ea typeface="+mn-ea"/>
                <a:cs typeface="+mn-cs"/>
              </a:rPr>
              <a:t>위 </a:t>
            </a:r>
            <a:r>
              <a:rPr lang="en-US" altLang="ko-KR" sz="1200" b="0" i="1" kern="1200" dirty="0" smtClean="0">
                <a:solidFill>
                  <a:schemeClr val="tx1"/>
                </a:solidFill>
                <a:effectLst/>
                <a:latin typeface="Arial" charset="0"/>
                <a:ea typeface="+mn-ea"/>
                <a:cs typeface="+mn-cs"/>
              </a:rPr>
              <a:t>: </a:t>
            </a:r>
            <a:r>
              <a:rPr lang="en-US" altLang="ko-KR" sz="1200" b="0" i="0" u="none" strike="noStrike" kern="1200" dirty="0" err="1" smtClean="0">
                <a:solidFill>
                  <a:schemeClr val="tx1"/>
                </a:solidFill>
                <a:effectLst/>
                <a:latin typeface="Arial" pitchFamily="34" charset="0"/>
                <a:ea typeface="+mn-ea"/>
                <a:cs typeface="+mn-cs"/>
                <a:hlinkClick r:id="rId3"/>
              </a:rPr>
              <a:t>Jiroemon</a:t>
            </a:r>
            <a:r>
              <a:rPr lang="en-US" altLang="ko-KR" sz="1200" b="0" i="0" u="none" strike="noStrike" kern="1200" dirty="0" smtClean="0">
                <a:solidFill>
                  <a:schemeClr val="tx1"/>
                </a:solidFill>
                <a:effectLst/>
                <a:latin typeface="Arial" pitchFamily="34" charset="0"/>
                <a:ea typeface="+mn-ea"/>
                <a:cs typeface="+mn-cs"/>
                <a:hlinkClick r:id="rId3"/>
              </a:rPr>
              <a:t> Kimura</a:t>
            </a:r>
            <a:endParaRPr lang="ko-KR" altLang="ko-KR" sz="1200" b="0" i="0" u="none" strike="noStrike" kern="1200" dirty="0" smtClean="0">
              <a:solidFill>
                <a:schemeClr val="tx1"/>
              </a:solidFill>
              <a:effectLst/>
              <a:latin typeface="Arial" pitchFamily="34" charset="0"/>
              <a:ea typeface="+mn-ea"/>
              <a:cs typeface="+mn-cs"/>
            </a:endParaRPr>
          </a:p>
          <a:p>
            <a:pPr rtl="0" eaLnBrk="1" fontAlgn="ctr" latinLnBrk="1" hangingPunct="1"/>
            <a:r>
              <a:rPr lang="en-US" altLang="ko-KR" sz="1200" b="0" i="0" u="none" strike="noStrike" kern="1200" dirty="0" smtClean="0">
                <a:solidFill>
                  <a:schemeClr val="tx1"/>
                </a:solidFill>
                <a:effectLst/>
                <a:latin typeface="Arial" pitchFamily="34" charset="0"/>
                <a:ea typeface="+mn-ea"/>
                <a:cs typeface="+mn-cs"/>
              </a:rPr>
              <a:t>M</a:t>
            </a:r>
            <a:endParaRPr lang="ko-KR" altLang="ko-KR" sz="1200" b="0" i="0" u="none" strike="noStrike" kern="1200" dirty="0" smtClean="0">
              <a:solidFill>
                <a:schemeClr val="tx1"/>
              </a:solidFill>
              <a:effectLst/>
              <a:latin typeface="Arial" pitchFamily="34" charset="0"/>
              <a:ea typeface="+mn-ea"/>
              <a:cs typeface="+mn-cs"/>
            </a:endParaRPr>
          </a:p>
          <a:p>
            <a:pPr rtl="0" eaLnBrk="1" fontAlgn="ctr" latinLnBrk="1" hangingPunct="1"/>
            <a:r>
              <a:rPr lang="en-US" altLang="ko-KR" sz="1200" b="0" i="0" u="none" strike="noStrike" kern="1200" dirty="0" smtClean="0">
                <a:solidFill>
                  <a:schemeClr val="tx1"/>
                </a:solidFill>
                <a:effectLst/>
                <a:latin typeface="Arial" pitchFamily="34" charset="0"/>
                <a:ea typeface="+mn-ea"/>
                <a:cs typeface="+mn-cs"/>
              </a:rPr>
              <a:t>19 Apr 1897</a:t>
            </a:r>
            <a:endParaRPr lang="ko-KR" altLang="ko-KR" sz="1200" b="0" i="0" u="none" strike="noStrike" kern="1200" dirty="0" smtClean="0">
              <a:solidFill>
                <a:schemeClr val="tx1"/>
              </a:solidFill>
              <a:effectLst/>
              <a:latin typeface="Arial" pitchFamily="34" charset="0"/>
              <a:ea typeface="+mn-ea"/>
              <a:cs typeface="+mn-cs"/>
            </a:endParaRPr>
          </a:p>
          <a:p>
            <a:pPr rtl="0" eaLnBrk="1" fontAlgn="ctr" latinLnBrk="1" hangingPunct="1"/>
            <a:r>
              <a:rPr lang="en-US" altLang="ko-KR" sz="1200" b="0" i="0" u="none" strike="noStrike" kern="1200" dirty="0" smtClean="0">
                <a:solidFill>
                  <a:schemeClr val="tx1"/>
                </a:solidFill>
                <a:effectLst/>
                <a:latin typeface="Arial" pitchFamily="34" charset="0"/>
                <a:ea typeface="+mn-ea"/>
                <a:cs typeface="+mn-cs"/>
              </a:rPr>
              <a:t>12 Jun 2013</a:t>
            </a:r>
            <a:endParaRPr lang="ko-KR" altLang="ko-KR" sz="1200" b="0" i="0" u="none" strike="noStrike" kern="1200" dirty="0" smtClean="0">
              <a:solidFill>
                <a:schemeClr val="tx1"/>
              </a:solidFill>
              <a:effectLst/>
              <a:latin typeface="Arial" pitchFamily="34" charset="0"/>
              <a:ea typeface="+mn-ea"/>
              <a:cs typeface="+mn-cs"/>
            </a:endParaRPr>
          </a:p>
          <a:p>
            <a:pPr rtl="0" eaLnBrk="1" fontAlgn="ctr" latinLnBrk="1" hangingPunct="1"/>
            <a:r>
              <a:rPr lang="en-US" altLang="ko-KR" sz="1200" b="0" i="0" u="none" strike="noStrike" kern="1200" dirty="0" smtClean="0">
                <a:solidFill>
                  <a:schemeClr val="tx1"/>
                </a:solidFill>
                <a:effectLst/>
                <a:latin typeface="Arial" pitchFamily="34" charset="0"/>
                <a:ea typeface="+mn-ea"/>
                <a:cs typeface="+mn-cs"/>
              </a:rPr>
              <a:t>116 years, 54 days</a:t>
            </a:r>
            <a:endParaRPr lang="ko-KR" altLang="ko-KR" sz="1200" b="0" i="0" u="none" strike="noStrike" kern="1200" dirty="0" smtClean="0">
              <a:solidFill>
                <a:schemeClr val="tx1"/>
              </a:solidFill>
              <a:effectLst/>
              <a:latin typeface="Arial" pitchFamily="34" charset="0"/>
              <a:ea typeface="+mn-ea"/>
              <a:cs typeface="+mn-cs"/>
            </a:endParaRPr>
          </a:p>
          <a:p>
            <a:pPr rtl="0" eaLnBrk="1" fontAlgn="ctr" latinLnBrk="1" hangingPunct="1"/>
            <a:r>
              <a:rPr lang="en-US" altLang="ko-KR" sz="1200" b="0" i="0" u="none" strike="noStrike" kern="1200" dirty="0" smtClean="0">
                <a:solidFill>
                  <a:schemeClr val="tx1"/>
                </a:solidFill>
                <a:effectLst/>
                <a:latin typeface="Arial" pitchFamily="34" charset="0"/>
                <a:ea typeface="+mn-ea"/>
                <a:cs typeface="+mn-cs"/>
              </a:rPr>
              <a:t> Japan</a:t>
            </a:r>
            <a:endParaRPr lang="ko-KR" altLang="ko-KR" sz="1200" b="0" i="0" u="none" strike="noStrike" kern="1200" dirty="0" smtClean="0">
              <a:solidFill>
                <a:schemeClr val="tx1"/>
              </a:solidFill>
              <a:effectLst/>
              <a:latin typeface="Arial" pitchFamily="34" charset="0"/>
              <a:ea typeface="+mn-ea"/>
              <a:cs typeface="+mn-cs"/>
            </a:endParaRPr>
          </a:p>
          <a:p>
            <a:endParaRPr lang="en-US" altLang="ko-KR" sz="1200" b="0" i="1" kern="1200" dirty="0" smtClean="0">
              <a:solidFill>
                <a:schemeClr val="tx1"/>
              </a:solidFill>
              <a:effectLst/>
              <a:latin typeface="Arial" charset="0"/>
              <a:ea typeface="+mn-ea"/>
              <a:cs typeface="+mn-cs"/>
            </a:endParaRPr>
          </a:p>
          <a:p>
            <a:endParaRPr lang="en-US" altLang="ko-KR" sz="1200" b="0" i="1" kern="1200" dirty="0" smtClean="0">
              <a:solidFill>
                <a:schemeClr val="tx1"/>
              </a:solidFill>
              <a:effectLst/>
              <a:latin typeface="Arial" charset="0"/>
              <a:ea typeface="+mn-ea"/>
              <a:cs typeface="+mn-cs"/>
            </a:endParaRPr>
          </a:p>
          <a:p>
            <a:r>
              <a:rPr lang="en-US" altLang="ko-KR" sz="1200" b="0" i="1" kern="1200" dirty="0" smtClean="0">
                <a:solidFill>
                  <a:schemeClr val="tx1"/>
                </a:solidFill>
                <a:effectLst/>
                <a:latin typeface="Arial" charset="0"/>
                <a:ea typeface="+mn-ea"/>
                <a:cs typeface="+mn-cs"/>
              </a:rPr>
              <a:t>Main article: </a:t>
            </a:r>
            <a:r>
              <a:rPr lang="en-US" altLang="ko-KR" sz="1200" b="0" i="1" kern="1200" dirty="0" smtClean="0">
                <a:solidFill>
                  <a:schemeClr val="tx1"/>
                </a:solidFill>
                <a:effectLst/>
                <a:latin typeface="Arial" charset="0"/>
                <a:ea typeface="+mn-ea"/>
                <a:cs typeface="+mn-cs"/>
                <a:hlinkClick r:id="rId4" tooltip="List of living supercentenarians"/>
              </a:rPr>
              <a:t>List of living </a:t>
            </a:r>
            <a:r>
              <a:rPr lang="en-US" altLang="ko-KR" sz="1200" b="0" i="1" kern="1200" dirty="0" err="1" smtClean="0">
                <a:solidFill>
                  <a:schemeClr val="tx1"/>
                </a:solidFill>
                <a:effectLst/>
                <a:latin typeface="Arial" charset="0"/>
                <a:ea typeface="+mn-ea"/>
                <a:cs typeface="+mn-cs"/>
                <a:hlinkClick r:id="rId4" tooltip="List of living supercentenarians"/>
              </a:rPr>
              <a:t>supercentenarians</a:t>
            </a:r>
            <a:endParaRPr lang="en-US" altLang="ko-KR" sz="1200" b="0" i="1" kern="1200" dirty="0" smtClean="0">
              <a:solidFill>
                <a:schemeClr val="tx1"/>
              </a:solidFill>
              <a:effectLst/>
              <a:latin typeface="Arial" charset="0"/>
              <a:ea typeface="+mn-ea"/>
              <a:cs typeface="+mn-cs"/>
            </a:endParaRPr>
          </a:p>
          <a:p>
            <a:r>
              <a:rPr lang="en-US" altLang="ko-KR" dirty="0" err="1" smtClean="0"/>
              <a:t>RankNameSexBirth</a:t>
            </a:r>
            <a:r>
              <a:rPr lang="en-US" altLang="ko-KR" dirty="0" smtClean="0"/>
              <a:t> </a:t>
            </a:r>
            <a:r>
              <a:rPr lang="en-US" altLang="ko-KR" dirty="0" err="1" smtClean="0"/>
              <a:t>dateAge</a:t>
            </a:r>
            <a:r>
              <a:rPr lang="en-US" altLang="ko-KR" dirty="0" smtClean="0"/>
              <a:t> as of 2 March 2013Place of residence</a:t>
            </a:r>
            <a:r>
              <a:rPr lang="en-US" altLang="ko-KR" dirty="0" smtClean="0">
                <a:effectLst/>
              </a:rPr>
              <a:t>1</a:t>
            </a:r>
            <a:r>
              <a:rPr lang="en-US" altLang="ko-KR" sz="1200" kern="1200" dirty="0" smtClean="0">
                <a:solidFill>
                  <a:schemeClr val="tx1"/>
                </a:solidFill>
                <a:effectLst/>
                <a:latin typeface="Arial" charset="0"/>
                <a:ea typeface="+mn-ea"/>
                <a:cs typeface="+mn-cs"/>
                <a:hlinkClick r:id="rId3" tooltip="Jiroemon Kimura"/>
              </a:rPr>
              <a:t>Jiroemon Kimura</a:t>
            </a:r>
            <a:r>
              <a:rPr lang="en-US" altLang="ko-KR" sz="1200" b="0" i="0" kern="1200" baseline="30000" dirty="0" smtClean="0">
                <a:solidFill>
                  <a:schemeClr val="tx1"/>
                </a:solidFill>
                <a:effectLst/>
                <a:latin typeface="Arial" charset="0"/>
                <a:ea typeface="+mn-ea"/>
                <a:cs typeface="+mn-cs"/>
                <a:hlinkClick r:id="rId5"/>
              </a:rPr>
              <a:t>[4]</a:t>
            </a:r>
            <a:r>
              <a:rPr lang="en-US" altLang="ko-KR" dirty="0" smtClean="0">
                <a:effectLst/>
              </a:rPr>
              <a:t>M19 April 1897115 years, 317 daysJapan2</a:t>
            </a:r>
            <a:r>
              <a:rPr lang="en-US" altLang="ko-KR" sz="1200" kern="1200" dirty="0" smtClean="0">
                <a:solidFill>
                  <a:schemeClr val="tx1"/>
                </a:solidFill>
                <a:effectLst/>
                <a:latin typeface="Arial" charset="0"/>
                <a:ea typeface="+mn-ea"/>
                <a:cs typeface="+mn-cs"/>
                <a:hlinkClick r:id="rId6" tooltip="Misao Okawa"/>
              </a:rPr>
              <a:t>Misao </a:t>
            </a:r>
            <a:r>
              <a:rPr lang="en-US" altLang="ko-KR" sz="1200" kern="1200" dirty="0" err="1" smtClean="0">
                <a:solidFill>
                  <a:schemeClr val="tx1"/>
                </a:solidFill>
                <a:effectLst/>
                <a:latin typeface="Arial" charset="0"/>
                <a:ea typeface="+mn-ea"/>
                <a:cs typeface="+mn-cs"/>
                <a:hlinkClick r:id="rId6" tooltip="Misao Okawa"/>
              </a:rPr>
              <a:t>Okawa</a:t>
            </a:r>
            <a:r>
              <a:rPr lang="en-US" altLang="ko-KR" sz="1200" b="0" i="0" kern="1200" baseline="30000" dirty="0" smtClean="0">
                <a:solidFill>
                  <a:schemeClr val="tx1"/>
                </a:solidFill>
                <a:effectLst/>
                <a:latin typeface="Arial" charset="0"/>
                <a:ea typeface="+mn-ea"/>
                <a:cs typeface="+mn-cs"/>
                <a:hlinkClick r:id="rId5"/>
              </a:rPr>
              <a:t>[4]</a:t>
            </a:r>
            <a:r>
              <a:rPr lang="en-US" altLang="ko-KR" dirty="0" smtClean="0">
                <a:effectLst/>
              </a:rPr>
              <a:t>F5 March 1898114 years, 362 daysJapan3Maria </a:t>
            </a:r>
            <a:r>
              <a:rPr lang="en-US" altLang="ko-KR" dirty="0" err="1" smtClean="0">
                <a:effectLst/>
              </a:rPr>
              <a:t>Redaelli-Granoli</a:t>
            </a:r>
            <a:r>
              <a:rPr lang="en-US" altLang="ko-KR" sz="1200" b="0" i="0" kern="1200" baseline="30000" dirty="0" smtClean="0">
                <a:solidFill>
                  <a:schemeClr val="tx1"/>
                </a:solidFill>
                <a:effectLst/>
                <a:latin typeface="Arial" charset="0"/>
                <a:ea typeface="+mn-ea"/>
                <a:cs typeface="+mn-cs"/>
                <a:hlinkClick r:id="rId5"/>
              </a:rPr>
              <a:t>[4]</a:t>
            </a:r>
            <a:r>
              <a:rPr lang="en-US" altLang="ko-KR" dirty="0" smtClean="0">
                <a:effectLst/>
              </a:rPr>
              <a:t>F3 April 1899113 years, 333 days</a:t>
            </a:r>
            <a:r>
              <a:rPr lang="en-US" altLang="ko-KR" sz="1200" kern="1200" dirty="0" smtClean="0">
                <a:solidFill>
                  <a:schemeClr val="tx1"/>
                </a:solidFill>
                <a:effectLst/>
                <a:latin typeface="Arial" charset="0"/>
                <a:ea typeface="+mn-ea"/>
                <a:cs typeface="+mn-cs"/>
                <a:hlinkClick r:id="rId7" tooltip="Italy"/>
              </a:rPr>
              <a:t>Italy</a:t>
            </a:r>
            <a:r>
              <a:rPr lang="en-US" altLang="ko-KR" dirty="0" smtClean="0">
                <a:effectLst/>
              </a:rPr>
              <a:t>4</a:t>
            </a:r>
            <a:r>
              <a:rPr lang="en-US" altLang="ko-KR" sz="1200" kern="1200" dirty="0" smtClean="0">
                <a:solidFill>
                  <a:schemeClr val="tx1"/>
                </a:solidFill>
                <a:effectLst/>
                <a:latin typeface="Arial" charset="0"/>
                <a:ea typeface="+mn-ea"/>
                <a:cs typeface="+mn-cs"/>
                <a:hlinkClick r:id="rId8" tooltip="Elsie Thompson"/>
              </a:rPr>
              <a:t>Elsie Thompson</a:t>
            </a:r>
            <a:r>
              <a:rPr lang="en-US" altLang="ko-KR" sz="1200" b="0" i="0" kern="1200" baseline="30000" dirty="0" smtClean="0">
                <a:solidFill>
                  <a:schemeClr val="tx1"/>
                </a:solidFill>
                <a:effectLst/>
                <a:latin typeface="Arial" charset="0"/>
                <a:ea typeface="+mn-ea"/>
                <a:cs typeface="+mn-cs"/>
                <a:hlinkClick r:id="rId5"/>
              </a:rPr>
              <a:t>[4]</a:t>
            </a:r>
            <a:r>
              <a:rPr lang="en-US" altLang="ko-KR" dirty="0" smtClean="0">
                <a:effectLst/>
              </a:rPr>
              <a:t>F5 April 1899113 years, 331 </a:t>
            </a:r>
            <a:r>
              <a:rPr lang="en-US" altLang="ko-KR" dirty="0" err="1" smtClean="0">
                <a:effectLst/>
              </a:rPr>
              <a:t>daysUnited</a:t>
            </a:r>
            <a:r>
              <a:rPr lang="en-US" altLang="ko-KR" dirty="0" smtClean="0">
                <a:effectLst/>
              </a:rPr>
              <a:t> States5</a:t>
            </a:r>
            <a:r>
              <a:rPr lang="en-US" altLang="ko-KR" sz="1200" kern="1200" dirty="0" smtClean="0">
                <a:solidFill>
                  <a:schemeClr val="tx1"/>
                </a:solidFill>
                <a:effectLst/>
                <a:latin typeface="Arial" charset="0"/>
                <a:ea typeface="+mn-ea"/>
                <a:cs typeface="+mn-cs"/>
                <a:hlinkClick r:id="rId9" tooltip="Jeralean Talley"/>
              </a:rPr>
              <a:t>Jeralean Talley</a:t>
            </a:r>
            <a:r>
              <a:rPr lang="en-US" altLang="ko-KR" sz="1200" b="0" i="0" kern="1200" baseline="30000" dirty="0" smtClean="0">
                <a:solidFill>
                  <a:schemeClr val="tx1"/>
                </a:solidFill>
                <a:effectLst/>
                <a:latin typeface="Arial" charset="0"/>
                <a:ea typeface="+mn-ea"/>
                <a:cs typeface="+mn-cs"/>
                <a:hlinkClick r:id="rId5"/>
              </a:rPr>
              <a:t>[4]</a:t>
            </a:r>
            <a:r>
              <a:rPr lang="en-US" altLang="ko-KR" dirty="0" smtClean="0">
                <a:effectLst/>
              </a:rPr>
              <a:t>F23 May 1899113 years, 283 </a:t>
            </a:r>
            <a:r>
              <a:rPr lang="en-US" altLang="ko-KR" dirty="0" err="1" smtClean="0">
                <a:effectLst/>
              </a:rPr>
              <a:t>daysUnited</a:t>
            </a:r>
            <a:r>
              <a:rPr lang="en-US" altLang="ko-KR" dirty="0" smtClean="0">
                <a:effectLst/>
              </a:rPr>
              <a:t> States6</a:t>
            </a:r>
            <a:r>
              <a:rPr lang="en-US" altLang="ko-KR" sz="1200" kern="1200" dirty="0" smtClean="0">
                <a:solidFill>
                  <a:schemeClr val="tx1"/>
                </a:solidFill>
                <a:effectLst/>
                <a:latin typeface="Arial" charset="0"/>
                <a:ea typeface="+mn-ea"/>
                <a:cs typeface="+mn-cs"/>
                <a:hlinkClick r:id="rId10" tooltip="Susannah Mushatt Jones"/>
              </a:rPr>
              <a:t>Susannah </a:t>
            </a:r>
            <a:r>
              <a:rPr lang="en-US" altLang="ko-KR" sz="1200" kern="1200" dirty="0" err="1" smtClean="0">
                <a:solidFill>
                  <a:schemeClr val="tx1"/>
                </a:solidFill>
                <a:effectLst/>
                <a:latin typeface="Arial" charset="0"/>
                <a:ea typeface="+mn-ea"/>
                <a:cs typeface="+mn-cs"/>
                <a:hlinkClick r:id="rId10" tooltip="Susannah Mushatt Jones"/>
              </a:rPr>
              <a:t>Mushatt</a:t>
            </a:r>
            <a:r>
              <a:rPr lang="en-US" altLang="ko-KR" sz="1200" kern="1200" dirty="0" smtClean="0">
                <a:solidFill>
                  <a:schemeClr val="tx1"/>
                </a:solidFill>
                <a:effectLst/>
                <a:latin typeface="Arial" charset="0"/>
                <a:ea typeface="+mn-ea"/>
                <a:cs typeface="+mn-cs"/>
                <a:hlinkClick r:id="rId10" tooltip="Susannah Mushatt Jones"/>
              </a:rPr>
              <a:t> Jones</a:t>
            </a:r>
            <a:r>
              <a:rPr lang="en-US" altLang="ko-KR" sz="1200" b="0" i="0" kern="1200" baseline="30000" dirty="0" smtClean="0">
                <a:solidFill>
                  <a:schemeClr val="tx1"/>
                </a:solidFill>
                <a:effectLst/>
                <a:latin typeface="Arial" charset="0"/>
                <a:ea typeface="+mn-ea"/>
                <a:cs typeface="+mn-cs"/>
                <a:hlinkClick r:id="rId5"/>
              </a:rPr>
              <a:t>[4]</a:t>
            </a:r>
            <a:r>
              <a:rPr lang="en-US" altLang="ko-KR" dirty="0" smtClean="0">
                <a:effectLst/>
              </a:rPr>
              <a:t>F6 July 1899113 years, 239 </a:t>
            </a:r>
            <a:r>
              <a:rPr lang="en-US" altLang="ko-KR" dirty="0" err="1" smtClean="0">
                <a:effectLst/>
              </a:rPr>
              <a:t>daysUnited</a:t>
            </a:r>
            <a:r>
              <a:rPr lang="en-US" altLang="ko-KR" dirty="0" smtClean="0">
                <a:effectLst/>
              </a:rPr>
              <a:t> States7</a:t>
            </a:r>
            <a:r>
              <a:rPr lang="en-US" altLang="ko-KR" sz="1200" kern="1200" dirty="0" smtClean="0">
                <a:solidFill>
                  <a:schemeClr val="tx1"/>
                </a:solidFill>
                <a:effectLst/>
                <a:latin typeface="Arial" charset="0"/>
                <a:ea typeface="+mn-ea"/>
                <a:cs typeface="+mn-cs"/>
                <a:hlinkClick r:id="rId11" tooltip="Bernice Madigan"/>
              </a:rPr>
              <a:t>Bernice Madigan</a:t>
            </a:r>
            <a:r>
              <a:rPr lang="en-US" altLang="ko-KR" sz="1200" b="0" i="0" kern="1200" baseline="30000" dirty="0" smtClean="0">
                <a:solidFill>
                  <a:schemeClr val="tx1"/>
                </a:solidFill>
                <a:effectLst/>
                <a:latin typeface="Arial" charset="0"/>
                <a:ea typeface="+mn-ea"/>
                <a:cs typeface="+mn-cs"/>
                <a:hlinkClick r:id="rId5"/>
              </a:rPr>
              <a:t>[4]</a:t>
            </a:r>
            <a:r>
              <a:rPr lang="en-US" altLang="ko-KR" dirty="0" smtClean="0">
                <a:effectLst/>
              </a:rPr>
              <a:t>F24 July 1899113 years, 221 </a:t>
            </a:r>
            <a:r>
              <a:rPr lang="en-US" altLang="ko-KR" dirty="0" err="1" smtClean="0">
                <a:effectLst/>
              </a:rPr>
              <a:t>daysUnited</a:t>
            </a:r>
            <a:r>
              <a:rPr lang="en-US" altLang="ko-KR" dirty="0" smtClean="0">
                <a:effectLst/>
              </a:rPr>
              <a:t> States8</a:t>
            </a:r>
            <a:r>
              <a:rPr lang="en-US" altLang="ko-KR" sz="1200" kern="1200" dirty="0" smtClean="0">
                <a:solidFill>
                  <a:schemeClr val="tx1"/>
                </a:solidFill>
                <a:effectLst/>
                <a:latin typeface="Arial" charset="0"/>
                <a:ea typeface="+mn-ea"/>
                <a:cs typeface="+mn-cs"/>
                <a:hlinkClick r:id="rId12" tooltip="Soledad Mexia"/>
              </a:rPr>
              <a:t>Soledad </a:t>
            </a:r>
            <a:r>
              <a:rPr lang="en-US" altLang="ko-KR" sz="1200" kern="1200" dirty="0" err="1" smtClean="0">
                <a:solidFill>
                  <a:schemeClr val="tx1"/>
                </a:solidFill>
                <a:effectLst/>
                <a:latin typeface="Arial" charset="0"/>
                <a:ea typeface="+mn-ea"/>
                <a:cs typeface="+mn-cs"/>
                <a:hlinkClick r:id="rId12" tooltip="Soledad Mexia"/>
              </a:rPr>
              <a:t>Mexia</a:t>
            </a:r>
            <a:r>
              <a:rPr lang="en-US" altLang="ko-KR" sz="1200" b="0" i="0" kern="1200" baseline="30000" dirty="0" smtClean="0">
                <a:solidFill>
                  <a:schemeClr val="tx1"/>
                </a:solidFill>
                <a:effectLst/>
                <a:latin typeface="Arial" charset="0"/>
                <a:ea typeface="+mn-ea"/>
                <a:cs typeface="+mn-cs"/>
                <a:hlinkClick r:id="rId5"/>
              </a:rPr>
              <a:t>[4]</a:t>
            </a:r>
            <a:r>
              <a:rPr lang="en-US" altLang="ko-KR" dirty="0" smtClean="0">
                <a:effectLst/>
              </a:rPr>
              <a:t>F13 August 1899113 years, 201 </a:t>
            </a:r>
            <a:r>
              <a:rPr lang="en-US" altLang="ko-KR" dirty="0" err="1" smtClean="0">
                <a:effectLst/>
              </a:rPr>
              <a:t>daysUnited</a:t>
            </a:r>
            <a:r>
              <a:rPr lang="en-US" altLang="ko-KR" dirty="0" smtClean="0">
                <a:effectLst/>
              </a:rPr>
              <a:t> States</a:t>
            </a:r>
            <a:r>
              <a:rPr lang="en-US" altLang="ko-KR" sz="1200" b="0" i="0" kern="1200" baseline="30000" dirty="0" smtClean="0">
                <a:solidFill>
                  <a:schemeClr val="tx1"/>
                </a:solidFill>
                <a:effectLst/>
                <a:latin typeface="Arial" charset="0"/>
                <a:ea typeface="+mn-ea"/>
                <a:cs typeface="+mn-cs"/>
                <a:hlinkClick r:id="rId5"/>
              </a:rPr>
              <a:t>[a]</a:t>
            </a:r>
            <a:r>
              <a:rPr lang="en-US" altLang="ko-KR" dirty="0" smtClean="0">
                <a:effectLst/>
              </a:rPr>
              <a:t>9</a:t>
            </a:r>
            <a:r>
              <a:rPr lang="en-US" altLang="ko-KR" sz="1200" kern="1200" dirty="0" smtClean="0">
                <a:solidFill>
                  <a:schemeClr val="tx1"/>
                </a:solidFill>
                <a:effectLst/>
                <a:latin typeface="Arial" charset="0"/>
                <a:ea typeface="+mn-ea"/>
                <a:cs typeface="+mn-cs"/>
                <a:hlinkClick r:id="rId13" tooltip="Evelyn Kozak"/>
              </a:rPr>
              <a:t>Evelyn </a:t>
            </a:r>
            <a:r>
              <a:rPr lang="en-US" altLang="ko-KR" sz="1200" kern="1200" dirty="0" err="1" smtClean="0">
                <a:solidFill>
                  <a:schemeClr val="tx1"/>
                </a:solidFill>
                <a:effectLst/>
                <a:latin typeface="Arial" charset="0"/>
                <a:ea typeface="+mn-ea"/>
                <a:cs typeface="+mn-cs"/>
                <a:hlinkClick r:id="rId13" tooltip="Evelyn Kozak"/>
              </a:rPr>
              <a:t>Kozak</a:t>
            </a:r>
            <a:r>
              <a:rPr lang="en-US" altLang="ko-KR" sz="1200" b="0" i="0" kern="1200" baseline="30000" dirty="0" smtClean="0">
                <a:solidFill>
                  <a:schemeClr val="tx1"/>
                </a:solidFill>
                <a:effectLst/>
                <a:latin typeface="Arial" charset="0"/>
                <a:ea typeface="+mn-ea"/>
                <a:cs typeface="+mn-cs"/>
                <a:hlinkClick r:id="rId5"/>
              </a:rPr>
              <a:t>[4]</a:t>
            </a:r>
            <a:r>
              <a:rPr lang="en-US" altLang="ko-KR" dirty="0" smtClean="0">
                <a:effectLst/>
              </a:rPr>
              <a:t>F14 August 1899113 years, 200 </a:t>
            </a:r>
            <a:r>
              <a:rPr lang="en-US" altLang="ko-KR" dirty="0" err="1" smtClean="0">
                <a:effectLst/>
              </a:rPr>
              <a:t>daysUnited</a:t>
            </a:r>
            <a:r>
              <a:rPr lang="en-US" altLang="ko-KR" dirty="0" smtClean="0">
                <a:effectLst/>
              </a:rPr>
              <a:t> States10Mitsue Nagasaki</a:t>
            </a:r>
            <a:r>
              <a:rPr lang="en-US" altLang="ko-KR" sz="1200" b="0" i="0" kern="1200" baseline="30000" dirty="0" smtClean="0">
                <a:solidFill>
                  <a:schemeClr val="tx1"/>
                </a:solidFill>
                <a:effectLst/>
                <a:latin typeface="Arial" charset="0"/>
                <a:ea typeface="+mn-ea"/>
                <a:cs typeface="+mn-cs"/>
                <a:hlinkClick r:id="rId5"/>
              </a:rPr>
              <a:t>[4]</a:t>
            </a:r>
            <a:r>
              <a:rPr lang="en-US" altLang="ko-KR" dirty="0" smtClean="0">
                <a:effectLst/>
              </a:rPr>
              <a:t>F18 September 1899113 years, 165 </a:t>
            </a:r>
            <a:r>
              <a:rPr lang="en-US" altLang="ko-KR" dirty="0" err="1" smtClean="0">
                <a:effectLst/>
              </a:rPr>
              <a:t>daysJapan</a:t>
            </a:r>
            <a:r>
              <a:rPr lang="en-US" altLang="ko-KR" sz="1200" b="0" i="0" kern="1200" dirty="0" err="1" smtClean="0">
                <a:solidFill>
                  <a:schemeClr val="tx1"/>
                </a:solidFill>
                <a:effectLst/>
                <a:latin typeface="Arial" charset="0"/>
                <a:ea typeface="+mn-ea"/>
                <a:cs typeface="+mn-cs"/>
              </a:rPr>
              <a:t>a</a:t>
            </a:r>
            <a:r>
              <a:rPr lang="en-US" altLang="ko-KR" sz="1200" b="1" i="0" kern="1200" dirty="0" smtClean="0">
                <a:solidFill>
                  <a:schemeClr val="tx1"/>
                </a:solidFill>
                <a:effectLst/>
                <a:latin typeface="Arial" charset="0"/>
                <a:ea typeface="+mn-ea"/>
                <a:cs typeface="+mn-cs"/>
                <a:hlinkClick r:id="rId5"/>
              </a:rPr>
              <a:t>^</a:t>
            </a:r>
            <a:r>
              <a:rPr lang="en-US" altLang="ko-KR" sz="1200" b="0" i="0" kern="1200" dirty="0" smtClean="0">
                <a:solidFill>
                  <a:schemeClr val="tx1"/>
                </a:solidFill>
                <a:effectLst/>
                <a:latin typeface="Arial" charset="0"/>
                <a:ea typeface="+mn-ea"/>
                <a:cs typeface="+mn-cs"/>
              </a:rPr>
              <a:t> </a:t>
            </a:r>
            <a:r>
              <a:rPr lang="en-US" altLang="ko-KR" sz="1200" b="0" i="0" kern="1200" dirty="0" err="1" smtClean="0">
                <a:solidFill>
                  <a:schemeClr val="tx1"/>
                </a:solidFill>
                <a:effectLst/>
                <a:latin typeface="Arial" charset="0"/>
                <a:ea typeface="+mn-ea"/>
                <a:cs typeface="+mn-cs"/>
              </a:rPr>
              <a:t>Mexia</a:t>
            </a:r>
            <a:r>
              <a:rPr lang="en-US" altLang="ko-KR" sz="1200" b="0" i="0" kern="1200" dirty="0" smtClean="0">
                <a:solidFill>
                  <a:schemeClr val="tx1"/>
                </a:solidFill>
                <a:effectLst/>
                <a:latin typeface="Arial" charset="0"/>
                <a:ea typeface="+mn-ea"/>
                <a:cs typeface="+mn-cs"/>
              </a:rPr>
              <a:t> is a native of </a:t>
            </a:r>
            <a:r>
              <a:rPr lang="en-US" altLang="ko-KR" sz="1200" b="0" i="0" kern="1200" dirty="0" smtClean="0">
                <a:solidFill>
                  <a:schemeClr val="tx1"/>
                </a:solidFill>
                <a:effectLst/>
                <a:latin typeface="Arial" charset="0"/>
                <a:ea typeface="+mn-ea"/>
                <a:cs typeface="+mn-cs"/>
                <a:hlinkClick r:id="rId14" tooltip="Mexico"/>
              </a:rPr>
              <a:t>Mexico</a:t>
            </a:r>
            <a:r>
              <a:rPr lang="en-US" altLang="ko-KR" sz="1200" b="0" i="0" kern="1200" dirty="0" smtClean="0">
                <a:solidFill>
                  <a:schemeClr val="tx1"/>
                </a:solidFill>
                <a:effectLst/>
                <a:latin typeface="Arial" charset="0"/>
                <a:ea typeface="+mn-ea"/>
                <a:cs typeface="+mn-cs"/>
              </a:rPr>
              <a:t>.</a:t>
            </a:r>
          </a:p>
          <a:p>
            <a:endParaRPr lang="ko-KR" altLang="en-US" dirty="0"/>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solidFill>
                  <a:srgbClr val="000000"/>
                </a:solidFill>
              </a:rPr>
              <a:pPr/>
              <a:t>2</a:t>
            </a:fld>
            <a:endParaRPr lang="en-US" altLang="ko-KR">
              <a:solidFill>
                <a:srgbClr val="000000"/>
              </a:solidFill>
            </a:endParaRPr>
          </a:p>
        </p:txBody>
      </p:sp>
    </p:spTree>
    <p:extLst>
      <p:ext uri="{BB962C8B-B14F-4D97-AF65-F5344CB8AC3E}">
        <p14:creationId xmlns:p14="http://schemas.microsoft.com/office/powerpoint/2010/main" val="427553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solidFill>
                  <a:srgbClr val="000000"/>
                </a:solidFill>
              </a:rPr>
              <a:pPr/>
              <a:t>6</a:t>
            </a:fld>
            <a:endParaRPr lang="en-US" altLang="ko-KR">
              <a:solidFill>
                <a:srgbClr val="000000"/>
              </a:solidFill>
            </a:endParaRPr>
          </a:p>
        </p:txBody>
      </p:sp>
    </p:spTree>
    <p:extLst>
      <p:ext uri="{BB962C8B-B14F-4D97-AF65-F5344CB8AC3E}">
        <p14:creationId xmlns:p14="http://schemas.microsoft.com/office/powerpoint/2010/main" val="1392827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937C8D-59BE-4BE3-BE4C-8D54AD3638E8}" type="slidenum">
              <a:rPr lang="ko-KR" altLang="en-US"/>
              <a:pPr/>
              <a:t>7</a:t>
            </a:fld>
            <a:endParaRPr lang="en-US" altLang="ko-KR"/>
          </a:p>
        </p:txBody>
      </p:sp>
      <p:sp>
        <p:nvSpPr>
          <p:cNvPr id="389122" name="Rectangle 2"/>
          <p:cNvSpPr>
            <a:spLocks noGrp="1" noRot="1" noChangeAspect="1" noChangeArrowheads="1" noTextEdit="1"/>
          </p:cNvSpPr>
          <p:nvPr>
            <p:ph type="sldImg"/>
          </p:nvPr>
        </p:nvSpPr>
        <p:spPr>
          <a:ln/>
        </p:spPr>
      </p:sp>
      <p:sp>
        <p:nvSpPr>
          <p:cNvPr id="389123" name="Rectangle 3"/>
          <p:cNvSpPr>
            <a:spLocks noGrp="1" noChangeArrowheads="1"/>
          </p:cNvSpPr>
          <p:nvPr>
            <p:ph type="body" idx="1"/>
          </p:nvPr>
        </p:nvSpPr>
        <p:spPr>
          <a:xfrm>
            <a:off x="685801" y="4773613"/>
            <a:ext cx="5486400" cy="4524375"/>
          </a:xfrm>
        </p:spPr>
        <p:txBody>
          <a:bodyPr/>
          <a:lstStyle/>
          <a:p>
            <a:r>
              <a:rPr lang="en-US" altLang="ko-KR" b="1">
                <a:ea typeface="굴림" charset="-127"/>
              </a:rPr>
              <a:t>FIGURE 1. Kaplan-Meier curves depicting the probability of surviving to each age,</a:t>
            </a:r>
            <a:r>
              <a:rPr lang="en-US" altLang="ko-KR">
                <a:ea typeface="굴림" charset="-127"/>
              </a:rPr>
              <a:t> conditional on surviving to at least age 20, of male and female siblings (</a:t>
            </a:r>
            <a:r>
              <a:rPr lang="en-US" altLang="ko-KR" i="1">
                <a:ea typeface="굴림" charset="-127"/>
              </a:rPr>
              <a:t>n</a:t>
            </a:r>
            <a:r>
              <a:rPr lang="en-US" altLang="ko-KR">
                <a:ea typeface="굴림" charset="-127"/>
              </a:rPr>
              <a:t> = 2092) of centenarians (</a:t>
            </a:r>
            <a:r>
              <a:rPr lang="en-US" altLang="ko-KR" i="1">
                <a:ea typeface="굴림" charset="-127"/>
              </a:rPr>
              <a:t>n</a:t>
            </a:r>
            <a:r>
              <a:rPr lang="en-US" altLang="ko-KR">
                <a:ea typeface="굴림" charset="-127"/>
              </a:rPr>
              <a:t> = 444) to males and females from the same birth cohort (born in 1900, data from the U.S. Social Security Administration's 1900 cohort life table). </a:t>
            </a:r>
            <a:br>
              <a:rPr lang="en-US" altLang="ko-KR">
                <a:ea typeface="굴림" charset="-127"/>
              </a:rPr>
            </a:br>
            <a:r>
              <a:rPr lang="en-US" altLang="ko-KR" i="1">
                <a:ea typeface="굴림" charset="-127"/>
              </a:rPr>
              <a:t>From:</a:t>
            </a:r>
            <a:r>
              <a:rPr lang="en-US" altLang="ko-KR">
                <a:ea typeface="굴림" charset="-127"/>
              </a:rPr>
              <a:t>   PERLS: Ann N Y Acad Sci, Volume 959().2002.1-13</a:t>
            </a:r>
            <a:br>
              <a:rPr lang="en-US" altLang="ko-KR">
                <a:ea typeface="굴림" charset="-127"/>
              </a:rPr>
            </a:br>
            <a:endParaRPr lang="en-US" altLang="ko-KR">
              <a:ea typeface="굴림" charset="-127"/>
            </a:endParaRPr>
          </a:p>
        </p:txBody>
      </p:sp>
    </p:spTree>
    <p:extLst>
      <p:ext uri="{BB962C8B-B14F-4D97-AF65-F5344CB8AC3E}">
        <p14:creationId xmlns:p14="http://schemas.microsoft.com/office/powerpoint/2010/main" val="3601379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latin typeface="Arial" pitchFamily="34" charset="0"/>
              </a:rPr>
              <a:t>Three distinct origins of senescent cells. Cells that have reached their </a:t>
            </a:r>
            <a:r>
              <a:rPr lang="en-US" altLang="ko-KR" dirty="0" err="1" smtClean="0">
                <a:latin typeface="Arial" pitchFamily="34" charset="0"/>
              </a:rPr>
              <a:t>Hayflick</a:t>
            </a:r>
            <a:r>
              <a:rPr lang="en-US" altLang="ko-KR" dirty="0" smtClean="0">
                <a:latin typeface="Arial" pitchFamily="34" charset="0"/>
              </a:rPr>
              <a:t> limits have lost their ability to proliferate further; this is termed</a:t>
            </a:r>
          </a:p>
          <a:p>
            <a:r>
              <a:rPr lang="en-US" altLang="ko-KR" dirty="0" smtClean="0">
                <a:latin typeface="Arial" pitchFamily="34" charset="0"/>
              </a:rPr>
              <a:t>“</a:t>
            </a:r>
            <a:r>
              <a:rPr lang="en-US" altLang="ko-KR" dirty="0" err="1" smtClean="0">
                <a:latin typeface="Arial" pitchFamily="34" charset="0"/>
              </a:rPr>
              <a:t>replicative</a:t>
            </a:r>
            <a:r>
              <a:rPr lang="en-US" altLang="ko-KR" dirty="0" smtClean="0">
                <a:latin typeface="Arial" pitchFamily="34" charset="0"/>
              </a:rPr>
              <a:t> senescence.” In cellular senescence, a variety of stimuli also cause an irreversible cell cycle arrest before cells lose their proliferative capacity.</a:t>
            </a:r>
          </a:p>
          <a:p>
            <a:r>
              <a:rPr lang="en-US" altLang="ko-KR" dirty="0" smtClean="0">
                <a:latin typeface="Arial" pitchFamily="34" charset="0"/>
              </a:rPr>
              <a:t>Emerging evidence suggests that there is a third path to the formation of senescent cells, one in which terminally differentiated, </a:t>
            </a:r>
            <a:r>
              <a:rPr lang="en-US" altLang="ko-KR" dirty="0" err="1" smtClean="0">
                <a:latin typeface="Arial" pitchFamily="34" charset="0"/>
              </a:rPr>
              <a:t>nonproliferative</a:t>
            </a:r>
            <a:r>
              <a:rPr lang="en-US" altLang="ko-KR" dirty="0" smtClean="0">
                <a:latin typeface="Arial" pitchFamily="34" charset="0"/>
              </a:rPr>
              <a:t> cells acquire</a:t>
            </a:r>
          </a:p>
          <a:p>
            <a:r>
              <a:rPr lang="en-US" altLang="ko-KR" dirty="0" smtClean="0">
                <a:latin typeface="Arial" pitchFamily="34" charset="0"/>
              </a:rPr>
              <a:t>key features of senescent cells, including a SASP. We have termed these cells SAD (senescence after differentiation) cells. SASP, senescence-associated </a:t>
            </a:r>
            <a:r>
              <a:rPr lang="en-US" altLang="ko-KR" dirty="0" err="1" smtClean="0">
                <a:latin typeface="Arial" pitchFamily="34" charset="0"/>
              </a:rPr>
              <a:t>secretory</a:t>
            </a:r>
            <a:endParaRPr lang="en-US" altLang="ko-KR" dirty="0" smtClean="0">
              <a:latin typeface="Arial" pitchFamily="34" charset="0"/>
            </a:endParaRPr>
          </a:p>
          <a:p>
            <a:r>
              <a:rPr lang="en-US" altLang="ko-KR" dirty="0" smtClean="0">
                <a:latin typeface="Arial" pitchFamily="34" charset="0"/>
              </a:rPr>
              <a:t>phenotype.</a:t>
            </a:r>
            <a:endParaRPr lang="ko-KR" altLang="en-US" dirty="0"/>
          </a:p>
        </p:txBody>
      </p:sp>
      <p:sp>
        <p:nvSpPr>
          <p:cNvPr id="4" name="슬라이드 번호 개체 틀 3"/>
          <p:cNvSpPr>
            <a:spLocks noGrp="1"/>
          </p:cNvSpPr>
          <p:nvPr>
            <p:ph type="sldNum" sz="quarter" idx="10"/>
          </p:nvPr>
        </p:nvSpPr>
        <p:spPr/>
        <p:txBody>
          <a:bodyPr/>
          <a:lstStyle/>
          <a:p>
            <a:fld id="{170A14A6-EAE0-46E1-8292-8533D6998AB6}" type="slidenum">
              <a:rPr lang="ko-KR" altLang="en-US" smtClean="0"/>
              <a:pPr/>
              <a:t>9</a:t>
            </a:fld>
            <a:endParaRPr lang="en-US" altLang="ko-KR"/>
          </a:p>
        </p:txBody>
      </p:sp>
    </p:spTree>
    <p:extLst>
      <p:ext uri="{BB962C8B-B14F-4D97-AF65-F5344CB8AC3E}">
        <p14:creationId xmlns:p14="http://schemas.microsoft.com/office/powerpoint/2010/main" val="819094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B1D8DC-EC00-4636-8E9D-95C07F04929F}" type="slidenum">
              <a:rPr lang="en-US" altLang="ko-KR"/>
              <a:pPr/>
              <a:t>11</a:t>
            </a:fld>
            <a:endParaRPr lang="en-US" altLang="ko-KR"/>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ko-KR" altLang="ko-KR"/>
          </a:p>
        </p:txBody>
      </p:sp>
    </p:spTree>
    <p:extLst>
      <p:ext uri="{BB962C8B-B14F-4D97-AF65-F5344CB8AC3E}">
        <p14:creationId xmlns:p14="http://schemas.microsoft.com/office/powerpoint/2010/main" val="4051143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charset="0"/>
                <a:ea typeface="MS PGothic" pitchFamily="34" charset="-128"/>
              </a:defRPr>
            </a:lvl1pPr>
            <a:lvl2pPr marL="785058" indent="-301946">
              <a:defRPr sz="2500">
                <a:solidFill>
                  <a:schemeClr val="tx1"/>
                </a:solidFill>
                <a:latin typeface="Times" charset="0"/>
                <a:ea typeface="MS PGothic" pitchFamily="34" charset="-128"/>
              </a:defRPr>
            </a:lvl2pPr>
            <a:lvl3pPr marL="1207781" indent="-241557">
              <a:defRPr sz="2500">
                <a:solidFill>
                  <a:schemeClr val="tx1"/>
                </a:solidFill>
                <a:latin typeface="Times" charset="0"/>
                <a:ea typeface="MS PGothic" pitchFamily="34" charset="-128"/>
              </a:defRPr>
            </a:lvl3pPr>
            <a:lvl4pPr marL="1690894" indent="-241557">
              <a:defRPr sz="2500">
                <a:solidFill>
                  <a:schemeClr val="tx1"/>
                </a:solidFill>
                <a:latin typeface="Times" charset="0"/>
                <a:ea typeface="MS PGothic" pitchFamily="34" charset="-128"/>
              </a:defRPr>
            </a:lvl4pPr>
            <a:lvl5pPr marL="2174006" indent="-241557">
              <a:defRPr sz="2500">
                <a:solidFill>
                  <a:schemeClr val="tx1"/>
                </a:solidFill>
                <a:latin typeface="Times" charset="0"/>
                <a:ea typeface="MS PGothic" pitchFamily="34" charset="-128"/>
              </a:defRPr>
            </a:lvl5pPr>
            <a:lvl6pPr marL="2657118" indent="-241557" eaLnBrk="0" fontAlgn="base" hangingPunct="0">
              <a:spcBef>
                <a:spcPct val="0"/>
              </a:spcBef>
              <a:spcAft>
                <a:spcPct val="0"/>
              </a:spcAft>
              <a:defRPr sz="2500">
                <a:solidFill>
                  <a:schemeClr val="tx1"/>
                </a:solidFill>
                <a:latin typeface="Times" charset="0"/>
                <a:ea typeface="MS PGothic" pitchFamily="34" charset="-128"/>
              </a:defRPr>
            </a:lvl6pPr>
            <a:lvl7pPr marL="3140231" indent="-241557" eaLnBrk="0" fontAlgn="base" hangingPunct="0">
              <a:spcBef>
                <a:spcPct val="0"/>
              </a:spcBef>
              <a:spcAft>
                <a:spcPct val="0"/>
              </a:spcAft>
              <a:defRPr sz="2500">
                <a:solidFill>
                  <a:schemeClr val="tx1"/>
                </a:solidFill>
                <a:latin typeface="Times" charset="0"/>
                <a:ea typeface="MS PGothic" pitchFamily="34" charset="-128"/>
              </a:defRPr>
            </a:lvl7pPr>
            <a:lvl8pPr marL="3623343" indent="-241557" eaLnBrk="0" fontAlgn="base" hangingPunct="0">
              <a:spcBef>
                <a:spcPct val="0"/>
              </a:spcBef>
              <a:spcAft>
                <a:spcPct val="0"/>
              </a:spcAft>
              <a:defRPr sz="2500">
                <a:solidFill>
                  <a:schemeClr val="tx1"/>
                </a:solidFill>
                <a:latin typeface="Times" charset="0"/>
                <a:ea typeface="MS PGothic" pitchFamily="34" charset="-128"/>
              </a:defRPr>
            </a:lvl8pPr>
            <a:lvl9pPr marL="4106455" indent="-241557" eaLnBrk="0" fontAlgn="base" hangingPunct="0">
              <a:spcBef>
                <a:spcPct val="0"/>
              </a:spcBef>
              <a:spcAft>
                <a:spcPct val="0"/>
              </a:spcAft>
              <a:defRPr sz="2500">
                <a:solidFill>
                  <a:schemeClr val="tx1"/>
                </a:solidFill>
                <a:latin typeface="Times" charset="0"/>
                <a:ea typeface="MS PGothic" pitchFamily="34" charset="-128"/>
              </a:defRPr>
            </a:lvl9pPr>
          </a:lstStyle>
          <a:p>
            <a:fld id="{A95AB7CD-7825-43F2-ACCA-5ABCA4C754A4}" type="slidenum">
              <a:rPr lang="ko-KR" altLang="en-US" sz="1300">
                <a:ea typeface="굴림" pitchFamily="50" charset="-127"/>
              </a:rPr>
              <a:pPr/>
              <a:t>13</a:t>
            </a:fld>
            <a:endParaRPr lang="en-US" altLang="ko-KR" sz="1300" dirty="0">
              <a:ea typeface="굴림" pitchFamily="50" charset="-127"/>
            </a:endParaRPr>
          </a:p>
        </p:txBody>
      </p:sp>
      <p:sp>
        <p:nvSpPr>
          <p:cNvPr id="64515" name="Rectangle 7"/>
          <p:cNvSpPr txBox="1">
            <a:spLocks noGrp="1" noChangeArrowheads="1"/>
          </p:cNvSpPr>
          <p:nvPr/>
        </p:nvSpPr>
        <p:spPr bwMode="auto">
          <a:xfrm>
            <a:off x="3886201" y="9549447"/>
            <a:ext cx="2971800" cy="502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23" tIns="48311" rIns="96623" bIns="48311" anchor="b"/>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algn="r" eaLnBrk="1" latinLnBrk="1" hangingPunct="1"/>
            <a:fld id="{33AA79C4-5388-4135-B52D-87A03453F83A}" type="slidenum">
              <a:rPr kumimoji="1" lang="ko-KR" altLang="en-US" sz="1300">
                <a:latin typeface="굴림" pitchFamily="50" charset="-127"/>
                <a:ea typeface="굴림" pitchFamily="50" charset="-127"/>
              </a:rPr>
              <a:pPr algn="r" eaLnBrk="1" latinLnBrk="1" hangingPunct="1"/>
              <a:t>13</a:t>
            </a:fld>
            <a:endParaRPr kumimoji="1" lang="en-US" altLang="ko-KR" sz="1300" dirty="0">
              <a:latin typeface="굴림" pitchFamily="50" charset="-127"/>
              <a:ea typeface="굴림" pitchFamily="50" charset="-127"/>
            </a:endParaRPr>
          </a:p>
        </p:txBody>
      </p:sp>
      <p:sp>
        <p:nvSpPr>
          <p:cNvPr id="64516" name="Rectangle 2"/>
          <p:cNvSpPr>
            <a:spLocks noGrp="1" noRot="1" noChangeAspect="1" noChangeArrowheads="1" noTextEdit="1"/>
          </p:cNvSpPr>
          <p:nvPr>
            <p:ph type="sldImg"/>
          </p:nvPr>
        </p:nvSpPr>
        <p:spPr>
          <a:xfrm>
            <a:off x="917575" y="754063"/>
            <a:ext cx="5026025" cy="3770312"/>
          </a:xfrm>
          <a:ln/>
        </p:spPr>
      </p:sp>
      <p:sp>
        <p:nvSpPr>
          <p:cNvPr id="645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ko-KR" sz="1700" dirty="0" smtClean="0">
                <a:latin typeface="Tahoma" pitchFamily="34" charset="0"/>
                <a:ea typeface="굴림" pitchFamily="50" charset="-127"/>
              </a:rPr>
              <a:t>Let’s see some of important body changes with aging which influence occurrence of ARD  briefly </a:t>
            </a:r>
          </a:p>
          <a:p>
            <a:pPr eaLnBrk="1" hangingPunct="1"/>
            <a:endParaRPr lang="en-US" altLang="ko-KR" sz="1700" dirty="0" smtClean="0">
              <a:latin typeface="Tahoma" pitchFamily="34" charset="0"/>
              <a:ea typeface="굴림" pitchFamily="50" charset="-127"/>
            </a:endParaRPr>
          </a:p>
          <a:p>
            <a:pPr eaLnBrk="1" hangingPunct="1"/>
            <a:r>
              <a:rPr lang="en-US" altLang="ko-KR" sz="1700" dirty="0" smtClean="0">
                <a:latin typeface="Tahoma" pitchFamily="34" charset="0"/>
                <a:ea typeface="굴림" pitchFamily="50" charset="-127"/>
              </a:rPr>
              <a:t>Major </a:t>
            </a:r>
            <a:r>
              <a:rPr lang="en-US" altLang="ko-KR" sz="1700" dirty="0">
                <a:latin typeface="Tahoma" pitchFamily="34" charset="0"/>
                <a:ea typeface="굴림" pitchFamily="50" charset="-127"/>
              </a:rPr>
              <a:t>structural changes with Aging in the arterial wall include increases in arterial wall thickness, compositional change of arterial structure such as increase in calcium and collagen content and loss of </a:t>
            </a:r>
            <a:r>
              <a:rPr lang="en-US" altLang="ko-KR" sz="1700" dirty="0" err="1">
                <a:latin typeface="Tahoma" pitchFamily="34" charset="0"/>
                <a:ea typeface="굴림" pitchFamily="50" charset="-127"/>
              </a:rPr>
              <a:t>elastin</a:t>
            </a:r>
            <a:r>
              <a:rPr lang="en-US" altLang="ko-KR" sz="1700" dirty="0">
                <a:latin typeface="Tahoma" pitchFamily="34" charset="0"/>
                <a:ea typeface="굴림" pitchFamily="50" charset="-127"/>
              </a:rPr>
              <a:t> fibers. An increase in collagen cross-linking also occurs.  </a:t>
            </a:r>
          </a:p>
          <a:p>
            <a:pPr eaLnBrk="1" hangingPunct="1"/>
            <a:endParaRPr lang="en-US" altLang="ko-KR" sz="1700" dirty="0">
              <a:latin typeface="Tahoma" pitchFamily="34" charset="0"/>
              <a:ea typeface="굴림" pitchFamily="50" charset="-127"/>
            </a:endParaRPr>
          </a:p>
          <a:p>
            <a:pPr eaLnBrk="1" hangingPunct="1"/>
            <a:endParaRPr lang="en-US" altLang="ko-KR" sz="1700" dirty="0">
              <a:latin typeface="Tahoma" pitchFamily="34" charset="0"/>
              <a:ea typeface="굴림" pitchFamily="50" charset="-127"/>
            </a:endParaRPr>
          </a:p>
          <a:p>
            <a:pPr eaLnBrk="1" hangingPunct="1"/>
            <a:endParaRPr lang="en-US" altLang="ko-KR" sz="1700" dirty="0">
              <a:latin typeface="Tahoma" pitchFamily="34" charset="0"/>
              <a:ea typeface="굴림" pitchFamily="50" charset="-127"/>
            </a:endParaRPr>
          </a:p>
          <a:p>
            <a:pPr eaLnBrk="1" hangingPunct="1"/>
            <a:r>
              <a:rPr lang="en-US" altLang="ko-KR" sz="1700" dirty="0">
                <a:latin typeface="Tahoma" pitchFamily="34" charset="0"/>
                <a:ea typeface="굴림" pitchFamily="50" charset="-127"/>
              </a:rPr>
              <a:t>These changes led to vascular stiffness and clinically manifested by increases in systolic BP and pulse pressure, both of which are potent risk factors for CV events in older patients.  </a:t>
            </a:r>
          </a:p>
          <a:p>
            <a:pPr eaLnBrk="1" hangingPunct="1"/>
            <a:endParaRPr lang="en-US" altLang="ko-KR" dirty="0" smtClean="0">
              <a:latin typeface="Times" charset="0"/>
              <a:ea typeface="굴림" pitchFamily="50" charset="-127"/>
            </a:endParaRPr>
          </a:p>
          <a:p>
            <a:pPr eaLnBrk="1" hangingPunct="1"/>
            <a:endParaRPr lang="en-US" altLang="ko-KR" dirty="0" smtClean="0">
              <a:latin typeface="Times" charset="0"/>
              <a:ea typeface="굴림" pitchFamily="50" charset="-127"/>
            </a:endParaRPr>
          </a:p>
        </p:txBody>
      </p:sp>
    </p:spTree>
    <p:extLst>
      <p:ext uri="{BB962C8B-B14F-4D97-AF65-F5344CB8AC3E}">
        <p14:creationId xmlns:p14="http://schemas.microsoft.com/office/powerpoint/2010/main" val="1609428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charset="0"/>
                <a:ea typeface="MS PGothic" pitchFamily="34" charset="-128"/>
              </a:defRPr>
            </a:lvl1pPr>
            <a:lvl2pPr marL="785058" indent="-301946">
              <a:defRPr sz="2500">
                <a:solidFill>
                  <a:schemeClr val="tx1"/>
                </a:solidFill>
                <a:latin typeface="Times" charset="0"/>
                <a:ea typeface="MS PGothic" pitchFamily="34" charset="-128"/>
              </a:defRPr>
            </a:lvl2pPr>
            <a:lvl3pPr marL="1207781" indent="-241557">
              <a:defRPr sz="2500">
                <a:solidFill>
                  <a:schemeClr val="tx1"/>
                </a:solidFill>
                <a:latin typeface="Times" charset="0"/>
                <a:ea typeface="MS PGothic" pitchFamily="34" charset="-128"/>
              </a:defRPr>
            </a:lvl3pPr>
            <a:lvl4pPr marL="1690894" indent="-241557">
              <a:defRPr sz="2500">
                <a:solidFill>
                  <a:schemeClr val="tx1"/>
                </a:solidFill>
                <a:latin typeface="Times" charset="0"/>
                <a:ea typeface="MS PGothic" pitchFamily="34" charset="-128"/>
              </a:defRPr>
            </a:lvl4pPr>
            <a:lvl5pPr marL="2174006" indent="-241557">
              <a:defRPr sz="2500">
                <a:solidFill>
                  <a:schemeClr val="tx1"/>
                </a:solidFill>
                <a:latin typeface="Times" charset="0"/>
                <a:ea typeface="MS PGothic" pitchFamily="34" charset="-128"/>
              </a:defRPr>
            </a:lvl5pPr>
            <a:lvl6pPr marL="2657118" indent="-241557" eaLnBrk="0" fontAlgn="base" hangingPunct="0">
              <a:spcBef>
                <a:spcPct val="0"/>
              </a:spcBef>
              <a:spcAft>
                <a:spcPct val="0"/>
              </a:spcAft>
              <a:defRPr sz="2500">
                <a:solidFill>
                  <a:schemeClr val="tx1"/>
                </a:solidFill>
                <a:latin typeface="Times" charset="0"/>
                <a:ea typeface="MS PGothic" pitchFamily="34" charset="-128"/>
              </a:defRPr>
            </a:lvl6pPr>
            <a:lvl7pPr marL="3140231" indent="-241557" eaLnBrk="0" fontAlgn="base" hangingPunct="0">
              <a:spcBef>
                <a:spcPct val="0"/>
              </a:spcBef>
              <a:spcAft>
                <a:spcPct val="0"/>
              </a:spcAft>
              <a:defRPr sz="2500">
                <a:solidFill>
                  <a:schemeClr val="tx1"/>
                </a:solidFill>
                <a:latin typeface="Times" charset="0"/>
                <a:ea typeface="MS PGothic" pitchFamily="34" charset="-128"/>
              </a:defRPr>
            </a:lvl7pPr>
            <a:lvl8pPr marL="3623343" indent="-241557" eaLnBrk="0" fontAlgn="base" hangingPunct="0">
              <a:spcBef>
                <a:spcPct val="0"/>
              </a:spcBef>
              <a:spcAft>
                <a:spcPct val="0"/>
              </a:spcAft>
              <a:defRPr sz="2500">
                <a:solidFill>
                  <a:schemeClr val="tx1"/>
                </a:solidFill>
                <a:latin typeface="Times" charset="0"/>
                <a:ea typeface="MS PGothic" pitchFamily="34" charset="-128"/>
              </a:defRPr>
            </a:lvl8pPr>
            <a:lvl9pPr marL="4106455" indent="-241557" eaLnBrk="0" fontAlgn="base" hangingPunct="0">
              <a:spcBef>
                <a:spcPct val="0"/>
              </a:spcBef>
              <a:spcAft>
                <a:spcPct val="0"/>
              </a:spcAft>
              <a:defRPr sz="2500">
                <a:solidFill>
                  <a:schemeClr val="tx1"/>
                </a:solidFill>
                <a:latin typeface="Times" charset="0"/>
                <a:ea typeface="MS PGothic" pitchFamily="34" charset="-128"/>
              </a:defRPr>
            </a:lvl9pPr>
          </a:lstStyle>
          <a:p>
            <a:fld id="{7747A0AF-02F7-474B-8BC1-BE750FCD10FD}" type="slidenum">
              <a:rPr lang="ko-KR" altLang="en-US" sz="1300">
                <a:ea typeface="굴림" pitchFamily="50" charset="-127"/>
              </a:rPr>
              <a:pPr/>
              <a:t>14</a:t>
            </a:fld>
            <a:endParaRPr lang="en-US" altLang="ko-KR" sz="1300" dirty="0">
              <a:ea typeface="굴림" pitchFamily="50" charset="-127"/>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ko-KR" dirty="0" smtClean="0">
                <a:latin typeface="Times" charset="0"/>
                <a:ea typeface="굴림" pitchFamily="50" charset="-127"/>
                <a:cs typeface="Times New Roman" pitchFamily="18" charset="0"/>
              </a:rPr>
              <a:t>A hallmark of the aging process is a progressive decline in maximal aerobic capacity.  Numerous cross-sectional studies have demonstrated declines in maximum oxygen consumption (VO2max) between 5 and 10% per decade in non-athletic populations.  Such studies probably underestimate the actual longitudinal decline in VO2max in older individuals.  Recent data from the BLSA suggest that VO2max declines by 20-30% per decade in healthy men and women in their 70s and 80s, rates which are 2-3 times those predicted by cross-sectional analyses.  Note that normal women in their 80s typically have maximal oxygen consumptions of 15-20 ml/kg/min, levels which are similar to those of middle aged patients with mild to moderate heart failure.</a:t>
            </a:r>
          </a:p>
        </p:txBody>
      </p:sp>
    </p:spTree>
    <p:extLst>
      <p:ext uri="{BB962C8B-B14F-4D97-AF65-F5344CB8AC3E}">
        <p14:creationId xmlns:p14="http://schemas.microsoft.com/office/powerpoint/2010/main" val="4195765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170A14A6-EAE0-46E1-8292-8533D6998AB6}" type="slidenum">
              <a:rPr lang="ko-KR" altLang="en-US" smtClean="0"/>
              <a:pPr/>
              <a:t>15</a:t>
            </a:fld>
            <a:endParaRPr lang="en-US" altLang="ko-KR"/>
          </a:p>
        </p:txBody>
      </p:sp>
    </p:spTree>
    <p:extLst>
      <p:ext uri="{BB962C8B-B14F-4D97-AF65-F5344CB8AC3E}">
        <p14:creationId xmlns:p14="http://schemas.microsoft.com/office/powerpoint/2010/main" val="1172841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Figure 23-5</a:t>
            </a:r>
            <a:r>
              <a:rPr lang="en-US" altLang="ko-KR" sz="1300" dirty="0">
                <a:latin typeface="+mn-lt"/>
              </a:rPr>
              <a:t>Changes in arginine vasopressin (AVP) and its effects on aging.</a:t>
            </a:r>
          </a:p>
        </p:txBody>
      </p:sp>
      <p:sp>
        <p:nvSpPr>
          <p:cNvPr id="4" name="슬라이드 번호 개체 틀 3"/>
          <p:cNvSpPr>
            <a:spLocks noGrp="1"/>
          </p:cNvSpPr>
          <p:nvPr>
            <p:ph type="sldNum" sz="quarter" idx="10"/>
          </p:nvPr>
        </p:nvSpPr>
        <p:spPr/>
        <p:txBody>
          <a:bodyPr/>
          <a:lstStyle/>
          <a:p>
            <a:fld id="{A6CDA04F-9C3E-46C3-9F40-18A609C61E2A}" type="slidenum">
              <a:rPr lang="ko-KR" altLang="en-US" smtClean="0"/>
              <a:pPr/>
              <a:t>16</a:t>
            </a:fld>
            <a:endParaRPr lang="ko-KR" altLang="en-US"/>
          </a:p>
        </p:txBody>
      </p:sp>
    </p:spTree>
    <p:extLst>
      <p:ext uri="{BB962C8B-B14F-4D97-AF65-F5344CB8AC3E}">
        <p14:creationId xmlns:p14="http://schemas.microsoft.com/office/powerpoint/2010/main" val="2702743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784394-C23B-401D-9B06-FFFEE37897ED}" type="slidenum">
              <a:rPr lang="ko-KR" altLang="en-US"/>
              <a:pPr/>
              <a:t>18</a:t>
            </a:fld>
            <a:endParaRPr lang="en-US" altLang="ko-KR"/>
          </a:p>
        </p:txBody>
      </p:sp>
      <p:sp>
        <p:nvSpPr>
          <p:cNvPr id="400386" name="Rectangle 2"/>
          <p:cNvSpPr>
            <a:spLocks noGrp="1" noRot="1" noChangeAspect="1" noChangeArrowheads="1" noTextEdit="1"/>
          </p:cNvSpPr>
          <p:nvPr>
            <p:ph type="sldImg"/>
          </p:nvPr>
        </p:nvSpPr>
        <p:spPr>
          <a:xfrm>
            <a:off x="1081088" y="874713"/>
            <a:ext cx="4699000" cy="3524250"/>
          </a:xfrm>
          <a:ln w="12700" cap="flat">
            <a:solidFill>
              <a:schemeClr val="tx1"/>
            </a:solidFill>
          </a:ln>
        </p:spPr>
      </p:sp>
      <p:sp>
        <p:nvSpPr>
          <p:cNvPr id="400387" name="Rectangle 3"/>
          <p:cNvSpPr>
            <a:spLocks noGrp="1" noChangeArrowheads="1"/>
          </p:cNvSpPr>
          <p:nvPr>
            <p:ph type="body" idx="1"/>
          </p:nvPr>
        </p:nvSpPr>
        <p:spPr>
          <a:xfrm>
            <a:off x="990600" y="4775201"/>
            <a:ext cx="5029200" cy="4232275"/>
          </a:xfrm>
          <a:ln/>
        </p:spPr>
        <p:txBody>
          <a:bodyPr lIns="93372" tIns="46688" rIns="93372" bIns="46688"/>
          <a:lstStyle/>
          <a:p>
            <a:endParaRPr lang="ko-KR" altLang="en-US">
              <a:ea typeface="굴림" charset="-127"/>
            </a:endParaRPr>
          </a:p>
        </p:txBody>
      </p:sp>
    </p:spTree>
    <p:extLst>
      <p:ext uri="{BB962C8B-B14F-4D97-AF65-F5344CB8AC3E}">
        <p14:creationId xmlns:p14="http://schemas.microsoft.com/office/powerpoint/2010/main" val="2772459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F2FB41-038B-4823-8E45-38A8A73E9945}" type="slidenum">
              <a:rPr lang="ko-KR" altLang="en-US"/>
              <a:pPr/>
              <a:t>19</a:t>
            </a:fld>
            <a:endParaRPr lang="en-US" altLang="ko-KR"/>
          </a:p>
        </p:txBody>
      </p:sp>
      <p:sp>
        <p:nvSpPr>
          <p:cNvPr id="402434" name="Rectangle 2"/>
          <p:cNvSpPr>
            <a:spLocks noGrp="1" noRot="1" noChangeAspect="1" noChangeArrowheads="1" noTextEdit="1"/>
          </p:cNvSpPr>
          <p:nvPr>
            <p:ph type="sldImg"/>
          </p:nvPr>
        </p:nvSpPr>
        <p:spPr>
          <a:xfrm>
            <a:off x="1081088" y="874713"/>
            <a:ext cx="4699000" cy="3524250"/>
          </a:xfrm>
          <a:ln w="12700" cap="flat">
            <a:solidFill>
              <a:schemeClr val="tx1"/>
            </a:solidFill>
          </a:ln>
        </p:spPr>
      </p:sp>
      <p:sp>
        <p:nvSpPr>
          <p:cNvPr id="402435" name="Rectangle 3"/>
          <p:cNvSpPr>
            <a:spLocks noGrp="1" noChangeArrowheads="1"/>
          </p:cNvSpPr>
          <p:nvPr>
            <p:ph type="body" idx="1"/>
          </p:nvPr>
        </p:nvSpPr>
        <p:spPr>
          <a:xfrm>
            <a:off x="990600" y="4775201"/>
            <a:ext cx="5029200" cy="4232275"/>
          </a:xfrm>
          <a:ln/>
        </p:spPr>
        <p:txBody>
          <a:bodyPr lIns="93372" tIns="46688" rIns="93372" bIns="46688"/>
          <a:lstStyle/>
          <a:p>
            <a:endParaRPr lang="ko-KR" altLang="en-US">
              <a:ea typeface="굴림" charset="-127"/>
            </a:endParaRPr>
          </a:p>
        </p:txBody>
      </p:sp>
    </p:spTree>
    <p:extLst>
      <p:ext uri="{BB962C8B-B14F-4D97-AF65-F5344CB8AC3E}">
        <p14:creationId xmlns:p14="http://schemas.microsoft.com/office/powerpoint/2010/main" val="765072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76822C-2C05-4479-9809-8D954CC0CB80}" type="slidenum">
              <a:rPr lang="ko-KR" altLang="en-US"/>
              <a:pPr/>
              <a:t>20</a:t>
            </a:fld>
            <a:endParaRPr lang="en-US" altLang="ko-KR"/>
          </a:p>
        </p:txBody>
      </p:sp>
      <p:sp>
        <p:nvSpPr>
          <p:cNvPr id="404482" name="Rectangle 2"/>
          <p:cNvSpPr>
            <a:spLocks noGrp="1" noRot="1" noChangeAspect="1" noChangeArrowheads="1" noTextEdit="1"/>
          </p:cNvSpPr>
          <p:nvPr>
            <p:ph type="sldImg"/>
          </p:nvPr>
        </p:nvSpPr>
        <p:spPr>
          <a:xfrm>
            <a:off x="917575" y="755650"/>
            <a:ext cx="5022850" cy="3767138"/>
          </a:xfrm>
          <a:ln/>
        </p:spPr>
      </p:sp>
      <p:sp>
        <p:nvSpPr>
          <p:cNvPr id="404483" name="Rectangle 3"/>
          <p:cNvSpPr>
            <a:spLocks noGrp="1" noChangeArrowheads="1"/>
          </p:cNvSpPr>
          <p:nvPr>
            <p:ph type="body" idx="1"/>
          </p:nvPr>
        </p:nvSpPr>
        <p:spPr>
          <a:xfrm>
            <a:off x="685801" y="4775201"/>
            <a:ext cx="5486400" cy="4522788"/>
          </a:xfrm>
        </p:spPr>
        <p:txBody>
          <a:bodyPr/>
          <a:lstStyle/>
          <a:p>
            <a:r>
              <a:rPr lang="en-US" altLang="ko-KR">
                <a:ea typeface="굴림" charset="-127"/>
              </a:rPr>
              <a:t>Healthy Ageing: a longitudinal study in </a:t>
            </a:r>
            <a:r>
              <a:rPr lang="en-US" altLang="ko-KR" b="1">
                <a:ea typeface="굴림" charset="-127"/>
              </a:rPr>
              <a:t>europe</a:t>
            </a:r>
            <a:r>
              <a:rPr lang="en-US" altLang="ko-KR">
                <a:ea typeface="굴림" charset="-127"/>
              </a:rPr>
              <a:t> (</a:t>
            </a:r>
            <a:r>
              <a:rPr lang="en-US" altLang="ko-KR" b="1">
                <a:ea typeface="굴림" charset="-127"/>
              </a:rPr>
              <a:t>HALE</a:t>
            </a:r>
            <a:r>
              <a:rPr lang="en-US" altLang="ko-KR">
                <a:ea typeface="굴림" charset="-127"/>
              </a:rPr>
              <a:t>) </a:t>
            </a:r>
            <a:endParaRPr lang="ko-KR" altLang="en-US">
              <a:ea typeface="굴림" charset="-127"/>
            </a:endParaRPr>
          </a:p>
        </p:txBody>
      </p:sp>
    </p:spTree>
    <p:extLst>
      <p:ext uri="{BB962C8B-B14F-4D97-AF65-F5344CB8AC3E}">
        <p14:creationId xmlns:p14="http://schemas.microsoft.com/office/powerpoint/2010/main" val="21548761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22</a:t>
            </a:fld>
            <a:endParaRPr lang="en-US" altLang="ko-KR"/>
          </a:p>
        </p:txBody>
      </p:sp>
    </p:spTree>
    <p:extLst>
      <p:ext uri="{BB962C8B-B14F-4D97-AF65-F5344CB8AC3E}">
        <p14:creationId xmlns:p14="http://schemas.microsoft.com/office/powerpoint/2010/main" val="1704661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24</a:t>
            </a:fld>
            <a:endParaRPr lang="en-US" altLang="ko-KR"/>
          </a:p>
        </p:txBody>
      </p:sp>
    </p:spTree>
    <p:extLst>
      <p:ext uri="{BB962C8B-B14F-4D97-AF65-F5344CB8AC3E}">
        <p14:creationId xmlns:p14="http://schemas.microsoft.com/office/powerpoint/2010/main" val="1518838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D58BD6-AB7F-4B5C-99D2-36C41ACB5992}" type="slidenum">
              <a:rPr lang="ko-KR" altLang="en-US"/>
              <a:pPr/>
              <a:t>25</a:t>
            </a:fld>
            <a:endParaRPr lang="en-US" altLang="ko-KR"/>
          </a:p>
        </p:txBody>
      </p:sp>
      <p:sp>
        <p:nvSpPr>
          <p:cNvPr id="409602" name="Rectangle 2"/>
          <p:cNvSpPr>
            <a:spLocks noGrp="1" noRot="1" noChangeAspect="1" noChangeArrowheads="1" noTextEdit="1"/>
          </p:cNvSpPr>
          <p:nvPr>
            <p:ph type="sldImg"/>
          </p:nvPr>
        </p:nvSpPr>
        <p:spPr>
          <a:ln/>
        </p:spPr>
      </p:sp>
      <p:sp>
        <p:nvSpPr>
          <p:cNvPr id="409603" name="Rectangle 3"/>
          <p:cNvSpPr>
            <a:spLocks noGrp="1" noChangeArrowheads="1"/>
          </p:cNvSpPr>
          <p:nvPr>
            <p:ph type="body" idx="1"/>
          </p:nvPr>
        </p:nvSpPr>
        <p:spPr>
          <a:xfrm>
            <a:off x="685801" y="4773613"/>
            <a:ext cx="5486400" cy="4524375"/>
          </a:xfrm>
        </p:spPr>
        <p:txBody>
          <a:bodyPr/>
          <a:lstStyle/>
          <a:p>
            <a:r>
              <a:rPr lang="ko-KR" altLang="en-US" b="1">
                <a:solidFill>
                  <a:srgbClr val="000000"/>
                </a:solidFill>
                <a:ea typeface="굴림" charset="-127"/>
              </a:rPr>
              <a:t> </a:t>
            </a:r>
            <a:r>
              <a:rPr lang="en-US" altLang="ko-KR" b="1">
                <a:solidFill>
                  <a:srgbClr val="000000"/>
                </a:solidFill>
                <a:ea typeface="굴림" charset="-127"/>
              </a:rPr>
              <a:t>(</a:t>
            </a:r>
            <a:r>
              <a:rPr lang="ko-KR" altLang="en-US" b="1">
                <a:solidFill>
                  <a:srgbClr val="000000"/>
                </a:solidFill>
                <a:ea typeface="굴림" charset="-127"/>
              </a:rPr>
              <a:t>성장 호르몬 촉진제</a:t>
            </a:r>
            <a:r>
              <a:rPr lang="en-US" altLang="ko-KR" b="1">
                <a:solidFill>
                  <a:srgbClr val="000000"/>
                </a:solidFill>
                <a:ea typeface="굴림" charset="-127"/>
              </a:rPr>
              <a:t>)</a:t>
            </a:r>
          </a:p>
          <a:p>
            <a:endParaRPr lang="en-US" altLang="ko-KR" b="1">
              <a:solidFill>
                <a:srgbClr val="000000"/>
              </a:solidFill>
              <a:ea typeface="굴림" charset="-127"/>
            </a:endParaRPr>
          </a:p>
          <a:p>
            <a:r>
              <a:rPr lang="en-US" altLang="ko-KR" b="1">
                <a:solidFill>
                  <a:srgbClr val="000000"/>
                </a:solidFill>
                <a:ea typeface="굴림" charset="-127"/>
              </a:rPr>
              <a:t> </a:t>
            </a:r>
            <a:r>
              <a:rPr lang="ko-KR" altLang="en-US" b="1">
                <a:solidFill>
                  <a:srgbClr val="000000"/>
                </a:solidFill>
                <a:ea typeface="굴림" charset="-127"/>
              </a:rPr>
              <a:t>스프레이 성장호르몬</a:t>
            </a:r>
          </a:p>
          <a:p>
            <a:r>
              <a:rPr lang="ko-KR" altLang="en-US" b="1">
                <a:solidFill>
                  <a:srgbClr val="000000"/>
                </a:solidFill>
                <a:ea typeface="굴림" charset="-127"/>
              </a:rPr>
              <a:t> 미가셀 </a:t>
            </a:r>
            <a:r>
              <a:rPr lang="en-US" altLang="ko-KR" b="1">
                <a:solidFill>
                  <a:srgbClr val="000000"/>
                </a:solidFill>
                <a:ea typeface="굴림" charset="-127"/>
              </a:rPr>
              <a:t>(Megacell)</a:t>
            </a:r>
          </a:p>
          <a:p>
            <a:r>
              <a:rPr lang="en-US" altLang="ko-KR" b="1">
                <a:solidFill>
                  <a:srgbClr val="000000"/>
                </a:solidFill>
                <a:ea typeface="굴림" charset="-127"/>
              </a:rPr>
              <a:t> </a:t>
            </a:r>
            <a:r>
              <a:rPr lang="ko-KR" altLang="en-US" b="1">
                <a:solidFill>
                  <a:srgbClr val="000000"/>
                </a:solidFill>
                <a:ea typeface="굴림" charset="-127"/>
              </a:rPr>
              <a:t>삼성 타임머신</a:t>
            </a:r>
          </a:p>
          <a:p>
            <a:r>
              <a:rPr lang="ko-KR" altLang="en-US" b="1">
                <a:solidFill>
                  <a:srgbClr val="000000"/>
                </a:solidFill>
                <a:ea typeface="굴림" charset="-127"/>
              </a:rPr>
              <a:t> 홀몬파워 </a:t>
            </a:r>
            <a:r>
              <a:rPr lang="en-US" altLang="ko-KR" b="1">
                <a:solidFill>
                  <a:srgbClr val="000000"/>
                </a:solidFill>
                <a:ea typeface="굴림" charset="-127"/>
              </a:rPr>
              <a:t>(Hormone power)</a:t>
            </a:r>
          </a:p>
        </p:txBody>
      </p:sp>
    </p:spTree>
    <p:extLst>
      <p:ext uri="{BB962C8B-B14F-4D97-AF65-F5344CB8AC3E}">
        <p14:creationId xmlns:p14="http://schemas.microsoft.com/office/powerpoint/2010/main" val="2656438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26</a:t>
            </a:fld>
            <a:endParaRPr lang="en-US" altLang="ko-KR"/>
          </a:p>
        </p:txBody>
      </p:sp>
    </p:spTree>
    <p:extLst>
      <p:ext uri="{BB962C8B-B14F-4D97-AF65-F5344CB8AC3E}">
        <p14:creationId xmlns:p14="http://schemas.microsoft.com/office/powerpoint/2010/main" val="1801370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27</a:t>
            </a:fld>
            <a:endParaRPr lang="en-US" altLang="ko-KR"/>
          </a:p>
        </p:txBody>
      </p:sp>
    </p:spTree>
    <p:extLst>
      <p:ext uri="{BB962C8B-B14F-4D97-AF65-F5344CB8AC3E}">
        <p14:creationId xmlns:p14="http://schemas.microsoft.com/office/powerpoint/2010/main" val="4186866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3F915A-DAD9-4E55-9351-6D57B247F8DA}" type="slidenum">
              <a:rPr lang="ko-KR" altLang="en-US"/>
              <a:pPr/>
              <a:t>28</a:t>
            </a:fld>
            <a:endParaRPr lang="en-US" altLang="ko-KR"/>
          </a:p>
        </p:txBody>
      </p:sp>
      <p:sp>
        <p:nvSpPr>
          <p:cNvPr id="513026" name="Rectangle 2"/>
          <p:cNvSpPr>
            <a:spLocks noGrp="1" noRot="1" noChangeAspect="1" noChangeArrowheads="1" noTextEdit="1"/>
          </p:cNvSpPr>
          <p:nvPr>
            <p:ph type="sldImg"/>
          </p:nvPr>
        </p:nvSpPr>
        <p:spPr>
          <a:ln/>
        </p:spPr>
      </p:sp>
      <p:sp>
        <p:nvSpPr>
          <p:cNvPr id="513027" name="Rectangle 3"/>
          <p:cNvSpPr>
            <a:spLocks noGrp="1" noChangeArrowheads="1"/>
          </p:cNvSpPr>
          <p:nvPr>
            <p:ph type="body" idx="1"/>
          </p:nvPr>
        </p:nvSpPr>
        <p:spPr>
          <a:xfrm>
            <a:off x="685801" y="4773613"/>
            <a:ext cx="5486400" cy="4524375"/>
          </a:xfrm>
        </p:spPr>
        <p:txBody>
          <a:bodyPr/>
          <a:lstStyle/>
          <a:p>
            <a:r>
              <a:rPr lang="en-US" altLang="ko-KR" sz="600" b="1" dirty="0">
                <a:solidFill>
                  <a:srgbClr val="000000"/>
                </a:solidFill>
                <a:ea typeface="굴림" charset="-127"/>
              </a:rPr>
              <a:t>(Beta-Carotene and Retinol Efficacy Trial, Gilbert,</a:t>
            </a:r>
            <a:endParaRPr lang="ko-KR" altLang="en-US" sz="600" b="1" dirty="0">
              <a:solidFill>
                <a:srgbClr val="000000"/>
              </a:solidFill>
              <a:ea typeface="굴림" charset="-127"/>
            </a:endParaRPr>
          </a:p>
        </p:txBody>
      </p:sp>
    </p:spTree>
    <p:extLst>
      <p:ext uri="{BB962C8B-B14F-4D97-AF65-F5344CB8AC3E}">
        <p14:creationId xmlns:p14="http://schemas.microsoft.com/office/powerpoint/2010/main" val="1183071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29</a:t>
            </a:fld>
            <a:endParaRPr lang="en-US" altLang="ko-KR"/>
          </a:p>
        </p:txBody>
      </p:sp>
    </p:spTree>
    <p:extLst>
      <p:ext uri="{BB962C8B-B14F-4D97-AF65-F5344CB8AC3E}">
        <p14:creationId xmlns:p14="http://schemas.microsoft.com/office/powerpoint/2010/main" val="2939011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31</a:t>
            </a:fld>
            <a:endParaRPr lang="en-US" altLang="ko-KR"/>
          </a:p>
        </p:txBody>
      </p:sp>
    </p:spTree>
    <p:extLst>
      <p:ext uri="{BB962C8B-B14F-4D97-AF65-F5344CB8AC3E}">
        <p14:creationId xmlns:p14="http://schemas.microsoft.com/office/powerpoint/2010/main" val="3345059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32</a:t>
            </a:fld>
            <a:endParaRPr lang="en-US" altLang="ko-KR"/>
          </a:p>
        </p:txBody>
      </p:sp>
    </p:spTree>
    <p:extLst>
      <p:ext uri="{BB962C8B-B14F-4D97-AF65-F5344CB8AC3E}">
        <p14:creationId xmlns:p14="http://schemas.microsoft.com/office/powerpoint/2010/main" val="272183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33</a:t>
            </a:fld>
            <a:endParaRPr lang="en-US" altLang="ko-KR"/>
          </a:p>
        </p:txBody>
      </p:sp>
    </p:spTree>
    <p:extLst>
      <p:ext uri="{BB962C8B-B14F-4D97-AF65-F5344CB8AC3E}">
        <p14:creationId xmlns:p14="http://schemas.microsoft.com/office/powerpoint/2010/main" val="1780010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34</a:t>
            </a:fld>
            <a:endParaRPr lang="en-US" altLang="ko-KR"/>
          </a:p>
        </p:txBody>
      </p:sp>
    </p:spTree>
    <p:extLst>
      <p:ext uri="{BB962C8B-B14F-4D97-AF65-F5344CB8AC3E}">
        <p14:creationId xmlns:p14="http://schemas.microsoft.com/office/powerpoint/2010/main" val="20336902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35</a:t>
            </a:fld>
            <a:endParaRPr lang="en-US" altLang="ko-KR"/>
          </a:p>
        </p:txBody>
      </p:sp>
    </p:spTree>
    <p:extLst>
      <p:ext uri="{BB962C8B-B14F-4D97-AF65-F5344CB8AC3E}">
        <p14:creationId xmlns:p14="http://schemas.microsoft.com/office/powerpoint/2010/main" val="1456935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B2CF82B-E641-498E-AD1E-6454CA5EEB54}" type="slidenum">
              <a:rPr lang="ko-KR" altLang="en-US"/>
              <a:pPr/>
              <a:t>36</a:t>
            </a:fld>
            <a:endParaRPr lang="en-US" altLang="ko-KR"/>
          </a:p>
        </p:txBody>
      </p:sp>
      <p:sp>
        <p:nvSpPr>
          <p:cNvPr id="482306" name="Rectangle 7"/>
          <p:cNvSpPr txBox="1">
            <a:spLocks noGrp="1" noChangeArrowheads="1"/>
          </p:cNvSpPr>
          <p:nvPr/>
        </p:nvSpPr>
        <p:spPr bwMode="auto">
          <a:xfrm>
            <a:off x="3884614" y="9547225"/>
            <a:ext cx="2971800" cy="503238"/>
          </a:xfrm>
          <a:prstGeom prst="rect">
            <a:avLst/>
          </a:prstGeom>
          <a:noFill/>
          <a:ln w="9525">
            <a:noFill/>
            <a:miter lim="800000"/>
            <a:headEnd/>
            <a:tailEnd/>
          </a:ln>
        </p:spPr>
        <p:txBody>
          <a:bodyPr lIns="92728" tIns="46364" rIns="92728" bIns="46364" anchor="b"/>
          <a:lstStyle/>
          <a:p>
            <a:pPr algn="r" defTabSz="927007" latinLnBrk="1"/>
            <a:fld id="{440001BD-F139-4FB0-ADAF-97CC7411C942}" type="slidenum">
              <a:rPr kumimoji="1" lang="ko-KR" altLang="en-US" sz="1200" b="0">
                <a:solidFill>
                  <a:prstClr val="black"/>
                </a:solidFill>
                <a:latin typeface="굴림" charset="-127"/>
              </a:rPr>
              <a:pPr algn="r" defTabSz="927007" latinLnBrk="1"/>
              <a:t>36</a:t>
            </a:fld>
            <a:endParaRPr kumimoji="1" lang="en-US" altLang="ko-KR" sz="1200" b="0" dirty="0">
              <a:solidFill>
                <a:prstClr val="black"/>
              </a:solidFill>
              <a:latin typeface="굴림" charset="-127"/>
            </a:endParaRPr>
          </a:p>
        </p:txBody>
      </p:sp>
      <p:sp>
        <p:nvSpPr>
          <p:cNvPr id="482307" name="Rectangle 2"/>
          <p:cNvSpPr>
            <a:spLocks noGrp="1" noRot="1" noChangeAspect="1" noChangeArrowheads="1" noTextEdit="1"/>
          </p:cNvSpPr>
          <p:nvPr>
            <p:ph type="sldImg"/>
          </p:nvPr>
        </p:nvSpPr>
        <p:spPr>
          <a:xfrm>
            <a:off x="917575" y="752475"/>
            <a:ext cx="5024438" cy="3770313"/>
          </a:xfrm>
          <a:ln/>
        </p:spPr>
      </p:sp>
      <p:sp>
        <p:nvSpPr>
          <p:cNvPr id="482308" name="Rectangle 3"/>
          <p:cNvSpPr>
            <a:spLocks noGrp="1" noChangeArrowheads="1"/>
          </p:cNvSpPr>
          <p:nvPr>
            <p:ph type="body" idx="1"/>
          </p:nvPr>
        </p:nvSpPr>
        <p:spPr>
          <a:xfrm>
            <a:off x="685801" y="4773614"/>
            <a:ext cx="5486400" cy="4525962"/>
          </a:xfrm>
        </p:spPr>
        <p:txBody>
          <a:bodyPr/>
          <a:lstStyle/>
          <a:p>
            <a:pPr>
              <a:lnSpc>
                <a:spcPct val="90000"/>
              </a:lnSpc>
              <a:spcBef>
                <a:spcPct val="0"/>
              </a:spcBef>
            </a:pPr>
            <a:r>
              <a:rPr lang="en-US" altLang="ko-KR" b="1">
                <a:ea typeface="굴림" charset="-127"/>
              </a:rPr>
              <a:t>Y. Michikawa, F. Mazzucchelli, N. Bresolin, G. Scarlato, G. Attardi, </a:t>
            </a:r>
            <a:r>
              <a:rPr lang="en-US" altLang="ko-KR" b="1" i="1">
                <a:ea typeface="굴림" charset="-127"/>
              </a:rPr>
              <a:t>Science</a:t>
            </a:r>
            <a:r>
              <a:rPr lang="en-US" altLang="ko-KR" b="1">
                <a:ea typeface="굴림" charset="-127"/>
              </a:rPr>
              <a:t> 286, 774 (1999).</a:t>
            </a:r>
            <a:r>
              <a:rPr lang="en-US" altLang="ko-KR">
                <a:ea typeface="굴림" charset="-127"/>
              </a:rPr>
              <a:t> </a:t>
            </a:r>
            <a:endParaRPr lang="en-US" altLang="ko-KR" b="1">
              <a:ea typeface="굴림" charset="-127"/>
            </a:endParaRPr>
          </a:p>
          <a:p>
            <a:pPr>
              <a:lnSpc>
                <a:spcPct val="90000"/>
              </a:lnSpc>
              <a:spcBef>
                <a:spcPct val="0"/>
              </a:spcBef>
            </a:pPr>
            <a:r>
              <a:rPr lang="en-US" altLang="ko-KR" b="1">
                <a:ea typeface="굴림" charset="-127"/>
              </a:rPr>
              <a:t>Figure 3.</a:t>
            </a:r>
            <a:r>
              <a:rPr lang="en-US" altLang="ko-KR">
                <a:ea typeface="굴림" charset="-127"/>
              </a:rPr>
              <a:t> Diagram summarizing the age distribution and frequency of the various types of heteroplasmic mutations detected in the present work. The upper four panels show the DLP6 mutations, the lowest panel, the DLP4 mutations. The dashes below each abscissae axis indicate the individuals analyzed, with the age in years (fw = 20-week fetal). In the uppermost panel, the two samples of each LS pair are indicated by a distinct symbol (*, +, #, ~).</a:t>
            </a:r>
          </a:p>
          <a:p>
            <a:pPr>
              <a:lnSpc>
                <a:spcPct val="90000"/>
              </a:lnSpc>
              <a:spcBef>
                <a:spcPct val="0"/>
              </a:spcBef>
            </a:pPr>
            <a:endParaRPr lang="en-US" altLang="ko-KR">
              <a:ea typeface="굴림" charset="-127"/>
            </a:endParaRPr>
          </a:p>
          <a:p>
            <a:pPr>
              <a:lnSpc>
                <a:spcPct val="90000"/>
              </a:lnSpc>
              <a:spcBef>
                <a:spcPct val="0"/>
              </a:spcBef>
            </a:pPr>
            <a:r>
              <a:rPr lang="en-US" altLang="ko-KR">
                <a:ea typeface="굴림" charset="-127"/>
              </a:rPr>
              <a:t> Progressive damage to mitochondrial DNA (mtDNA) during life is thought to contribute to aging processes. However, this idea has been difficult to reconcile with the small fraction of mtDNA so far found to be altered. Here, examination of mtDNA revealed high copy point mutations at specific positions in the control region for replication of human fibroblast mtDNA from normal old, but not young, individuals. Furthermore, in longitudinal studies, one or more mutations appeared in an individual only at an advanced age. Some mutations appeared in more than one individual. Most strikingly, a T414G transversion was found, in a generally high proportion (up to 50 percent) of mtDNA molecules, in 8 of 14 individuals above 65 years of age (57 percent) but was absent in 13 younger individuals. </a:t>
            </a:r>
          </a:p>
        </p:txBody>
      </p:sp>
    </p:spTree>
    <p:extLst>
      <p:ext uri="{BB962C8B-B14F-4D97-AF65-F5344CB8AC3E}">
        <p14:creationId xmlns:p14="http://schemas.microsoft.com/office/powerpoint/2010/main" val="26988439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37</a:t>
            </a:fld>
            <a:endParaRPr lang="en-US" altLang="ko-KR"/>
          </a:p>
        </p:txBody>
      </p:sp>
    </p:spTree>
    <p:extLst>
      <p:ext uri="{BB962C8B-B14F-4D97-AF65-F5344CB8AC3E}">
        <p14:creationId xmlns:p14="http://schemas.microsoft.com/office/powerpoint/2010/main" val="40489871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300" b="1" dirty="0"/>
              <a:t>Figure 2. </a:t>
            </a:r>
            <a:r>
              <a:rPr lang="en-US" altLang="ko-KR" sz="1300" dirty="0"/>
              <a:t>Cumulative incidence of hypertension in normotensive men as a function of the quartiles of SBP and DBP response to exercise derived from BP response curves by HRR. *</a:t>
            </a:r>
            <a:r>
              <a:rPr lang="en-US" altLang="ko-KR" sz="1300" i="1" dirty="0"/>
              <a:t>P</a:t>
            </a:r>
            <a:r>
              <a:rPr lang="en-US" altLang="ko-KR" sz="1300" dirty="0"/>
              <a:t>&lt;0.05, **</a:t>
            </a:r>
            <a:r>
              <a:rPr lang="en-US" altLang="ko-KR" sz="1300" i="1" dirty="0"/>
              <a:t>P</a:t>
            </a:r>
            <a:r>
              <a:rPr lang="en-US" altLang="ko-KR" sz="1300" dirty="0"/>
              <a:t>&lt;0.01</a:t>
            </a:r>
            <a:endParaRPr lang="ko-KR" altLang="en-US" dirty="0"/>
          </a:p>
        </p:txBody>
      </p:sp>
      <p:sp>
        <p:nvSpPr>
          <p:cNvPr id="4" name="슬라이드 번호 개체 틀 3"/>
          <p:cNvSpPr>
            <a:spLocks noGrp="1"/>
          </p:cNvSpPr>
          <p:nvPr>
            <p:ph type="sldNum" sz="quarter" idx="10"/>
          </p:nvPr>
        </p:nvSpPr>
        <p:spPr/>
        <p:txBody>
          <a:bodyPr/>
          <a:lstStyle/>
          <a:p>
            <a:fld id="{604E1297-FD54-470C-BBA8-3A4FA2C112DC}" type="slidenum">
              <a:rPr lang="ko-KR" altLang="en-US" smtClean="0">
                <a:solidFill>
                  <a:prstClr val="black"/>
                </a:solidFill>
              </a:rPr>
              <a:pPr/>
              <a:t>38</a:t>
            </a:fld>
            <a:endParaRPr lang="ko-KR" altLang="en-US">
              <a:solidFill>
                <a:prstClr val="black"/>
              </a:solidFill>
            </a:endParaRPr>
          </a:p>
        </p:txBody>
      </p:sp>
    </p:spTree>
    <p:extLst>
      <p:ext uri="{BB962C8B-B14F-4D97-AF65-F5344CB8AC3E}">
        <p14:creationId xmlns:p14="http://schemas.microsoft.com/office/powerpoint/2010/main" val="28327655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300" dirty="0"/>
              <a:t>Mean arterial pressure (MAP), the product of cardiac output (CO) and total peripheral resistance (TPR), is reduced below </a:t>
            </a:r>
            <a:r>
              <a:rPr lang="en-US" altLang="ko-KR" sz="1300" dirty="0" err="1"/>
              <a:t>preexercise</a:t>
            </a:r>
            <a:r>
              <a:rPr lang="en-US" altLang="ko-KR" sz="1300" dirty="0"/>
              <a:t> levels after a single bout of mild to moderate dynamic exercise. Thus acute, dynamic exercise may be used as a safe, therapeutic approach to reduce MAP. However, the mechanisms responsible for the </a:t>
            </a:r>
            <a:r>
              <a:rPr lang="en-US" altLang="ko-KR" sz="1300" dirty="0" err="1"/>
              <a:t>postexercise</a:t>
            </a:r>
            <a:r>
              <a:rPr lang="en-US" altLang="ko-KR" sz="1300" dirty="0"/>
              <a:t> hypotension (PEH) are unknown. We tested the hypothesis that PEH is associated with reductions in TPR and sympathetic nerve activity (SNA). Two experimental protocols were designed to test this hypothesis in male spontaneously hypertensive rats (SHR). In </a:t>
            </a:r>
            <a:r>
              <a:rPr lang="en-US" altLang="ko-KR" sz="1300" i="1" dirty="0"/>
              <a:t>protocol 1</a:t>
            </a:r>
            <a:r>
              <a:rPr lang="en-US" altLang="ko-KR" sz="1300" dirty="0"/>
              <a:t>(</a:t>
            </a:r>
            <a:r>
              <a:rPr lang="en-US" altLang="ko-KR" sz="1300" i="1" dirty="0"/>
              <a:t>n</a:t>
            </a:r>
            <a:r>
              <a:rPr lang="en-US" altLang="ko-KR" sz="1300" dirty="0"/>
              <a:t> = 9), CO and TPR were determined before, during, and after exercise. In </a:t>
            </a:r>
            <a:r>
              <a:rPr lang="en-US" altLang="ko-KR" sz="1300" i="1" dirty="0"/>
              <a:t>protocol 2</a:t>
            </a:r>
            <a:r>
              <a:rPr lang="en-US" altLang="ko-KR" sz="1300" dirty="0"/>
              <a:t> (</a:t>
            </a:r>
            <a:r>
              <a:rPr lang="en-US" altLang="ko-KR" sz="1300" i="1" dirty="0"/>
              <a:t>n</a:t>
            </a:r>
            <a:r>
              <a:rPr lang="en-US" altLang="ko-KR" sz="1300" dirty="0"/>
              <a:t> = 7), lumbar SNA (LSNA) was recorded before and after exercise. Rats in </a:t>
            </a:r>
            <a:r>
              <a:rPr lang="en-US" altLang="ko-KR" sz="1300" i="1" dirty="0"/>
              <a:t>protocol 1</a:t>
            </a:r>
            <a:r>
              <a:rPr lang="en-US" altLang="ko-KR" sz="1300" dirty="0"/>
              <a:t> were chronically instrumented with left carotid arterial catheters and ascending aortic Doppler ultrasonic flow probes. Rats in </a:t>
            </a:r>
            <a:r>
              <a:rPr lang="en-US" altLang="ko-KR" sz="1300" i="1" dirty="0"/>
              <a:t>protocol 2</a:t>
            </a:r>
            <a:r>
              <a:rPr lang="en-US" altLang="ko-KR" sz="1300" dirty="0"/>
              <a:t> were chronically instrumented with left carotid arterial catheters and electrodes around the lumbar sympathetic trunk. Dynamic treadmill exercise (9–12 m/min, 10% grade for 40 min) resulted in a </a:t>
            </a:r>
            <a:r>
              <a:rPr lang="en-US" altLang="ko-KR" sz="1300" dirty="0" err="1"/>
              <a:t>postexercise</a:t>
            </a:r>
            <a:r>
              <a:rPr lang="en-US" altLang="ko-KR" sz="1300" dirty="0"/>
              <a:t> reduction in MAP (from 143 ± 5 to 128 ± 4 </a:t>
            </a:r>
            <a:r>
              <a:rPr lang="en-US" altLang="ko-KR" sz="1300" dirty="0" err="1"/>
              <a:t>mmHg,</a:t>
            </a:r>
            <a:r>
              <a:rPr lang="en-US" altLang="ko-KR" sz="1300" i="1" dirty="0" err="1"/>
              <a:t>P</a:t>
            </a:r>
            <a:r>
              <a:rPr lang="en-US" altLang="ko-KR" sz="1300" dirty="0"/>
              <a:t> &lt; 0.05). Associated with the PEH was a reduction in TPR (from 28 ± 3 to 19 ± 2 mmHg/kHz; </a:t>
            </a:r>
            <a:r>
              <a:rPr lang="en-US" altLang="ko-KR" sz="1300" i="1" dirty="0"/>
              <a:t>P</a:t>
            </a:r>
            <a:r>
              <a:rPr lang="en-US" altLang="ko-KR" sz="1300" dirty="0"/>
              <a:t> &lt; 0.05) and an elevation in CO (from 5.7 ± 0.4 to 7.2 ± 0.5 </a:t>
            </a:r>
            <a:r>
              <a:rPr lang="en-US" altLang="ko-KR" sz="1300" dirty="0" err="1"/>
              <a:t>kHz;</a:t>
            </a:r>
            <a:r>
              <a:rPr lang="en-US" altLang="ko-KR" sz="1300" i="1" dirty="0" err="1"/>
              <a:t>P</a:t>
            </a:r>
            <a:r>
              <a:rPr lang="en-US" altLang="ko-KR" sz="1300" dirty="0"/>
              <a:t> &lt; 0.05). The reductions in arterial pressure and TPR were associated with a decrease in LSNA (from 98 ± 3 to 49 ± 6%;</a:t>
            </a:r>
            <a:r>
              <a:rPr lang="en-US" altLang="ko-KR" sz="1300" i="1" dirty="0"/>
              <a:t>P</a:t>
            </a:r>
            <a:r>
              <a:rPr lang="en-US" altLang="ko-KR" sz="1300" dirty="0"/>
              <a:t> &lt; 0.05). These results suggest that PEH is mediated by reductions in TPR and SNA.</a:t>
            </a:r>
            <a:endParaRPr lang="ko-KR" altLang="en-US" dirty="0"/>
          </a:p>
        </p:txBody>
      </p:sp>
      <p:sp>
        <p:nvSpPr>
          <p:cNvPr id="4" name="슬라이드 번호 개체 틀 3"/>
          <p:cNvSpPr>
            <a:spLocks noGrp="1"/>
          </p:cNvSpPr>
          <p:nvPr>
            <p:ph type="sldNum" sz="quarter" idx="10"/>
          </p:nvPr>
        </p:nvSpPr>
        <p:spPr/>
        <p:txBody>
          <a:bodyPr/>
          <a:lstStyle/>
          <a:p>
            <a:fld id="{604E1297-FD54-470C-BBA8-3A4FA2C112DC}" type="slidenum">
              <a:rPr lang="ko-KR" altLang="en-US" smtClean="0">
                <a:solidFill>
                  <a:prstClr val="black"/>
                </a:solidFill>
              </a:rPr>
              <a:pPr/>
              <a:t>39</a:t>
            </a:fld>
            <a:endParaRPr lang="ko-KR" altLang="en-US">
              <a:solidFill>
                <a:prstClr val="black"/>
              </a:solidFill>
            </a:endParaRPr>
          </a:p>
        </p:txBody>
      </p:sp>
    </p:spTree>
    <p:extLst>
      <p:ext uri="{BB962C8B-B14F-4D97-AF65-F5344CB8AC3E}">
        <p14:creationId xmlns:p14="http://schemas.microsoft.com/office/powerpoint/2010/main" val="23608816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40</a:t>
            </a:fld>
            <a:endParaRPr lang="en-US" altLang="ko-KR"/>
          </a:p>
        </p:txBody>
      </p:sp>
    </p:spTree>
    <p:extLst>
      <p:ext uri="{BB962C8B-B14F-4D97-AF65-F5344CB8AC3E}">
        <p14:creationId xmlns:p14="http://schemas.microsoft.com/office/powerpoint/2010/main" val="5972152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45</a:t>
            </a:fld>
            <a:endParaRPr lang="en-US" altLang="ko-KR"/>
          </a:p>
        </p:txBody>
      </p:sp>
    </p:spTree>
    <p:extLst>
      <p:ext uri="{BB962C8B-B14F-4D97-AF65-F5344CB8AC3E}">
        <p14:creationId xmlns:p14="http://schemas.microsoft.com/office/powerpoint/2010/main" val="8648445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48</a:t>
            </a:fld>
            <a:endParaRPr lang="en-US" altLang="ko-KR"/>
          </a:p>
        </p:txBody>
      </p:sp>
    </p:spTree>
    <p:extLst>
      <p:ext uri="{BB962C8B-B14F-4D97-AF65-F5344CB8AC3E}">
        <p14:creationId xmlns:p14="http://schemas.microsoft.com/office/powerpoint/2010/main" val="26684146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49</a:t>
            </a:fld>
            <a:endParaRPr lang="en-US" altLang="ko-KR"/>
          </a:p>
        </p:txBody>
      </p:sp>
    </p:spTree>
    <p:extLst>
      <p:ext uri="{BB962C8B-B14F-4D97-AF65-F5344CB8AC3E}">
        <p14:creationId xmlns:p14="http://schemas.microsoft.com/office/powerpoint/2010/main" val="14041002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57</a:t>
            </a:fld>
            <a:endParaRPr lang="en-US" altLang="ko-KR"/>
          </a:p>
        </p:txBody>
      </p:sp>
    </p:spTree>
    <p:extLst>
      <p:ext uri="{BB962C8B-B14F-4D97-AF65-F5344CB8AC3E}">
        <p14:creationId xmlns:p14="http://schemas.microsoft.com/office/powerpoint/2010/main" val="17437317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fontScale="55000" lnSpcReduction="20000"/>
          </a:bodyPr>
          <a:lstStyle/>
          <a:p>
            <a:r>
              <a:rPr lang="ko-KR" altLang="en-US" dirty="0" smtClean="0"/>
              <a:t>장기 </a:t>
            </a:r>
            <a:r>
              <a:rPr lang="ko-KR" altLang="en-US" dirty="0" err="1" smtClean="0"/>
              <a:t>이식자</a:t>
            </a:r>
            <a:r>
              <a:rPr lang="ko-KR" altLang="en-US" dirty="0" smtClean="0"/>
              <a:t> 및 기증자 </a:t>
            </a:r>
            <a:r>
              <a:rPr lang="en-US" altLang="ko-KR" dirty="0" smtClean="0"/>
              <a:t>10</a:t>
            </a:r>
            <a:r>
              <a:rPr lang="ko-KR" altLang="en-US" dirty="0" smtClean="0"/>
              <a:t>명을 주축으로 결성된 ‘히말라야 </a:t>
            </a:r>
            <a:r>
              <a:rPr lang="ko-KR" altLang="en-US" dirty="0" err="1" smtClean="0"/>
              <a:t>생명나눔</a:t>
            </a:r>
            <a:r>
              <a:rPr lang="ko-KR" altLang="en-US" dirty="0" smtClean="0"/>
              <a:t> 원정대’가 지난해 </a:t>
            </a:r>
            <a:r>
              <a:rPr lang="en-US" altLang="ko-KR" dirty="0" smtClean="0"/>
              <a:t>12</a:t>
            </a:r>
            <a:r>
              <a:rPr lang="ko-KR" altLang="en-US" dirty="0" smtClean="0"/>
              <a:t>월 </a:t>
            </a:r>
            <a:r>
              <a:rPr lang="en-US" altLang="ko-KR" dirty="0" smtClean="0"/>
              <a:t>22</a:t>
            </a:r>
            <a:r>
              <a:rPr lang="ko-KR" altLang="en-US" dirty="0" smtClean="0"/>
              <a:t>일 히말라야 아일랜드 피크</a:t>
            </a:r>
            <a:r>
              <a:rPr lang="en-US" altLang="ko-KR" dirty="0" smtClean="0"/>
              <a:t>(6189m) </a:t>
            </a:r>
            <a:r>
              <a:rPr lang="ko-KR" altLang="en-US" dirty="0" smtClean="0"/>
              <a:t>등정에 성공했다</a:t>
            </a:r>
            <a:r>
              <a:rPr lang="en-US" altLang="ko-KR" dirty="0" smtClean="0"/>
              <a:t>. </a:t>
            </a:r>
            <a:r>
              <a:rPr lang="ko-KR" altLang="en-US" dirty="0" smtClean="0"/>
              <a:t>왼쪽부터 양지모씨</a:t>
            </a:r>
            <a:r>
              <a:rPr lang="en-US" altLang="ko-KR" dirty="0" smtClean="0"/>
              <a:t>(</a:t>
            </a:r>
            <a:r>
              <a:rPr lang="ko-KR" altLang="en-US" dirty="0" smtClean="0"/>
              <a:t>간 이식</a:t>
            </a:r>
            <a:r>
              <a:rPr lang="en-US" altLang="ko-KR" dirty="0" smtClean="0"/>
              <a:t>·</a:t>
            </a:r>
            <a:r>
              <a:rPr lang="ko-KR" altLang="en-US" dirty="0" smtClean="0"/>
              <a:t>아래사진 오른쪽</a:t>
            </a:r>
            <a:r>
              <a:rPr lang="en-US" altLang="ko-KR" dirty="0" smtClean="0"/>
              <a:t>), </a:t>
            </a:r>
            <a:r>
              <a:rPr lang="ko-KR" altLang="en-US" dirty="0" err="1" smtClean="0"/>
              <a:t>김웅한</a:t>
            </a:r>
            <a:r>
              <a:rPr lang="ko-KR" altLang="en-US" dirty="0" smtClean="0"/>
              <a:t> 교수</a:t>
            </a:r>
            <a:r>
              <a:rPr lang="en-US" altLang="ko-KR" dirty="0" smtClean="0"/>
              <a:t>(</a:t>
            </a:r>
            <a:r>
              <a:rPr lang="ko-KR" altLang="en-US" dirty="0" smtClean="0"/>
              <a:t>서울대병원 흉부외과</a:t>
            </a:r>
            <a:r>
              <a:rPr lang="en-US" altLang="ko-KR" dirty="0" smtClean="0"/>
              <a:t>), </a:t>
            </a:r>
            <a:r>
              <a:rPr lang="ko-KR" altLang="en-US" dirty="0" smtClean="0"/>
              <a:t>민경배씨</a:t>
            </a:r>
            <a:r>
              <a:rPr lang="en-US" altLang="ko-KR" dirty="0" smtClean="0"/>
              <a:t>(</a:t>
            </a:r>
            <a:r>
              <a:rPr lang="ko-KR" altLang="en-US" dirty="0" smtClean="0"/>
              <a:t>간 이식</a:t>
            </a:r>
            <a:r>
              <a:rPr lang="en-US" altLang="ko-KR" dirty="0" smtClean="0"/>
              <a:t>·</a:t>
            </a:r>
            <a:r>
              <a:rPr lang="ko-KR" altLang="en-US" dirty="0" smtClean="0"/>
              <a:t>아래사진 왼쪽</a:t>
            </a:r>
            <a:r>
              <a:rPr lang="en-US" altLang="ko-KR" dirty="0" smtClean="0"/>
              <a:t>), </a:t>
            </a:r>
            <a:r>
              <a:rPr lang="ko-KR" altLang="en-US" dirty="0" smtClean="0"/>
              <a:t>김광식씨</a:t>
            </a:r>
            <a:r>
              <a:rPr lang="en-US" altLang="ko-KR" dirty="0" smtClean="0"/>
              <a:t>(</a:t>
            </a:r>
            <a:r>
              <a:rPr lang="ko-KR" altLang="en-US" dirty="0" smtClean="0"/>
              <a:t>간 기증</a:t>
            </a:r>
            <a:r>
              <a:rPr lang="en-US" altLang="ko-KR" dirty="0" smtClean="0"/>
              <a:t>), </a:t>
            </a:r>
            <a:r>
              <a:rPr lang="ko-KR" altLang="en-US" dirty="0" smtClean="0"/>
              <a:t>최용범</a:t>
            </a:r>
            <a:r>
              <a:rPr lang="en-US" altLang="ko-KR" dirty="0" smtClean="0"/>
              <a:t>(</a:t>
            </a:r>
            <a:r>
              <a:rPr lang="ko-KR" altLang="en-US" dirty="0" err="1" smtClean="0"/>
              <a:t>한국노바티스</a:t>
            </a:r>
            <a:r>
              <a:rPr lang="ko-KR" altLang="en-US" dirty="0" smtClean="0"/>
              <a:t> 상무</a:t>
            </a:r>
            <a:r>
              <a:rPr lang="en-US" altLang="ko-KR" dirty="0" smtClean="0"/>
              <a:t>), </a:t>
            </a:r>
            <a:r>
              <a:rPr lang="ko-KR" altLang="en-US" dirty="0" smtClean="0"/>
              <a:t>서경석 교수</a:t>
            </a:r>
            <a:r>
              <a:rPr lang="en-US" altLang="ko-KR" dirty="0" smtClean="0"/>
              <a:t>(</a:t>
            </a:r>
            <a:r>
              <a:rPr lang="ko-KR" altLang="en-US" dirty="0" smtClean="0"/>
              <a:t>서울대병원 장기이식센터</a:t>
            </a:r>
            <a:r>
              <a:rPr lang="en-US" altLang="ko-KR" dirty="0" smtClean="0"/>
              <a:t>), </a:t>
            </a:r>
            <a:r>
              <a:rPr lang="ko-KR" altLang="en-US" dirty="0" smtClean="0"/>
              <a:t>박영석 대장</a:t>
            </a:r>
            <a:r>
              <a:rPr lang="en-US" altLang="ko-KR" dirty="0" smtClean="0"/>
              <a:t>(</a:t>
            </a:r>
            <a:r>
              <a:rPr lang="ko-KR" altLang="en-US" dirty="0" smtClean="0"/>
              <a:t>산악인</a:t>
            </a:r>
            <a:r>
              <a:rPr lang="en-US" altLang="ko-KR" dirty="0" smtClean="0"/>
              <a:t>). </a:t>
            </a:r>
            <a:r>
              <a:rPr lang="ko-KR" altLang="en-US" dirty="0" smtClean="0"/>
              <a:t>연합뉴스</a:t>
            </a:r>
            <a:endParaRPr lang="en-US" altLang="ko-KR" dirty="0" smtClean="0"/>
          </a:p>
          <a:p>
            <a:endParaRPr lang="en-US" altLang="ko-KR" dirty="0" smtClean="0"/>
          </a:p>
          <a:p>
            <a:r>
              <a:rPr lang="ko-KR" altLang="en-US" dirty="0" err="1" smtClean="0"/>
              <a:t>리스마스를</a:t>
            </a:r>
            <a:r>
              <a:rPr lang="ko-KR" altLang="en-US" dirty="0" smtClean="0"/>
              <a:t> 사흘 앞둔 지난달 </a:t>
            </a:r>
            <a:r>
              <a:rPr lang="en-US" altLang="ko-KR" dirty="0" smtClean="0"/>
              <a:t>22</a:t>
            </a:r>
            <a:r>
              <a:rPr lang="ko-KR" altLang="en-US" dirty="0" smtClean="0"/>
              <a:t>일 새벽 </a:t>
            </a:r>
            <a:r>
              <a:rPr lang="en-US" altLang="ko-KR" dirty="0" smtClean="0"/>
              <a:t>4</a:t>
            </a:r>
            <a:r>
              <a:rPr lang="ko-KR" altLang="en-US" dirty="0" smtClean="0"/>
              <a:t>시</a:t>
            </a:r>
            <a:r>
              <a:rPr lang="en-US" altLang="ko-KR" dirty="0" smtClean="0"/>
              <a:t>. </a:t>
            </a:r>
            <a:r>
              <a:rPr lang="ko-KR" altLang="en-US" dirty="0" smtClean="0"/>
              <a:t>정상 공격조 </a:t>
            </a:r>
            <a:r>
              <a:rPr lang="en-US" altLang="ko-KR" dirty="0" smtClean="0"/>
              <a:t>6</a:t>
            </a:r>
            <a:r>
              <a:rPr lang="ko-KR" altLang="en-US" dirty="0" smtClean="0"/>
              <a:t>명은 등반대장인 산악인 박영석</a:t>
            </a:r>
            <a:r>
              <a:rPr lang="en-US" altLang="ko-KR" dirty="0" smtClean="0"/>
              <a:t>(46)</a:t>
            </a:r>
            <a:r>
              <a:rPr lang="ko-KR" altLang="en-US" dirty="0" smtClean="0"/>
              <a:t>씨를 따라 해발 </a:t>
            </a:r>
            <a:r>
              <a:rPr lang="en-US" altLang="ko-KR" dirty="0" smtClean="0"/>
              <a:t>5600m </a:t>
            </a:r>
            <a:r>
              <a:rPr lang="ko-KR" altLang="en-US" dirty="0" smtClean="0"/>
              <a:t>고지의 마지막 캠프를 나섰다</a:t>
            </a:r>
            <a:r>
              <a:rPr lang="en-US" altLang="ko-KR" dirty="0" smtClean="0"/>
              <a:t>. </a:t>
            </a:r>
            <a:r>
              <a:rPr lang="ko-KR" altLang="en-US" dirty="0" smtClean="0"/>
              <a:t>모자 위에 장착한 랜턴으로 바로 앞사람의 발치만 알아볼 수 있을 만큼 캄캄했다</a:t>
            </a:r>
            <a:r>
              <a:rPr lang="en-US" altLang="ko-KR" dirty="0" smtClean="0"/>
              <a:t>. </a:t>
            </a:r>
            <a:r>
              <a:rPr lang="ko-KR" altLang="en-US" dirty="0" smtClean="0"/>
              <a:t>어둠은 경사 </a:t>
            </a:r>
            <a:r>
              <a:rPr lang="en-US" altLang="ko-KR" dirty="0" smtClean="0"/>
              <a:t>80</a:t>
            </a:r>
            <a:r>
              <a:rPr lang="ko-KR" altLang="en-US" dirty="0" smtClean="0"/>
              <a:t>도에 가까운 암벽을 오르는 두려움조차 삼킬 정도였다</a:t>
            </a:r>
            <a:r>
              <a:rPr lang="en-US" altLang="ko-KR" dirty="0" smtClean="0"/>
              <a:t>. ‘</a:t>
            </a:r>
            <a:r>
              <a:rPr lang="ko-KR" altLang="en-US" dirty="0" smtClean="0"/>
              <a:t>생명줄’에 매달려 그저 앞사람만 따라 기어 올랐다</a:t>
            </a:r>
            <a:r>
              <a:rPr lang="en-US" altLang="ko-KR" dirty="0" smtClean="0"/>
              <a:t>. </a:t>
            </a:r>
            <a:r>
              <a:rPr lang="ko-KR" altLang="en-US" dirty="0" smtClean="0"/>
              <a:t>시속 </a:t>
            </a:r>
            <a:r>
              <a:rPr lang="en-US" altLang="ko-KR" dirty="0" smtClean="0"/>
              <a:t>40㎞</a:t>
            </a:r>
            <a:r>
              <a:rPr lang="ko-KR" altLang="en-US" dirty="0" smtClean="0"/>
              <a:t>가 넘는</a:t>
            </a:r>
            <a:r>
              <a:rPr lang="en-US" altLang="ko-KR" dirty="0" smtClean="0"/>
              <a:t>, </a:t>
            </a:r>
            <a:r>
              <a:rPr lang="ko-KR" altLang="en-US" dirty="0" smtClean="0"/>
              <a:t>얼음 조각이 섞인 강풍에 몸이 날아갈 뻔하기도 했다</a:t>
            </a:r>
            <a:r>
              <a:rPr lang="en-US" altLang="ko-KR" dirty="0" smtClean="0"/>
              <a:t>. 5</a:t>
            </a:r>
            <a:r>
              <a:rPr lang="ko-KR" altLang="en-US" dirty="0" smtClean="0"/>
              <a:t>시간이 지난 오전 </a:t>
            </a:r>
            <a:r>
              <a:rPr lang="en-US" altLang="ko-KR" dirty="0" smtClean="0"/>
              <a:t>9</a:t>
            </a:r>
            <a:r>
              <a:rPr lang="ko-KR" altLang="en-US" dirty="0" smtClean="0"/>
              <a:t>시 </a:t>
            </a:r>
            <a:r>
              <a:rPr lang="en-US" altLang="ko-KR" dirty="0" smtClean="0"/>
              <a:t>20</a:t>
            </a:r>
            <a:r>
              <a:rPr lang="ko-KR" altLang="en-US" dirty="0" smtClean="0"/>
              <a:t>분</a:t>
            </a:r>
            <a:r>
              <a:rPr lang="en-US" altLang="ko-KR" dirty="0" smtClean="0"/>
              <a:t>. </a:t>
            </a:r>
            <a:r>
              <a:rPr lang="ko-KR" altLang="en-US" dirty="0" smtClean="0"/>
              <a:t>간</a:t>
            </a:r>
            <a:r>
              <a:rPr lang="en-US" altLang="ko-KR" dirty="0" smtClean="0"/>
              <a:t>·</a:t>
            </a:r>
            <a:r>
              <a:rPr lang="ko-KR" altLang="en-US" dirty="0" smtClean="0"/>
              <a:t>신장 </a:t>
            </a:r>
            <a:r>
              <a:rPr lang="ko-KR" altLang="en-US" dirty="0" err="1" smtClean="0"/>
              <a:t>이식자와</a:t>
            </a:r>
            <a:r>
              <a:rPr lang="ko-KR" altLang="en-US" dirty="0" smtClean="0"/>
              <a:t> 기증자 </a:t>
            </a:r>
            <a:r>
              <a:rPr lang="en-US" altLang="ko-KR" dirty="0" smtClean="0"/>
              <a:t>10</a:t>
            </a:r>
            <a:r>
              <a:rPr lang="ko-KR" altLang="en-US" dirty="0" smtClean="0"/>
              <a:t>명이 주축인 ‘히말라야 </a:t>
            </a:r>
            <a:r>
              <a:rPr lang="ko-KR" altLang="en-US" dirty="0" err="1" smtClean="0"/>
              <a:t>생명나눔</a:t>
            </a:r>
            <a:r>
              <a:rPr lang="ko-KR" altLang="en-US" dirty="0" smtClean="0"/>
              <a:t> 원정대’는 아일랜드 피크 정상</a:t>
            </a:r>
            <a:r>
              <a:rPr lang="en-US" altLang="ko-KR" dirty="0" smtClean="0"/>
              <a:t>(6189m)</a:t>
            </a:r>
            <a:r>
              <a:rPr lang="ko-KR" altLang="en-US" dirty="0" smtClean="0"/>
              <a:t>에 깃발을 꽂았다</a:t>
            </a:r>
            <a:r>
              <a:rPr lang="en-US" altLang="ko-KR" dirty="0" smtClean="0"/>
              <a:t>.</a:t>
            </a:r>
            <a:br>
              <a:rPr lang="en-US" altLang="ko-KR" dirty="0" smtClean="0"/>
            </a:br>
            <a:r>
              <a:rPr lang="en-US" altLang="ko-KR" dirty="0" smtClean="0"/>
              <a:t/>
            </a:r>
            <a:br>
              <a:rPr lang="en-US" altLang="ko-KR" dirty="0" smtClean="0"/>
            </a:br>
            <a:r>
              <a:rPr lang="ko-KR" altLang="en-US" dirty="0" smtClean="0"/>
              <a:t>정상에는 간 이식을 받은 </a:t>
            </a:r>
            <a:r>
              <a:rPr lang="ko-KR" altLang="en-US" dirty="0" err="1" smtClean="0"/>
              <a:t>양지모</a:t>
            </a:r>
            <a:r>
              <a:rPr lang="en-US" altLang="ko-KR" dirty="0" smtClean="0"/>
              <a:t>(55·2007</a:t>
            </a:r>
            <a:r>
              <a:rPr lang="ko-KR" altLang="en-US" dirty="0" smtClean="0"/>
              <a:t>년 </a:t>
            </a:r>
            <a:r>
              <a:rPr lang="en-US" altLang="ko-KR" dirty="0" smtClean="0"/>
              <a:t>1</a:t>
            </a:r>
            <a:r>
              <a:rPr lang="ko-KR" altLang="en-US" dirty="0" smtClean="0"/>
              <a:t>월 수술</a:t>
            </a:r>
            <a:r>
              <a:rPr lang="en-US" altLang="ko-KR" dirty="0" smtClean="0"/>
              <a:t>)</a:t>
            </a:r>
            <a:r>
              <a:rPr lang="ko-KR" altLang="en-US" dirty="0" smtClean="0"/>
              <a:t>씨와 민경배</a:t>
            </a:r>
            <a:r>
              <a:rPr lang="en-US" altLang="ko-KR" dirty="0" smtClean="0"/>
              <a:t>(51· 2005</a:t>
            </a:r>
            <a:r>
              <a:rPr lang="ko-KR" altLang="en-US" dirty="0" smtClean="0"/>
              <a:t>년 </a:t>
            </a:r>
            <a:r>
              <a:rPr lang="en-US" altLang="ko-KR" dirty="0" smtClean="0"/>
              <a:t>5</a:t>
            </a:r>
            <a:r>
              <a:rPr lang="ko-KR" altLang="en-US" dirty="0" smtClean="0"/>
              <a:t>월 수술</a:t>
            </a:r>
            <a:r>
              <a:rPr lang="en-US" altLang="ko-KR" dirty="0" smtClean="0"/>
              <a:t>)</a:t>
            </a:r>
            <a:r>
              <a:rPr lang="ko-KR" altLang="en-US" dirty="0" smtClean="0"/>
              <a:t>씨</a:t>
            </a:r>
            <a:r>
              <a:rPr lang="en-US" altLang="ko-KR" dirty="0" smtClean="0"/>
              <a:t>, </a:t>
            </a:r>
            <a:r>
              <a:rPr lang="ko-KR" altLang="en-US" dirty="0" smtClean="0"/>
              <a:t>매형인 </a:t>
            </a:r>
            <a:r>
              <a:rPr lang="ko-KR" altLang="en-US" dirty="0" err="1" smtClean="0"/>
              <a:t>민씨에게</a:t>
            </a:r>
            <a:r>
              <a:rPr lang="ko-KR" altLang="en-US" dirty="0" smtClean="0"/>
              <a:t> 간을 기증한 김광식</a:t>
            </a:r>
            <a:r>
              <a:rPr lang="en-US" altLang="ko-KR" dirty="0" smtClean="0"/>
              <a:t>(40)</a:t>
            </a:r>
            <a:r>
              <a:rPr lang="ko-KR" altLang="en-US" dirty="0" smtClean="0"/>
              <a:t>씨가 함께 섰다</a:t>
            </a:r>
            <a:r>
              <a:rPr lang="en-US" altLang="ko-KR" dirty="0" smtClean="0"/>
              <a:t>.</a:t>
            </a:r>
            <a:br>
              <a:rPr lang="en-US" altLang="ko-KR" dirty="0" smtClean="0"/>
            </a:br>
            <a:r>
              <a:rPr lang="en-US" altLang="ko-KR" dirty="0" smtClean="0"/>
              <a:t/>
            </a:r>
            <a:br>
              <a:rPr lang="en-US" altLang="ko-KR" dirty="0" smtClean="0"/>
            </a:br>
            <a:r>
              <a:rPr lang="en-US" altLang="ko-KR" dirty="0" smtClean="0"/>
              <a:t>“</a:t>
            </a:r>
            <a:r>
              <a:rPr lang="ko-KR" altLang="en-US" dirty="0" smtClean="0"/>
              <a:t>처음엔 그저 기쁨</a:t>
            </a:r>
            <a:r>
              <a:rPr lang="en-US" altLang="ko-KR" dirty="0" smtClean="0"/>
              <a:t>, </a:t>
            </a:r>
            <a:r>
              <a:rPr lang="ko-KR" altLang="en-US" dirty="0" smtClean="0"/>
              <a:t>얼떨떨함뿐이었어요</a:t>
            </a:r>
            <a:r>
              <a:rPr lang="en-US" altLang="ko-KR" dirty="0" smtClean="0"/>
              <a:t>. </a:t>
            </a:r>
            <a:r>
              <a:rPr lang="ko-KR" altLang="en-US" dirty="0" smtClean="0"/>
              <a:t>하지만 금세 </a:t>
            </a:r>
            <a:r>
              <a:rPr lang="en-US" altLang="ko-KR" dirty="0" smtClean="0"/>
              <a:t>10</a:t>
            </a:r>
            <a:r>
              <a:rPr lang="ko-KR" altLang="en-US" dirty="0" smtClean="0"/>
              <a:t>여 년간 나를 대신해 생계를 맡고 아이들을 키워 온 아내 얼굴이 떠오르더군요</a:t>
            </a:r>
            <a:r>
              <a:rPr lang="en-US" altLang="ko-KR" dirty="0" smtClean="0"/>
              <a:t>. </a:t>
            </a:r>
            <a:r>
              <a:rPr lang="ko-KR" altLang="en-US" dirty="0" smtClean="0"/>
              <a:t>간경화 진단을 받은 </a:t>
            </a:r>
            <a:r>
              <a:rPr lang="en-US" altLang="ko-KR" dirty="0" smtClean="0"/>
              <a:t>95</a:t>
            </a:r>
            <a:r>
              <a:rPr lang="ko-KR" altLang="en-US" dirty="0" smtClean="0"/>
              <a:t>년부터 아무런 불평 없이</a:t>
            </a:r>
            <a:r>
              <a:rPr lang="en-US" altLang="ko-KR" dirty="0" smtClean="0"/>
              <a:t>, </a:t>
            </a:r>
            <a:r>
              <a:rPr lang="ko-KR" altLang="en-US" dirty="0" smtClean="0"/>
              <a:t>내가 스트레스 받을 일 없도록 항상 신경 써 준 아내와 아이들이 다시 한번 얼마나 고맙게 느껴지던지</a:t>
            </a:r>
            <a:r>
              <a:rPr lang="en-US" altLang="ko-KR" dirty="0" smtClean="0"/>
              <a:t>….”</a:t>
            </a:r>
            <a:br>
              <a:rPr lang="en-US" altLang="ko-KR" dirty="0" smtClean="0"/>
            </a:br>
            <a:r>
              <a:rPr lang="en-US" altLang="ko-KR" dirty="0" smtClean="0"/>
              <a:t/>
            </a:r>
            <a:br>
              <a:rPr lang="en-US" altLang="ko-KR" dirty="0" smtClean="0"/>
            </a:br>
            <a:r>
              <a:rPr lang="en-US" altLang="ko-KR" dirty="0" smtClean="0"/>
              <a:t>7</a:t>
            </a:r>
            <a:r>
              <a:rPr lang="ko-KR" altLang="en-US" dirty="0" smtClean="0"/>
              <a:t>일 오후 서울 강남역 인근 커피숍에서 만난 양씨는 “걱정하며 말리던 가족이 </a:t>
            </a:r>
            <a:r>
              <a:rPr lang="en-US" altLang="ko-KR" dirty="0" smtClean="0"/>
              <a:t>10</a:t>
            </a:r>
            <a:r>
              <a:rPr lang="ko-KR" altLang="en-US" dirty="0" smtClean="0"/>
              <a:t>년은 더 늙어서 돌아온 것 같다고 놀린다”</a:t>
            </a:r>
            <a:r>
              <a:rPr lang="ko-KR" altLang="en-US" dirty="0" err="1" smtClean="0"/>
              <a:t>며</a:t>
            </a:r>
            <a:r>
              <a:rPr lang="ko-KR" altLang="en-US" dirty="0" smtClean="0"/>
              <a:t> 웃었다</a:t>
            </a:r>
            <a:r>
              <a:rPr lang="en-US" altLang="ko-KR" dirty="0" smtClean="0"/>
              <a:t>. </a:t>
            </a:r>
            <a:r>
              <a:rPr lang="ko-KR" altLang="en-US" dirty="0" smtClean="0"/>
              <a:t>몸무게가 </a:t>
            </a:r>
            <a:r>
              <a:rPr lang="en-US" altLang="ko-KR" dirty="0" smtClean="0"/>
              <a:t>3㎏</a:t>
            </a:r>
            <a:r>
              <a:rPr lang="ko-KR" altLang="en-US" dirty="0" smtClean="0"/>
              <a:t>쯤 줄었고 피부도 나빠진 것 같다고 했다</a:t>
            </a:r>
            <a:r>
              <a:rPr lang="en-US" altLang="ko-KR" dirty="0" smtClean="0"/>
              <a:t>. </a:t>
            </a:r>
            <a:r>
              <a:rPr lang="ko-KR" altLang="en-US" dirty="0" smtClean="0"/>
              <a:t>함께 나온 </a:t>
            </a:r>
            <a:r>
              <a:rPr lang="ko-KR" altLang="en-US" dirty="0" err="1" smtClean="0"/>
              <a:t>민씨도</a:t>
            </a:r>
            <a:r>
              <a:rPr lang="ko-KR" altLang="en-US" dirty="0" smtClean="0"/>
              <a:t> “모래먼지 때문에 공기도 탁하고</a:t>
            </a:r>
            <a:r>
              <a:rPr lang="en-US" altLang="ko-KR" dirty="0" smtClean="0"/>
              <a:t>, </a:t>
            </a:r>
            <a:r>
              <a:rPr lang="ko-KR" altLang="en-US" dirty="0" smtClean="0"/>
              <a:t>상상했던 것처럼 멋진 설산</a:t>
            </a:r>
            <a:r>
              <a:rPr lang="en-US" altLang="ko-KR" dirty="0" smtClean="0"/>
              <a:t>(</a:t>
            </a:r>
            <a:r>
              <a:rPr lang="ko-KR" altLang="en-US" dirty="0" smtClean="0"/>
              <a:t>雪山</a:t>
            </a:r>
            <a:r>
              <a:rPr lang="en-US" altLang="ko-KR" dirty="0" smtClean="0"/>
              <a:t>)</a:t>
            </a:r>
            <a:r>
              <a:rPr lang="ko-KR" altLang="en-US" dirty="0" smtClean="0"/>
              <a:t>이 결코 아니었다”며 손을 저었다</a:t>
            </a:r>
            <a:r>
              <a:rPr lang="en-US" altLang="ko-KR" dirty="0" smtClean="0"/>
              <a:t>. </a:t>
            </a:r>
            <a:r>
              <a:rPr lang="ko-KR" altLang="en-US" dirty="0" smtClean="0"/>
              <a:t>그는 귀국한 지 열흘이 넘은 요즘도 자다가 숨이 가쁜 것처럼 느껴져 벌떡 일어나는 경우가 있다고 한다</a:t>
            </a:r>
            <a:r>
              <a:rPr lang="en-US" altLang="ko-KR" dirty="0" smtClean="0"/>
              <a:t>. “</a:t>
            </a:r>
            <a:r>
              <a:rPr lang="ko-KR" altLang="en-US" dirty="0" smtClean="0"/>
              <a:t>하긴 그런 건 함께 간 서 교수님이나 방송사 </a:t>
            </a:r>
            <a:r>
              <a:rPr lang="en-US" altLang="ko-KR" dirty="0" smtClean="0"/>
              <a:t>PD</a:t>
            </a:r>
            <a:r>
              <a:rPr lang="ko-KR" altLang="en-US" dirty="0" smtClean="0"/>
              <a:t>처럼 원래 건강한 사람도 마찬가지로 겪은 일”이라며 그들은 다시 웃는다</a:t>
            </a:r>
            <a:r>
              <a:rPr lang="en-US" altLang="ko-KR" dirty="0" smtClean="0"/>
              <a:t>. </a:t>
            </a:r>
            <a:r>
              <a:rPr lang="ko-KR" altLang="en-US" dirty="0" smtClean="0"/>
              <a:t>두 사람 모두 더없이 건강하고 편안한 얼굴이었다</a:t>
            </a:r>
            <a:r>
              <a:rPr lang="en-US" altLang="ko-KR" dirty="0" smtClean="0"/>
              <a:t>.</a:t>
            </a:r>
            <a:br>
              <a:rPr lang="en-US" altLang="ko-KR" dirty="0" smtClean="0"/>
            </a:br>
            <a:r>
              <a:rPr lang="en-US" altLang="ko-KR" dirty="0" smtClean="0"/>
              <a:t/>
            </a:r>
            <a:br>
              <a:rPr lang="en-US" altLang="ko-KR" dirty="0" smtClean="0"/>
            </a:br>
            <a:r>
              <a:rPr lang="ko-KR" altLang="en-US" dirty="0" smtClean="0"/>
              <a:t>원정대원 중 최고령자인 양씨는 간 이식 수술을 받기 전까진 거동조차 힘들었다</a:t>
            </a:r>
            <a:r>
              <a:rPr lang="en-US" altLang="ko-KR" dirty="0" smtClean="0"/>
              <a:t>. “</a:t>
            </a:r>
            <a:r>
              <a:rPr lang="ko-KR" altLang="en-US" dirty="0" err="1" smtClean="0"/>
              <a:t>간혼수</a:t>
            </a:r>
            <a:r>
              <a:rPr lang="ko-KR" altLang="en-US" dirty="0" smtClean="0"/>
              <a:t> 증세로 사흘씩 정신을 잃은 적도 있어요</a:t>
            </a:r>
            <a:r>
              <a:rPr lang="en-US" altLang="ko-KR" dirty="0" smtClean="0"/>
              <a:t>. </a:t>
            </a:r>
            <a:r>
              <a:rPr lang="ko-KR" altLang="en-US" dirty="0" smtClean="0"/>
              <a:t>다리가 너무 부어 소변도 못 볼 지경이었죠</a:t>
            </a:r>
            <a:r>
              <a:rPr lang="en-US" altLang="ko-KR" dirty="0" smtClean="0"/>
              <a:t>. </a:t>
            </a:r>
            <a:r>
              <a:rPr lang="ko-KR" altLang="en-US" dirty="0" smtClean="0"/>
              <a:t>간 염증 때문에 허리까지 문제가 생겨 결국 아들로부터 간을 </a:t>
            </a:r>
            <a:r>
              <a:rPr lang="ko-KR" altLang="en-US" dirty="0" err="1" smtClean="0"/>
              <a:t>이식받은</a:t>
            </a:r>
            <a:r>
              <a:rPr lang="ko-KR" altLang="en-US" dirty="0" smtClean="0"/>
              <a:t> 거예요</a:t>
            </a:r>
            <a:r>
              <a:rPr lang="en-US" altLang="ko-KR" dirty="0" smtClean="0"/>
              <a:t>.” </a:t>
            </a:r>
            <a:r>
              <a:rPr lang="ko-KR" altLang="en-US" dirty="0" smtClean="0"/>
              <a:t>수술 후에도 </a:t>
            </a:r>
            <a:r>
              <a:rPr lang="en-US" altLang="ko-KR" dirty="0" smtClean="0"/>
              <a:t>6</a:t>
            </a:r>
            <a:r>
              <a:rPr lang="ko-KR" altLang="en-US" dirty="0" smtClean="0"/>
              <a:t>개월 만에 일을 하겠다고 나섰다가 쓰러져 재입원했다</a:t>
            </a:r>
            <a:r>
              <a:rPr lang="en-US" altLang="ko-KR" dirty="0" smtClean="0"/>
              <a:t>. 1</a:t>
            </a:r>
            <a:r>
              <a:rPr lang="ko-KR" altLang="en-US" dirty="0" smtClean="0"/>
              <a:t>년 됐을 때도 간수치가 </a:t>
            </a:r>
            <a:r>
              <a:rPr lang="en-US" altLang="ko-KR" dirty="0" smtClean="0"/>
              <a:t>270</a:t>
            </a:r>
            <a:r>
              <a:rPr lang="ko-KR" altLang="en-US" dirty="0" smtClean="0"/>
              <a:t>까지 올라가</a:t>
            </a:r>
            <a:r>
              <a:rPr lang="en-US" altLang="ko-KR" dirty="0" smtClean="0"/>
              <a:t>(40 </a:t>
            </a:r>
            <a:r>
              <a:rPr lang="ko-KR" altLang="en-US" dirty="0" smtClean="0"/>
              <a:t>이하가 정상</a:t>
            </a:r>
            <a:r>
              <a:rPr lang="en-US" altLang="ko-KR" dirty="0" smtClean="0"/>
              <a:t>) </a:t>
            </a:r>
            <a:r>
              <a:rPr lang="ko-KR" altLang="en-US" dirty="0" smtClean="0"/>
              <a:t>통원치료를 받았다</a:t>
            </a:r>
            <a:r>
              <a:rPr lang="en-US" altLang="ko-KR" dirty="0" smtClean="0"/>
              <a:t>. “</a:t>
            </a:r>
            <a:r>
              <a:rPr lang="ko-KR" altLang="en-US" dirty="0" smtClean="0"/>
              <a:t>가까운 산에 다니고 한강변에서 자전거를 타는 등 운동을 하루 </a:t>
            </a:r>
            <a:r>
              <a:rPr lang="en-US" altLang="ko-KR" dirty="0" smtClean="0"/>
              <a:t>2</a:t>
            </a:r>
            <a:r>
              <a:rPr lang="ko-KR" altLang="en-US" dirty="0" smtClean="0"/>
              <a:t>시간 이상 꾸준히 하기 시작했어요</a:t>
            </a:r>
            <a:r>
              <a:rPr lang="en-US" altLang="ko-KR" dirty="0" smtClean="0"/>
              <a:t>. </a:t>
            </a:r>
            <a:r>
              <a:rPr lang="ko-KR" altLang="en-US" dirty="0" smtClean="0"/>
              <a:t>무엇보다 머리가 아파 힘들었는데</a:t>
            </a:r>
            <a:r>
              <a:rPr lang="en-US" altLang="ko-KR" dirty="0" smtClean="0"/>
              <a:t>, </a:t>
            </a:r>
            <a:r>
              <a:rPr lang="ko-KR" altLang="en-US" dirty="0" smtClean="0"/>
              <a:t>그런 증상이 싹 없어지더군요</a:t>
            </a:r>
            <a:r>
              <a:rPr lang="en-US" altLang="ko-KR" dirty="0" smtClean="0"/>
              <a:t>. </a:t>
            </a:r>
            <a:r>
              <a:rPr lang="ko-KR" altLang="en-US" dirty="0" smtClean="0"/>
              <a:t>히말라야 등반을 준비하면서 훨씬 더 좋아졌죠</a:t>
            </a:r>
            <a:r>
              <a:rPr lang="en-US" altLang="ko-KR" dirty="0" smtClean="0"/>
              <a:t>.”</a:t>
            </a:r>
            <a:br>
              <a:rPr lang="en-US" altLang="ko-KR" dirty="0" smtClean="0"/>
            </a:br>
            <a:r>
              <a:rPr lang="en-US" altLang="ko-KR" dirty="0" smtClean="0"/>
              <a:t/>
            </a:r>
            <a:br>
              <a:rPr lang="en-US" altLang="ko-KR" dirty="0" smtClean="0"/>
            </a:br>
            <a:r>
              <a:rPr lang="ko-KR" altLang="en-US" dirty="0" err="1" smtClean="0"/>
              <a:t>민씨는</a:t>
            </a:r>
            <a:r>
              <a:rPr lang="ko-KR" altLang="en-US" dirty="0" smtClean="0"/>
              <a:t> 수술 전까지 건강을 자신하던 편이었다</a:t>
            </a:r>
            <a:r>
              <a:rPr lang="en-US" altLang="ko-KR" dirty="0" smtClean="0"/>
              <a:t>. </a:t>
            </a:r>
            <a:r>
              <a:rPr lang="ko-KR" altLang="en-US" dirty="0" smtClean="0"/>
              <a:t>그런데 </a:t>
            </a:r>
            <a:r>
              <a:rPr lang="en-US" altLang="ko-KR" dirty="0" smtClean="0"/>
              <a:t>2002</a:t>
            </a:r>
            <a:r>
              <a:rPr lang="ko-KR" altLang="en-US" dirty="0" smtClean="0"/>
              <a:t>년 건강검진에서 간암 소견이 나왔다</a:t>
            </a:r>
            <a:r>
              <a:rPr lang="en-US" altLang="ko-KR" dirty="0" smtClean="0"/>
              <a:t>. </a:t>
            </a:r>
            <a:r>
              <a:rPr lang="ko-KR" altLang="en-US" dirty="0" smtClean="0"/>
              <a:t>갑자기 쓰러지기까지 했다</a:t>
            </a:r>
            <a:r>
              <a:rPr lang="en-US" altLang="ko-KR" dirty="0" smtClean="0"/>
              <a:t>. </a:t>
            </a:r>
            <a:r>
              <a:rPr lang="ko-KR" altLang="en-US" dirty="0" err="1" smtClean="0"/>
              <a:t>색전술</a:t>
            </a:r>
            <a:r>
              <a:rPr lang="en-US" altLang="ko-KR" dirty="0" smtClean="0"/>
              <a:t>(</a:t>
            </a:r>
            <a:r>
              <a:rPr lang="ko-KR" altLang="en-US" dirty="0" smtClean="0"/>
              <a:t>간동맥에서 공급되는 혈류를 차단해 암세포를 괴사시키는 치료법</a:t>
            </a:r>
            <a:r>
              <a:rPr lang="en-US" altLang="ko-KR" dirty="0" smtClean="0"/>
              <a:t>)</a:t>
            </a:r>
            <a:r>
              <a:rPr lang="ko-KR" altLang="en-US" dirty="0" smtClean="0"/>
              <a:t>을 받은 뒤 조심했지만 </a:t>
            </a:r>
            <a:r>
              <a:rPr lang="en-US" altLang="ko-KR" dirty="0" smtClean="0"/>
              <a:t>2004</a:t>
            </a:r>
            <a:r>
              <a:rPr lang="ko-KR" altLang="en-US" dirty="0" smtClean="0"/>
              <a:t>년 암이 재발한 것 같다는 진단을 받았다</a:t>
            </a:r>
            <a:r>
              <a:rPr lang="en-US" altLang="ko-KR" dirty="0" smtClean="0"/>
              <a:t>. </a:t>
            </a:r>
            <a:r>
              <a:rPr lang="ko-KR" altLang="en-US" dirty="0" smtClean="0"/>
              <a:t>처남이 간을 떼어줬다</a:t>
            </a:r>
            <a:r>
              <a:rPr lang="en-US" altLang="ko-KR" dirty="0" smtClean="0"/>
              <a:t>. “</a:t>
            </a:r>
            <a:r>
              <a:rPr lang="ko-KR" altLang="en-US" dirty="0" smtClean="0"/>
              <a:t>퇴원 후 </a:t>
            </a:r>
            <a:r>
              <a:rPr lang="en-US" altLang="ko-KR" dirty="0" smtClean="0"/>
              <a:t>1</a:t>
            </a:r>
            <a:r>
              <a:rPr lang="ko-KR" altLang="en-US" dirty="0" smtClean="0"/>
              <a:t>년 가까이 서울 근교에서 </a:t>
            </a:r>
            <a:r>
              <a:rPr lang="ko-KR" altLang="en-US" dirty="0" err="1" smtClean="0"/>
              <a:t>유기농</a:t>
            </a:r>
            <a:r>
              <a:rPr lang="ko-KR" altLang="en-US" dirty="0" smtClean="0"/>
              <a:t> 채소와 증류수를 사다 먹어 가며 푹 쉬었어요</a:t>
            </a:r>
            <a:r>
              <a:rPr lang="en-US" altLang="ko-KR" dirty="0" smtClean="0"/>
              <a:t>. </a:t>
            </a:r>
            <a:r>
              <a:rPr lang="ko-KR" altLang="en-US" dirty="0" smtClean="0"/>
              <a:t>운동은 </a:t>
            </a:r>
            <a:r>
              <a:rPr lang="en-US" altLang="ko-KR" dirty="0" smtClean="0"/>
              <a:t>3</a:t>
            </a:r>
            <a:r>
              <a:rPr lang="ko-KR" altLang="en-US" dirty="0" smtClean="0"/>
              <a:t>개월쯤 지났을 때부터 아침 식전 </a:t>
            </a:r>
            <a:r>
              <a:rPr lang="en-US" altLang="ko-KR" dirty="0" smtClean="0"/>
              <a:t>1</a:t>
            </a:r>
            <a:r>
              <a:rPr lang="ko-KR" altLang="en-US" dirty="0" smtClean="0"/>
              <a:t>시간</a:t>
            </a:r>
            <a:r>
              <a:rPr lang="en-US" altLang="ko-KR" dirty="0" smtClean="0"/>
              <a:t>, </a:t>
            </a:r>
            <a:r>
              <a:rPr lang="ko-KR" altLang="en-US" dirty="0" smtClean="0"/>
              <a:t>저녁 식후 </a:t>
            </a:r>
            <a:r>
              <a:rPr lang="en-US" altLang="ko-KR" dirty="0" smtClean="0"/>
              <a:t>1</a:t>
            </a:r>
            <a:r>
              <a:rPr lang="ko-KR" altLang="en-US" dirty="0" smtClean="0"/>
              <a:t>시간</a:t>
            </a:r>
            <a:r>
              <a:rPr lang="en-US" altLang="ko-KR" dirty="0" smtClean="0"/>
              <a:t>30</a:t>
            </a:r>
            <a:r>
              <a:rPr lang="ko-KR" altLang="en-US" dirty="0" smtClean="0"/>
              <a:t>분씩 꼬박꼬박 했죠</a:t>
            </a:r>
            <a:r>
              <a:rPr lang="en-US" altLang="ko-KR" dirty="0" smtClean="0"/>
              <a:t>. </a:t>
            </a:r>
            <a:r>
              <a:rPr lang="ko-KR" altLang="en-US" dirty="0" smtClean="0"/>
              <a:t>주로 밖에 나가 </a:t>
            </a:r>
            <a:r>
              <a:rPr lang="en-US" altLang="ko-KR" dirty="0" smtClean="0"/>
              <a:t>10㎞ </a:t>
            </a:r>
            <a:r>
              <a:rPr lang="ko-KR" altLang="en-US" dirty="0" smtClean="0"/>
              <a:t>이상씩 걸었어요</a:t>
            </a:r>
            <a:r>
              <a:rPr lang="en-US" altLang="ko-KR" dirty="0" smtClean="0"/>
              <a:t>.” </a:t>
            </a:r>
            <a:r>
              <a:rPr lang="ko-KR" altLang="en-US" dirty="0" smtClean="0"/>
              <a:t>수술을 전후해 많이 쓰는 스테로이드제제가 </a:t>
            </a:r>
            <a:r>
              <a:rPr lang="ko-KR" altLang="en-US" dirty="0" err="1" smtClean="0"/>
              <a:t>근육량을</a:t>
            </a:r>
            <a:r>
              <a:rPr lang="ko-KR" altLang="en-US" dirty="0" smtClean="0"/>
              <a:t> 크게 줄어들게 한다</a:t>
            </a:r>
            <a:r>
              <a:rPr lang="en-US" altLang="ko-KR" dirty="0" smtClean="0"/>
              <a:t>. </a:t>
            </a:r>
            <a:r>
              <a:rPr lang="ko-KR" altLang="en-US" dirty="0" smtClean="0"/>
              <a:t>그래서 </a:t>
            </a:r>
            <a:r>
              <a:rPr lang="ko-KR" altLang="en-US" dirty="0" err="1" smtClean="0"/>
              <a:t>민씨는</a:t>
            </a:r>
            <a:r>
              <a:rPr lang="ko-KR" altLang="en-US" dirty="0" smtClean="0"/>
              <a:t> 영양을 골고루 섭취하며 관절에 너무 무리가 되는 운동은 피했다</a:t>
            </a:r>
            <a:r>
              <a:rPr lang="en-US" altLang="ko-KR" dirty="0" smtClean="0"/>
              <a:t>. </a:t>
            </a:r>
            <a:r>
              <a:rPr lang="ko-KR" altLang="en-US" dirty="0" smtClean="0"/>
              <a:t>기업 회계사로 일하며 술</a:t>
            </a:r>
            <a:r>
              <a:rPr lang="en-US" altLang="ko-KR" dirty="0" smtClean="0"/>
              <a:t>·</a:t>
            </a:r>
            <a:r>
              <a:rPr lang="ko-KR" altLang="en-US" dirty="0" smtClean="0"/>
              <a:t>담배를 많이 하던 때 </a:t>
            </a:r>
            <a:r>
              <a:rPr lang="en-US" altLang="ko-KR" dirty="0" smtClean="0"/>
              <a:t>90㎏</a:t>
            </a:r>
            <a:r>
              <a:rPr lang="ko-KR" altLang="en-US" dirty="0" smtClean="0"/>
              <a:t>이 넘던 민씨의 몸무게는 지금 </a:t>
            </a:r>
            <a:r>
              <a:rPr lang="en-US" altLang="ko-KR" dirty="0" smtClean="0"/>
              <a:t>70㎏</a:t>
            </a:r>
            <a:r>
              <a:rPr lang="ko-KR" altLang="en-US" dirty="0" smtClean="0"/>
              <a:t>대다</a:t>
            </a:r>
            <a:r>
              <a:rPr lang="en-US" altLang="ko-KR" dirty="0" smtClean="0"/>
              <a:t>. </a:t>
            </a:r>
            <a:r>
              <a:rPr lang="ko-KR" altLang="en-US" dirty="0" err="1" smtClean="0"/>
              <a:t>민씨는</a:t>
            </a:r>
            <a:r>
              <a:rPr lang="ko-KR" altLang="en-US" dirty="0" smtClean="0"/>
              <a:t> “몸무게 관리도 중요하다</a:t>
            </a:r>
            <a:r>
              <a:rPr lang="en-US" altLang="ko-KR" dirty="0" smtClean="0"/>
              <a:t>. </a:t>
            </a:r>
            <a:r>
              <a:rPr lang="ko-KR" altLang="en-US" dirty="0" smtClean="0"/>
              <a:t>간에 부담을 주지 않도록 동물성 지방 섭취를 최대한 줄이려고 항상 노력한다”고 말했다</a:t>
            </a:r>
            <a:r>
              <a:rPr lang="en-US" altLang="ko-KR" dirty="0" smtClean="0"/>
              <a:t>.</a:t>
            </a:r>
            <a:br>
              <a:rPr lang="en-US" altLang="ko-KR" dirty="0" smtClean="0"/>
            </a:br>
            <a:r>
              <a:rPr lang="en-US" altLang="ko-KR" dirty="0" smtClean="0"/>
              <a:t/>
            </a:r>
            <a:br>
              <a:rPr lang="en-US" altLang="ko-KR" dirty="0" smtClean="0"/>
            </a:br>
            <a:endParaRPr lang="ko-KR" altLang="en-US" dirty="0" smtClean="0"/>
          </a:p>
          <a:p>
            <a:r>
              <a:rPr lang="ko-KR" altLang="en-US" dirty="0" err="1" smtClean="0"/>
              <a:t>민씨의</a:t>
            </a:r>
            <a:r>
              <a:rPr lang="ko-KR" altLang="en-US" dirty="0" smtClean="0"/>
              <a:t> 처남 김씨는 장기 </a:t>
            </a:r>
            <a:r>
              <a:rPr lang="ko-KR" altLang="en-US" dirty="0" err="1" smtClean="0"/>
              <a:t>공여자로는</a:t>
            </a:r>
            <a:r>
              <a:rPr lang="ko-KR" altLang="en-US" dirty="0" smtClean="0"/>
              <a:t> 유일하게 정상에 올랐다</a:t>
            </a:r>
            <a:r>
              <a:rPr lang="en-US" altLang="ko-KR" dirty="0" smtClean="0"/>
              <a:t>. </a:t>
            </a:r>
            <a:r>
              <a:rPr lang="ko-KR" altLang="en-US" dirty="0" smtClean="0"/>
              <a:t>그는 “이식 수술을 통해 건강을 제때 지키는 게 얼마나 중요한지 깨닫고 술과 담배를 거의 끊었더니 오히려 전보다 더 건강해졌다”</a:t>
            </a:r>
            <a:r>
              <a:rPr lang="ko-KR" altLang="en-US" dirty="0" err="1" smtClean="0"/>
              <a:t>며</a:t>
            </a:r>
            <a:r>
              <a:rPr lang="ko-KR" altLang="en-US" dirty="0" smtClean="0"/>
              <a:t> “공여자의 경우 이식 수술로 인한 위험은 거의 없는데도 기증을 꺼리는 게 안타깝다”고 말했다</a:t>
            </a:r>
            <a:r>
              <a:rPr lang="en-US" altLang="ko-KR" dirty="0" smtClean="0"/>
              <a:t>.</a:t>
            </a:r>
            <a:br>
              <a:rPr lang="en-US" altLang="ko-KR" dirty="0" smtClean="0"/>
            </a:br>
            <a:r>
              <a:rPr lang="ko-KR" altLang="en-US" dirty="0" smtClean="0"/>
              <a:t>이들은 “장기이식과 기증에 대한 인식이 바뀌어 좀 더 많은 사람이 건강을 되찾길 바란다”</a:t>
            </a:r>
            <a:r>
              <a:rPr lang="ko-KR" altLang="en-US" dirty="0" err="1" smtClean="0"/>
              <a:t>며</a:t>
            </a:r>
            <a:r>
              <a:rPr lang="ko-KR" altLang="en-US" dirty="0" smtClean="0"/>
              <a:t> “가족을 위해서도 우리 역시 계속 건강을 지켜 가겠다”고 다짐했다</a:t>
            </a:r>
            <a:r>
              <a:rPr lang="en-US" altLang="ko-KR" dirty="0" smtClean="0"/>
              <a:t>. </a:t>
            </a:r>
            <a:r>
              <a:rPr lang="ko-KR" altLang="en-US" dirty="0" smtClean="0"/>
              <a:t>원정대는 </a:t>
            </a:r>
            <a:r>
              <a:rPr lang="en-US" altLang="ko-KR" dirty="0" smtClean="0"/>
              <a:t>12</a:t>
            </a:r>
            <a:r>
              <a:rPr lang="ko-KR" altLang="en-US" dirty="0" smtClean="0"/>
              <a:t>일 해단식을 할 예정이다</a:t>
            </a:r>
            <a:r>
              <a:rPr lang="en-US" altLang="ko-KR" dirty="0" smtClean="0"/>
              <a:t>.</a:t>
            </a:r>
            <a:endParaRPr lang="ko-KR" altLang="en-US" dirty="0"/>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59</a:t>
            </a:fld>
            <a:endParaRPr lang="en-US" altLang="ko-KR"/>
          </a:p>
        </p:txBody>
      </p:sp>
    </p:spTree>
    <p:extLst>
      <p:ext uri="{BB962C8B-B14F-4D97-AF65-F5344CB8AC3E}">
        <p14:creationId xmlns:p14="http://schemas.microsoft.com/office/powerpoint/2010/main" val="24179981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60</a:t>
            </a:fld>
            <a:endParaRPr lang="en-US" altLang="ko-KR"/>
          </a:p>
        </p:txBody>
      </p:sp>
    </p:spTree>
    <p:extLst>
      <p:ext uri="{BB962C8B-B14F-4D97-AF65-F5344CB8AC3E}">
        <p14:creationId xmlns:p14="http://schemas.microsoft.com/office/powerpoint/2010/main" val="29433071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61</a:t>
            </a:fld>
            <a:endParaRPr lang="en-US" altLang="ko-KR"/>
          </a:p>
        </p:txBody>
      </p:sp>
    </p:spTree>
    <p:extLst>
      <p:ext uri="{BB962C8B-B14F-4D97-AF65-F5344CB8AC3E}">
        <p14:creationId xmlns:p14="http://schemas.microsoft.com/office/powerpoint/2010/main" val="23694195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62</a:t>
            </a:fld>
            <a:endParaRPr lang="en-US" altLang="ko-KR"/>
          </a:p>
        </p:txBody>
      </p:sp>
    </p:spTree>
    <p:extLst>
      <p:ext uri="{BB962C8B-B14F-4D97-AF65-F5344CB8AC3E}">
        <p14:creationId xmlns:p14="http://schemas.microsoft.com/office/powerpoint/2010/main" val="10309121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2482EF0-576D-4303-B877-CCE729874C3C}" type="slidenum">
              <a:rPr lang="ko-KR" altLang="en-US" smtClean="0"/>
              <a:pPr/>
              <a:t>63</a:t>
            </a:fld>
            <a:endParaRPr lang="en-US" altLang="ko-KR"/>
          </a:p>
        </p:txBody>
      </p:sp>
    </p:spTree>
    <p:extLst>
      <p:ext uri="{BB962C8B-B14F-4D97-AF65-F5344CB8AC3E}">
        <p14:creationId xmlns:p14="http://schemas.microsoft.com/office/powerpoint/2010/main" val="997526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3343" name="Oval 31"/>
          <p:cNvSpPr>
            <a:spLocks noChangeArrowheads="1"/>
          </p:cNvSpPr>
          <p:nvPr/>
        </p:nvSpPr>
        <p:spPr bwMode="ltGray">
          <a:xfrm>
            <a:off x="228600" y="228600"/>
            <a:ext cx="1219200" cy="1219200"/>
          </a:xfrm>
          <a:prstGeom prst="ellipse">
            <a:avLst/>
          </a:prstGeom>
          <a:solidFill>
            <a:schemeClr val="accent2"/>
          </a:solidFill>
          <a:ln w="9525">
            <a:noFill/>
            <a:round/>
            <a:headEnd/>
            <a:tailEnd/>
          </a:ln>
          <a:effectLst/>
        </p:spPr>
        <p:txBody>
          <a:bodyPr wrap="none" anchor="ctr"/>
          <a:lstStyle/>
          <a:p>
            <a:endParaRPr lang="ko-KR" altLang="en-US"/>
          </a:p>
        </p:txBody>
      </p:sp>
      <p:sp>
        <p:nvSpPr>
          <p:cNvPr id="13333" name="Rectangle 21"/>
          <p:cNvSpPr>
            <a:spLocks noGrp="1" noChangeArrowheads="1"/>
          </p:cNvSpPr>
          <p:nvPr>
            <p:ph type="ctrTitle" sz="quarter"/>
          </p:nvPr>
        </p:nvSpPr>
        <p:spPr>
          <a:xfrm>
            <a:off x="533400" y="2514600"/>
            <a:ext cx="8153400" cy="669925"/>
          </a:xfrm>
        </p:spPr>
        <p:txBody>
          <a:bodyPr/>
          <a:lstStyle>
            <a:lvl1pPr>
              <a:defRPr sz="4800"/>
            </a:lvl1pPr>
          </a:lstStyle>
          <a:p>
            <a:r>
              <a:rPr lang="ko-KR" altLang="en-US"/>
              <a:t>마스터 제목 스타일 편집</a:t>
            </a:r>
          </a:p>
        </p:txBody>
      </p:sp>
      <p:sp>
        <p:nvSpPr>
          <p:cNvPr id="13334" name="Rectangle 22"/>
          <p:cNvSpPr>
            <a:spLocks noGrp="1" noChangeArrowheads="1"/>
          </p:cNvSpPr>
          <p:nvPr>
            <p:ph type="subTitle" sz="quarter" idx="1"/>
          </p:nvPr>
        </p:nvSpPr>
        <p:spPr bwMode="white">
          <a:xfrm>
            <a:off x="1371600" y="3276600"/>
            <a:ext cx="6400800" cy="533400"/>
          </a:xfrm>
        </p:spPr>
        <p:txBody>
          <a:bodyPr/>
          <a:lstStyle>
            <a:lvl1pPr marL="0" indent="0" algn="ctr">
              <a:buFontTx/>
              <a:buNone/>
              <a:defRPr sz="1800" b="1">
                <a:solidFill>
                  <a:schemeClr val="bg1"/>
                </a:solidFill>
              </a:defRPr>
            </a:lvl1pPr>
          </a:lstStyle>
          <a:p>
            <a:r>
              <a:rPr lang="ko-KR" altLang="en-US"/>
              <a:t>마스터 부제목 스타일 편집</a:t>
            </a:r>
          </a:p>
        </p:txBody>
      </p:sp>
      <p:sp>
        <p:nvSpPr>
          <p:cNvPr id="13335" name="Rectangle 23"/>
          <p:cNvSpPr>
            <a:spLocks noGrp="1" noChangeArrowheads="1"/>
          </p:cNvSpPr>
          <p:nvPr>
            <p:ph type="dt" sz="quarter" idx="2"/>
          </p:nvPr>
        </p:nvSpPr>
        <p:spPr bwMode="white">
          <a:xfrm>
            <a:off x="457200" y="6553200"/>
            <a:ext cx="2133600" cy="152400"/>
          </a:xfrm>
        </p:spPr>
        <p:txBody>
          <a:bodyPr/>
          <a:lstStyle>
            <a:lvl1pPr>
              <a:defRPr sz="1400">
                <a:solidFill>
                  <a:schemeClr val="bg1"/>
                </a:solidFill>
                <a:latin typeface="Times New Roman" pitchFamily="18" charset="0"/>
              </a:defRPr>
            </a:lvl1pPr>
          </a:lstStyle>
          <a:p>
            <a:endParaRPr lang="en-US" altLang="ko-KR"/>
          </a:p>
        </p:txBody>
      </p:sp>
      <p:sp>
        <p:nvSpPr>
          <p:cNvPr id="13336" name="Rectangle 24"/>
          <p:cNvSpPr>
            <a:spLocks noGrp="1" noChangeArrowheads="1"/>
          </p:cNvSpPr>
          <p:nvPr>
            <p:ph type="ftr" sz="quarter" idx="3"/>
          </p:nvPr>
        </p:nvSpPr>
        <p:spPr bwMode="white">
          <a:xfrm>
            <a:off x="3124200" y="6553200"/>
            <a:ext cx="2895600" cy="152400"/>
          </a:xfrm>
        </p:spPr>
        <p:txBody>
          <a:bodyPr/>
          <a:lstStyle>
            <a:lvl1pPr algn="ctr">
              <a:defRPr>
                <a:solidFill>
                  <a:schemeClr val="bg1"/>
                </a:solidFill>
                <a:effectLst>
                  <a:outerShdw blurRad="38100" dist="38100" dir="2700000" algn="tl">
                    <a:srgbClr val="C0C0C0"/>
                  </a:outerShdw>
                </a:effectLst>
                <a:latin typeface="Times New Roman" pitchFamily="18" charset="0"/>
                <a:ea typeface="굴림" charset="-127"/>
              </a:defRPr>
            </a:lvl1pPr>
          </a:lstStyle>
          <a:p>
            <a:endParaRPr lang="en-US" altLang="ko-KR"/>
          </a:p>
        </p:txBody>
      </p:sp>
      <p:sp>
        <p:nvSpPr>
          <p:cNvPr id="13337" name="Rectangle 25"/>
          <p:cNvSpPr>
            <a:spLocks noGrp="1" noChangeArrowheads="1"/>
          </p:cNvSpPr>
          <p:nvPr>
            <p:ph type="sldNum" sz="quarter" idx="4"/>
          </p:nvPr>
        </p:nvSpPr>
        <p:spPr bwMode="white">
          <a:xfrm>
            <a:off x="6553200" y="6553200"/>
            <a:ext cx="2133600" cy="152400"/>
          </a:xfrm>
        </p:spPr>
        <p:txBody>
          <a:bodyPr/>
          <a:lstStyle>
            <a:lvl1pPr algn="r">
              <a:defRPr sz="1400">
                <a:solidFill>
                  <a:schemeClr val="bg1"/>
                </a:solidFill>
                <a:latin typeface="Times New Roman" pitchFamily="18" charset="0"/>
              </a:defRPr>
            </a:lvl1pPr>
          </a:lstStyle>
          <a:p>
            <a:fld id="{0D426116-4285-44DE-B579-61D6F2F5A2D4}" type="slidenum">
              <a:rPr lang="ko-KR" altLang="en-US"/>
              <a:pPr/>
              <a:t>‹#›</a:t>
            </a:fld>
            <a:endParaRPr lang="en-US" altLang="ko-KR"/>
          </a:p>
        </p:txBody>
      </p:sp>
      <p:pic>
        <p:nvPicPr>
          <p:cNvPr id="13344" name="Picture 32" descr="logo"/>
          <p:cNvPicPr>
            <a:picLocks noChangeAspect="1" noChangeArrowheads="1"/>
          </p:cNvPicPr>
          <p:nvPr/>
        </p:nvPicPr>
        <p:blipFill>
          <a:blip r:embed="rId3" cstate="print"/>
          <a:srcRect/>
          <a:stretch>
            <a:fillRect/>
          </a:stretch>
        </p:blipFill>
        <p:spPr bwMode="auto">
          <a:xfrm>
            <a:off x="8305800" y="5876925"/>
            <a:ext cx="685800" cy="904875"/>
          </a:xfrm>
          <a:prstGeom prst="rect">
            <a:avLst/>
          </a:prstGeom>
          <a:noFill/>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endParaRPr lang="en-US" altLang="ko-KR"/>
          </a:p>
        </p:txBody>
      </p:sp>
      <p:sp>
        <p:nvSpPr>
          <p:cNvPr id="5" name="바닥글 개체 틀 4"/>
          <p:cNvSpPr>
            <a:spLocks noGrp="1"/>
          </p:cNvSpPr>
          <p:nvPr>
            <p:ph type="ftr" sz="quarter" idx="11"/>
          </p:nvPr>
        </p:nvSpPr>
        <p:spPr/>
        <p:txBody>
          <a:bodyPr/>
          <a:lstStyle>
            <a:lvl1pPr>
              <a:defRPr/>
            </a:lvl1pPr>
          </a:lstStyle>
          <a:p>
            <a:r>
              <a:rPr lang="ko-KR" altLang="en-US"/>
              <a:t>공무원연금관리공단 </a:t>
            </a:r>
            <a:r>
              <a:rPr lang="en-US" altLang="ko-KR"/>
              <a:t>2009</a:t>
            </a:r>
          </a:p>
        </p:txBody>
      </p:sp>
      <p:sp>
        <p:nvSpPr>
          <p:cNvPr id="6" name="슬라이드 번호 개체 틀 5"/>
          <p:cNvSpPr>
            <a:spLocks noGrp="1"/>
          </p:cNvSpPr>
          <p:nvPr>
            <p:ph type="sldNum" sz="quarter" idx="12"/>
          </p:nvPr>
        </p:nvSpPr>
        <p:spPr/>
        <p:txBody>
          <a:bodyPr/>
          <a:lstStyle>
            <a:lvl1pPr>
              <a:defRPr/>
            </a:lvl1pPr>
          </a:lstStyle>
          <a:p>
            <a:fld id="{525E9BFB-1D86-41AB-ADEA-E1244D59ADAB}" type="slidenum">
              <a:rPr lang="ko-KR" altLang="en-US"/>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endParaRPr lang="en-US" altLang="ko-KR"/>
          </a:p>
        </p:txBody>
      </p:sp>
      <p:sp>
        <p:nvSpPr>
          <p:cNvPr id="5" name="바닥글 개체 틀 4"/>
          <p:cNvSpPr>
            <a:spLocks noGrp="1"/>
          </p:cNvSpPr>
          <p:nvPr>
            <p:ph type="ftr" sz="quarter" idx="11"/>
          </p:nvPr>
        </p:nvSpPr>
        <p:spPr/>
        <p:txBody>
          <a:bodyPr/>
          <a:lstStyle>
            <a:lvl1pPr>
              <a:defRPr/>
            </a:lvl1pPr>
          </a:lstStyle>
          <a:p>
            <a:r>
              <a:rPr lang="ko-KR" altLang="en-US"/>
              <a:t>공무원연금관리공단 </a:t>
            </a:r>
            <a:r>
              <a:rPr lang="en-US" altLang="ko-KR"/>
              <a:t>2009</a:t>
            </a:r>
          </a:p>
        </p:txBody>
      </p:sp>
      <p:sp>
        <p:nvSpPr>
          <p:cNvPr id="6" name="슬라이드 번호 개체 틀 5"/>
          <p:cNvSpPr>
            <a:spLocks noGrp="1"/>
          </p:cNvSpPr>
          <p:nvPr>
            <p:ph type="sldNum" sz="quarter" idx="12"/>
          </p:nvPr>
        </p:nvSpPr>
        <p:spPr/>
        <p:txBody>
          <a:bodyPr/>
          <a:lstStyle>
            <a:lvl1pPr>
              <a:defRPr/>
            </a:lvl1pPr>
          </a:lstStyle>
          <a:p>
            <a:fld id="{1D1025ED-7448-495B-85A3-31002ECDE5B1}" type="slidenum">
              <a:rPr lang="ko-KR" altLang="en-US"/>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533400" y="1447800"/>
            <a:ext cx="40005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86300" y="1447800"/>
            <a:ext cx="40005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lvl1pPr>
              <a:defRPr/>
            </a:lvl1pPr>
          </a:lstStyle>
          <a:p>
            <a:endParaRPr lang="en-US" altLang="ko-KR"/>
          </a:p>
        </p:txBody>
      </p:sp>
      <p:sp>
        <p:nvSpPr>
          <p:cNvPr id="6" name="바닥글 개체 틀 5"/>
          <p:cNvSpPr>
            <a:spLocks noGrp="1"/>
          </p:cNvSpPr>
          <p:nvPr>
            <p:ph type="ftr" sz="quarter" idx="11"/>
          </p:nvPr>
        </p:nvSpPr>
        <p:spPr/>
        <p:txBody>
          <a:bodyPr/>
          <a:lstStyle>
            <a:lvl1pPr>
              <a:defRPr/>
            </a:lvl1pPr>
          </a:lstStyle>
          <a:p>
            <a:r>
              <a:rPr lang="ko-KR" altLang="en-US"/>
              <a:t>공무원연금관리공단 </a:t>
            </a:r>
            <a:r>
              <a:rPr lang="en-US" altLang="ko-KR"/>
              <a:t>2009</a:t>
            </a:r>
          </a:p>
        </p:txBody>
      </p:sp>
      <p:sp>
        <p:nvSpPr>
          <p:cNvPr id="7" name="슬라이드 번호 개체 틀 6"/>
          <p:cNvSpPr>
            <a:spLocks noGrp="1"/>
          </p:cNvSpPr>
          <p:nvPr>
            <p:ph type="sldNum" sz="quarter" idx="12"/>
          </p:nvPr>
        </p:nvSpPr>
        <p:spPr/>
        <p:txBody>
          <a:bodyPr/>
          <a:lstStyle>
            <a:lvl1pPr>
              <a:defRPr/>
            </a:lvl1pPr>
          </a:lstStyle>
          <a:p>
            <a:fld id="{34E05454-E1D5-40F2-966E-605B5B33A10F}" type="slidenum">
              <a:rPr lang="ko-KR" altLang="en-US"/>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lvl1pPr>
              <a:defRPr/>
            </a:lvl1pPr>
          </a:lstStyle>
          <a:p>
            <a:endParaRPr lang="en-US" altLang="ko-KR"/>
          </a:p>
        </p:txBody>
      </p:sp>
      <p:sp>
        <p:nvSpPr>
          <p:cNvPr id="8" name="바닥글 개체 틀 7"/>
          <p:cNvSpPr>
            <a:spLocks noGrp="1"/>
          </p:cNvSpPr>
          <p:nvPr>
            <p:ph type="ftr" sz="quarter" idx="11"/>
          </p:nvPr>
        </p:nvSpPr>
        <p:spPr/>
        <p:txBody>
          <a:bodyPr/>
          <a:lstStyle>
            <a:lvl1pPr>
              <a:defRPr/>
            </a:lvl1pPr>
          </a:lstStyle>
          <a:p>
            <a:r>
              <a:rPr lang="ko-KR" altLang="en-US"/>
              <a:t>공무원연금관리공단 </a:t>
            </a:r>
            <a:r>
              <a:rPr lang="en-US" altLang="ko-KR"/>
              <a:t>2009</a:t>
            </a:r>
          </a:p>
        </p:txBody>
      </p:sp>
      <p:sp>
        <p:nvSpPr>
          <p:cNvPr id="9" name="슬라이드 번호 개체 틀 8"/>
          <p:cNvSpPr>
            <a:spLocks noGrp="1"/>
          </p:cNvSpPr>
          <p:nvPr>
            <p:ph type="sldNum" sz="quarter" idx="12"/>
          </p:nvPr>
        </p:nvSpPr>
        <p:spPr/>
        <p:txBody>
          <a:bodyPr/>
          <a:lstStyle>
            <a:lvl1pPr>
              <a:defRPr/>
            </a:lvl1pPr>
          </a:lstStyle>
          <a:p>
            <a:fld id="{596C24AD-6A2D-4BED-9B45-D581B066EB12}" type="slidenum">
              <a:rPr lang="ko-KR" altLang="en-US"/>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lvl1pPr>
              <a:defRPr/>
            </a:lvl1pPr>
          </a:lstStyle>
          <a:p>
            <a:endParaRPr lang="en-US" altLang="ko-KR"/>
          </a:p>
        </p:txBody>
      </p:sp>
      <p:sp>
        <p:nvSpPr>
          <p:cNvPr id="5" name="슬라이드 번호 개체 틀 4"/>
          <p:cNvSpPr>
            <a:spLocks noGrp="1"/>
          </p:cNvSpPr>
          <p:nvPr>
            <p:ph type="sldNum" sz="quarter" idx="12"/>
          </p:nvPr>
        </p:nvSpPr>
        <p:spPr/>
        <p:txBody>
          <a:bodyPr/>
          <a:lstStyle>
            <a:lvl1pPr>
              <a:defRPr/>
            </a:lvl1pPr>
          </a:lstStyle>
          <a:p>
            <a:fld id="{15F1FB7B-87EB-46EA-B225-2F06EDD04168}" type="slidenum">
              <a:rPr lang="ko-KR" altLang="en-US"/>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lvl1pPr>
              <a:defRPr/>
            </a:lvl1pPr>
          </a:lstStyle>
          <a:p>
            <a:endParaRPr lang="en-US" altLang="ko-KR"/>
          </a:p>
        </p:txBody>
      </p:sp>
      <p:sp>
        <p:nvSpPr>
          <p:cNvPr id="3" name="바닥글 개체 틀 2"/>
          <p:cNvSpPr>
            <a:spLocks noGrp="1"/>
          </p:cNvSpPr>
          <p:nvPr>
            <p:ph type="ftr" sz="quarter" idx="11"/>
          </p:nvPr>
        </p:nvSpPr>
        <p:spPr/>
        <p:txBody>
          <a:bodyPr/>
          <a:lstStyle>
            <a:lvl1pPr>
              <a:defRPr/>
            </a:lvl1pPr>
          </a:lstStyle>
          <a:p>
            <a:r>
              <a:rPr lang="ko-KR" altLang="en-US"/>
              <a:t>공무원연금관리공단 </a:t>
            </a:r>
            <a:r>
              <a:rPr lang="en-US" altLang="ko-KR"/>
              <a:t>2009</a:t>
            </a:r>
          </a:p>
        </p:txBody>
      </p:sp>
      <p:sp>
        <p:nvSpPr>
          <p:cNvPr id="4" name="슬라이드 번호 개체 틀 3"/>
          <p:cNvSpPr>
            <a:spLocks noGrp="1"/>
          </p:cNvSpPr>
          <p:nvPr>
            <p:ph type="sldNum" sz="quarter" idx="12"/>
          </p:nvPr>
        </p:nvSpPr>
        <p:spPr/>
        <p:txBody>
          <a:bodyPr/>
          <a:lstStyle>
            <a:lvl1pPr>
              <a:defRPr/>
            </a:lvl1pPr>
          </a:lstStyle>
          <a:p>
            <a:fld id="{3B1F52DE-6E69-4F62-B594-FF6551D76ED3}" type="slidenum">
              <a:rPr lang="ko-KR" altLang="en-US"/>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lvl1pPr>
              <a:defRPr/>
            </a:lvl1pPr>
          </a:lstStyle>
          <a:p>
            <a:endParaRPr lang="en-US" altLang="ko-KR"/>
          </a:p>
        </p:txBody>
      </p:sp>
      <p:sp>
        <p:nvSpPr>
          <p:cNvPr id="6" name="바닥글 개체 틀 5"/>
          <p:cNvSpPr>
            <a:spLocks noGrp="1"/>
          </p:cNvSpPr>
          <p:nvPr>
            <p:ph type="ftr" sz="quarter" idx="11"/>
          </p:nvPr>
        </p:nvSpPr>
        <p:spPr/>
        <p:txBody>
          <a:bodyPr/>
          <a:lstStyle>
            <a:lvl1pPr>
              <a:defRPr/>
            </a:lvl1pPr>
          </a:lstStyle>
          <a:p>
            <a:r>
              <a:rPr lang="ko-KR" altLang="en-US"/>
              <a:t>공무원연금관리공단 </a:t>
            </a:r>
            <a:r>
              <a:rPr lang="en-US" altLang="ko-KR"/>
              <a:t>2009</a:t>
            </a:r>
          </a:p>
        </p:txBody>
      </p:sp>
      <p:sp>
        <p:nvSpPr>
          <p:cNvPr id="7" name="슬라이드 번호 개체 틀 6"/>
          <p:cNvSpPr>
            <a:spLocks noGrp="1"/>
          </p:cNvSpPr>
          <p:nvPr>
            <p:ph type="sldNum" sz="quarter" idx="12"/>
          </p:nvPr>
        </p:nvSpPr>
        <p:spPr/>
        <p:txBody>
          <a:bodyPr/>
          <a:lstStyle>
            <a:lvl1pPr>
              <a:defRPr/>
            </a:lvl1pPr>
          </a:lstStyle>
          <a:p>
            <a:fld id="{AB00EFBC-DC58-4FC1-B5C4-68EF60772B19}" type="slidenum">
              <a:rPr lang="ko-KR" altLang="en-US"/>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lvl1pPr>
              <a:defRPr/>
            </a:lvl1pPr>
          </a:lstStyle>
          <a:p>
            <a:endParaRPr lang="en-US" altLang="ko-KR"/>
          </a:p>
        </p:txBody>
      </p:sp>
      <p:sp>
        <p:nvSpPr>
          <p:cNvPr id="6" name="바닥글 개체 틀 5"/>
          <p:cNvSpPr>
            <a:spLocks noGrp="1"/>
          </p:cNvSpPr>
          <p:nvPr>
            <p:ph type="ftr" sz="quarter" idx="11"/>
          </p:nvPr>
        </p:nvSpPr>
        <p:spPr/>
        <p:txBody>
          <a:bodyPr/>
          <a:lstStyle>
            <a:lvl1pPr>
              <a:defRPr/>
            </a:lvl1pPr>
          </a:lstStyle>
          <a:p>
            <a:r>
              <a:rPr lang="ko-KR" altLang="en-US"/>
              <a:t>공무원연금관리공단 </a:t>
            </a:r>
            <a:r>
              <a:rPr lang="en-US" altLang="ko-KR"/>
              <a:t>2009</a:t>
            </a:r>
          </a:p>
        </p:txBody>
      </p:sp>
      <p:sp>
        <p:nvSpPr>
          <p:cNvPr id="7" name="슬라이드 번호 개체 틀 6"/>
          <p:cNvSpPr>
            <a:spLocks noGrp="1"/>
          </p:cNvSpPr>
          <p:nvPr>
            <p:ph type="sldNum" sz="quarter" idx="12"/>
          </p:nvPr>
        </p:nvSpPr>
        <p:spPr/>
        <p:txBody>
          <a:bodyPr/>
          <a:lstStyle>
            <a:lvl1pPr>
              <a:defRPr/>
            </a:lvl1pPr>
          </a:lstStyle>
          <a:p>
            <a:fld id="{58369D27-1336-4125-8EB4-C8A598B7EFA3}" type="slidenum">
              <a:rPr lang="ko-KR" altLang="en-US"/>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endParaRPr lang="en-US" altLang="ko-KR"/>
          </a:p>
        </p:txBody>
      </p:sp>
      <p:sp>
        <p:nvSpPr>
          <p:cNvPr id="5" name="바닥글 개체 틀 4"/>
          <p:cNvSpPr>
            <a:spLocks noGrp="1"/>
          </p:cNvSpPr>
          <p:nvPr>
            <p:ph type="ftr" sz="quarter" idx="11"/>
          </p:nvPr>
        </p:nvSpPr>
        <p:spPr/>
        <p:txBody>
          <a:bodyPr/>
          <a:lstStyle>
            <a:lvl1pPr>
              <a:defRPr/>
            </a:lvl1pPr>
          </a:lstStyle>
          <a:p>
            <a:r>
              <a:rPr lang="ko-KR" altLang="en-US"/>
              <a:t>공무원연금관리공단 </a:t>
            </a:r>
            <a:r>
              <a:rPr lang="en-US" altLang="ko-KR"/>
              <a:t>2009</a:t>
            </a:r>
          </a:p>
        </p:txBody>
      </p:sp>
      <p:sp>
        <p:nvSpPr>
          <p:cNvPr id="6" name="슬라이드 번호 개체 틀 5"/>
          <p:cNvSpPr>
            <a:spLocks noGrp="1"/>
          </p:cNvSpPr>
          <p:nvPr>
            <p:ph type="sldNum" sz="quarter" idx="12"/>
          </p:nvPr>
        </p:nvSpPr>
        <p:spPr/>
        <p:txBody>
          <a:bodyPr/>
          <a:lstStyle>
            <a:lvl1pPr>
              <a:defRPr/>
            </a:lvl1pPr>
          </a:lstStyle>
          <a:p>
            <a:fld id="{EBC51AA6-90F9-45B5-BC4B-073F59932DDE}" type="slidenum">
              <a:rPr lang="ko-KR" altLang="en-US"/>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48450" y="228600"/>
            <a:ext cx="2038350" cy="6096000"/>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533400" y="228600"/>
            <a:ext cx="5962650" cy="6096000"/>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endParaRPr lang="en-US" altLang="ko-KR"/>
          </a:p>
        </p:txBody>
      </p:sp>
      <p:sp>
        <p:nvSpPr>
          <p:cNvPr id="5" name="바닥글 개체 틀 4"/>
          <p:cNvSpPr>
            <a:spLocks noGrp="1"/>
          </p:cNvSpPr>
          <p:nvPr>
            <p:ph type="ftr" sz="quarter" idx="11"/>
          </p:nvPr>
        </p:nvSpPr>
        <p:spPr/>
        <p:txBody>
          <a:bodyPr/>
          <a:lstStyle>
            <a:lvl1pPr>
              <a:defRPr/>
            </a:lvl1pPr>
          </a:lstStyle>
          <a:p>
            <a:r>
              <a:rPr lang="ko-KR" altLang="en-US"/>
              <a:t>공무원연금관리공단 </a:t>
            </a:r>
            <a:r>
              <a:rPr lang="en-US" altLang="ko-KR"/>
              <a:t>2009</a:t>
            </a:r>
          </a:p>
        </p:txBody>
      </p:sp>
      <p:sp>
        <p:nvSpPr>
          <p:cNvPr id="6" name="슬라이드 번호 개체 틀 5"/>
          <p:cNvSpPr>
            <a:spLocks noGrp="1"/>
          </p:cNvSpPr>
          <p:nvPr>
            <p:ph type="sldNum" sz="quarter" idx="12"/>
          </p:nvPr>
        </p:nvSpPr>
        <p:spPr/>
        <p:txBody>
          <a:bodyPr/>
          <a:lstStyle>
            <a:lvl1pPr>
              <a:defRPr/>
            </a:lvl1pPr>
          </a:lstStyle>
          <a:p>
            <a:fld id="{4462EFB2-50E7-49EB-8FB5-ED46823452E7}" type="slidenum">
              <a:rPr lang="ko-KR" altLang="en-US"/>
              <a:pPr/>
              <a:t>‹#›</a:t>
            </a:fld>
            <a:endParaRPr lang="en-US" altLang="ko-K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제목 및 내용 4개">
    <p:spTree>
      <p:nvGrpSpPr>
        <p:cNvPr id="1" name=""/>
        <p:cNvGrpSpPr/>
        <p:nvPr/>
      </p:nvGrpSpPr>
      <p:grpSpPr>
        <a:xfrm>
          <a:off x="0" y="0"/>
          <a:ext cx="0" cy="0"/>
          <a:chOff x="0" y="0"/>
          <a:chExt cx="0" cy="0"/>
        </a:xfrm>
      </p:grpSpPr>
      <p:sp>
        <p:nvSpPr>
          <p:cNvPr id="2" name="제목 1"/>
          <p:cNvSpPr>
            <a:spLocks noGrp="1"/>
          </p:cNvSpPr>
          <p:nvPr>
            <p:ph type="title" sz="quarter"/>
          </p:nvPr>
        </p:nvSpPr>
        <p:spPr>
          <a:xfrm>
            <a:off x="609600" y="228600"/>
            <a:ext cx="8001000" cy="609600"/>
          </a:xfrm>
        </p:spPr>
        <p:txBody>
          <a:bodyPr/>
          <a:lstStyle/>
          <a:p>
            <a:r>
              <a:rPr lang="ko-KR" altLang="en-US" smtClean="0"/>
              <a:t>마스터 제목 스타일 편집</a:t>
            </a:r>
            <a:endParaRPr lang="ko-KR" altLang="en-US"/>
          </a:p>
        </p:txBody>
      </p:sp>
      <p:sp>
        <p:nvSpPr>
          <p:cNvPr id="3" name="내용 개체 틀 2"/>
          <p:cNvSpPr>
            <a:spLocks noGrp="1"/>
          </p:cNvSpPr>
          <p:nvPr>
            <p:ph sz="quarter" idx="1"/>
          </p:nvPr>
        </p:nvSpPr>
        <p:spPr>
          <a:xfrm>
            <a:off x="533400" y="1447800"/>
            <a:ext cx="4000500" cy="2362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4686300" y="1447800"/>
            <a:ext cx="4000500" cy="2362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quarter" idx="3"/>
          </p:nvPr>
        </p:nvSpPr>
        <p:spPr>
          <a:xfrm>
            <a:off x="533400" y="3962400"/>
            <a:ext cx="4000500" cy="2362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내용 개체 틀 5"/>
          <p:cNvSpPr>
            <a:spLocks noGrp="1"/>
          </p:cNvSpPr>
          <p:nvPr>
            <p:ph sz="quarter" idx="4"/>
          </p:nvPr>
        </p:nvSpPr>
        <p:spPr>
          <a:xfrm>
            <a:off x="4686300" y="3962400"/>
            <a:ext cx="4000500" cy="2362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327025" y="6477000"/>
            <a:ext cx="2514600" cy="304800"/>
          </a:xfrm>
        </p:spPr>
        <p:txBody>
          <a:bodyPr/>
          <a:lstStyle>
            <a:lvl1pPr>
              <a:defRPr/>
            </a:lvl1pPr>
          </a:lstStyle>
          <a:p>
            <a:endParaRPr lang="en-US" altLang="ko-KR"/>
          </a:p>
        </p:txBody>
      </p:sp>
      <p:sp>
        <p:nvSpPr>
          <p:cNvPr id="8" name="바닥글 개체 틀 7"/>
          <p:cNvSpPr>
            <a:spLocks noGrp="1"/>
          </p:cNvSpPr>
          <p:nvPr>
            <p:ph type="ftr" sz="quarter" idx="11"/>
          </p:nvPr>
        </p:nvSpPr>
        <p:spPr>
          <a:xfrm>
            <a:off x="4211638" y="6524625"/>
            <a:ext cx="4681537" cy="304800"/>
          </a:xfrm>
        </p:spPr>
        <p:txBody>
          <a:bodyPr/>
          <a:lstStyle>
            <a:lvl1pPr>
              <a:defRPr/>
            </a:lvl1pPr>
          </a:lstStyle>
          <a:p>
            <a:r>
              <a:rPr lang="ko-KR" altLang="en-US"/>
              <a:t>공무원연금관리공단 </a:t>
            </a:r>
            <a:r>
              <a:rPr lang="en-US" altLang="ko-KR"/>
              <a:t>2009</a:t>
            </a:r>
          </a:p>
        </p:txBody>
      </p:sp>
      <p:sp>
        <p:nvSpPr>
          <p:cNvPr id="9" name="슬라이드 번호 개체 틀 8"/>
          <p:cNvSpPr>
            <a:spLocks noGrp="1"/>
          </p:cNvSpPr>
          <p:nvPr>
            <p:ph type="sldNum" sz="quarter" idx="12"/>
          </p:nvPr>
        </p:nvSpPr>
        <p:spPr>
          <a:xfrm>
            <a:off x="3276600" y="6477000"/>
            <a:ext cx="2133600" cy="304800"/>
          </a:xfrm>
        </p:spPr>
        <p:txBody>
          <a:bodyPr/>
          <a:lstStyle>
            <a:lvl1pPr>
              <a:defRPr/>
            </a:lvl1pPr>
          </a:lstStyle>
          <a:p>
            <a:fld id="{7EED10A9-AC92-4451-9480-E0535DB46119}" type="slidenum">
              <a:rPr lang="ko-KR" altLang="en-US"/>
              <a:pPr/>
              <a:t>‹#›</a:t>
            </a:fld>
            <a:endParaRPr lang="en-US" altLang="ko-K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제목, 내용 및 내용 2개">
    <p:spTree>
      <p:nvGrpSpPr>
        <p:cNvPr id="1" name=""/>
        <p:cNvGrpSpPr/>
        <p:nvPr/>
      </p:nvGrpSpPr>
      <p:grpSpPr>
        <a:xfrm>
          <a:off x="0" y="0"/>
          <a:ext cx="0" cy="0"/>
          <a:chOff x="0" y="0"/>
          <a:chExt cx="0" cy="0"/>
        </a:xfrm>
      </p:grpSpPr>
      <p:sp>
        <p:nvSpPr>
          <p:cNvPr id="2" name="제목 1"/>
          <p:cNvSpPr>
            <a:spLocks noGrp="1"/>
          </p:cNvSpPr>
          <p:nvPr>
            <p:ph type="title"/>
          </p:nvPr>
        </p:nvSpPr>
        <p:spPr>
          <a:xfrm>
            <a:off x="609600" y="228600"/>
            <a:ext cx="8001000" cy="609600"/>
          </a:xfr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533400" y="1447800"/>
            <a:ext cx="4000500" cy="48768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4686300" y="1447800"/>
            <a:ext cx="4000500" cy="2362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quarter" idx="3"/>
          </p:nvPr>
        </p:nvSpPr>
        <p:spPr>
          <a:xfrm>
            <a:off x="4686300" y="3962400"/>
            <a:ext cx="4000500" cy="2362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날짜 개체 틀 5"/>
          <p:cNvSpPr>
            <a:spLocks noGrp="1"/>
          </p:cNvSpPr>
          <p:nvPr>
            <p:ph type="dt" sz="half" idx="10"/>
          </p:nvPr>
        </p:nvSpPr>
        <p:spPr>
          <a:xfrm>
            <a:off x="327025" y="6477000"/>
            <a:ext cx="2514600" cy="304800"/>
          </a:xfrm>
        </p:spPr>
        <p:txBody>
          <a:bodyPr/>
          <a:lstStyle>
            <a:lvl1pPr>
              <a:defRPr/>
            </a:lvl1pPr>
          </a:lstStyle>
          <a:p>
            <a:endParaRPr lang="en-US" altLang="ko-KR"/>
          </a:p>
        </p:txBody>
      </p:sp>
      <p:sp>
        <p:nvSpPr>
          <p:cNvPr id="7" name="바닥글 개체 틀 6"/>
          <p:cNvSpPr>
            <a:spLocks noGrp="1"/>
          </p:cNvSpPr>
          <p:nvPr>
            <p:ph type="ftr" sz="quarter" idx="11"/>
          </p:nvPr>
        </p:nvSpPr>
        <p:spPr>
          <a:xfrm>
            <a:off x="4211638" y="6524625"/>
            <a:ext cx="4681537" cy="304800"/>
          </a:xfrm>
        </p:spPr>
        <p:txBody>
          <a:bodyPr/>
          <a:lstStyle>
            <a:lvl1pPr>
              <a:defRPr/>
            </a:lvl1pPr>
          </a:lstStyle>
          <a:p>
            <a:r>
              <a:rPr lang="ko-KR" altLang="en-US"/>
              <a:t>공무원연금관리공단 </a:t>
            </a:r>
            <a:r>
              <a:rPr lang="en-US" altLang="ko-KR"/>
              <a:t>2009</a:t>
            </a:r>
          </a:p>
        </p:txBody>
      </p:sp>
      <p:sp>
        <p:nvSpPr>
          <p:cNvPr id="8" name="슬라이드 번호 개체 틀 7"/>
          <p:cNvSpPr>
            <a:spLocks noGrp="1"/>
          </p:cNvSpPr>
          <p:nvPr>
            <p:ph type="sldNum" sz="quarter" idx="12"/>
          </p:nvPr>
        </p:nvSpPr>
        <p:spPr>
          <a:xfrm>
            <a:off x="3276600" y="6477000"/>
            <a:ext cx="2133600" cy="304800"/>
          </a:xfrm>
        </p:spPr>
        <p:txBody>
          <a:bodyPr/>
          <a:lstStyle>
            <a:lvl1pPr>
              <a:defRPr/>
            </a:lvl1pPr>
          </a:lstStyle>
          <a:p>
            <a:fld id="{77C3840C-3C6C-472C-98D2-112E18936B37}" type="slidenum">
              <a:rPr lang="ko-KR" altLang="en-US"/>
              <a:pPr/>
              <a:t>‹#›</a:t>
            </a:fld>
            <a:endParaRPr lang="en-US" altLang="ko-K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3343" name="Oval 31"/>
          <p:cNvSpPr>
            <a:spLocks noChangeArrowheads="1"/>
          </p:cNvSpPr>
          <p:nvPr/>
        </p:nvSpPr>
        <p:spPr bwMode="ltGray">
          <a:xfrm>
            <a:off x="228600" y="228600"/>
            <a:ext cx="1219200" cy="1219200"/>
          </a:xfrm>
          <a:prstGeom prst="ellipse">
            <a:avLst/>
          </a:prstGeom>
          <a:solidFill>
            <a:schemeClr val="accent2"/>
          </a:solidFill>
          <a:ln w="9525">
            <a:noFill/>
            <a:round/>
            <a:headEnd/>
            <a:tailEnd/>
          </a:ln>
          <a:effectLst/>
        </p:spPr>
        <p:txBody>
          <a:bodyPr wrap="none" anchor="ctr"/>
          <a:lstStyle/>
          <a:p>
            <a:endParaRPr lang="ko-KR" altLang="en-US"/>
          </a:p>
        </p:txBody>
      </p:sp>
      <p:sp>
        <p:nvSpPr>
          <p:cNvPr id="13333" name="Rectangle 21"/>
          <p:cNvSpPr>
            <a:spLocks noGrp="1" noChangeArrowheads="1"/>
          </p:cNvSpPr>
          <p:nvPr>
            <p:ph type="ctrTitle" sz="quarter"/>
          </p:nvPr>
        </p:nvSpPr>
        <p:spPr>
          <a:xfrm>
            <a:off x="533400" y="2514600"/>
            <a:ext cx="8153400" cy="669925"/>
          </a:xfrm>
        </p:spPr>
        <p:txBody>
          <a:bodyPr/>
          <a:lstStyle>
            <a:lvl1pPr>
              <a:defRPr sz="4800"/>
            </a:lvl1pPr>
          </a:lstStyle>
          <a:p>
            <a:r>
              <a:rPr lang="ko-KR" altLang="en-US"/>
              <a:t>마스터 제목 스타일 편집</a:t>
            </a:r>
          </a:p>
        </p:txBody>
      </p:sp>
      <p:sp>
        <p:nvSpPr>
          <p:cNvPr id="13334" name="Rectangle 22"/>
          <p:cNvSpPr>
            <a:spLocks noGrp="1" noChangeArrowheads="1"/>
          </p:cNvSpPr>
          <p:nvPr>
            <p:ph type="subTitle" sz="quarter" idx="1"/>
          </p:nvPr>
        </p:nvSpPr>
        <p:spPr bwMode="white">
          <a:xfrm>
            <a:off x="1371600" y="3276600"/>
            <a:ext cx="6400800" cy="533400"/>
          </a:xfrm>
        </p:spPr>
        <p:txBody>
          <a:bodyPr/>
          <a:lstStyle>
            <a:lvl1pPr marL="0" indent="0" algn="ctr">
              <a:buFontTx/>
              <a:buNone/>
              <a:defRPr sz="1800" b="1">
                <a:solidFill>
                  <a:schemeClr val="bg1"/>
                </a:solidFill>
              </a:defRPr>
            </a:lvl1pPr>
          </a:lstStyle>
          <a:p>
            <a:r>
              <a:rPr lang="ko-KR" altLang="en-US"/>
              <a:t>마스터 부제목 스타일 편집</a:t>
            </a:r>
          </a:p>
        </p:txBody>
      </p:sp>
      <p:sp>
        <p:nvSpPr>
          <p:cNvPr id="13335" name="Rectangle 23"/>
          <p:cNvSpPr>
            <a:spLocks noGrp="1" noChangeArrowheads="1"/>
          </p:cNvSpPr>
          <p:nvPr>
            <p:ph type="dt" sz="quarter" idx="2"/>
          </p:nvPr>
        </p:nvSpPr>
        <p:spPr bwMode="white">
          <a:xfrm>
            <a:off x="457200" y="6553200"/>
            <a:ext cx="2133600" cy="152400"/>
          </a:xfrm>
        </p:spPr>
        <p:txBody>
          <a:bodyPr/>
          <a:lstStyle>
            <a:lvl1pPr>
              <a:defRPr sz="1400">
                <a:solidFill>
                  <a:schemeClr val="bg1"/>
                </a:solidFill>
                <a:latin typeface="Times New Roman" pitchFamily="18" charset="0"/>
              </a:defRPr>
            </a:lvl1pPr>
          </a:lstStyle>
          <a:p>
            <a:endParaRPr lang="en-US" altLang="ko-KR">
              <a:solidFill>
                <a:srgbClr val="FFFFFF"/>
              </a:solidFill>
            </a:endParaRPr>
          </a:p>
        </p:txBody>
      </p:sp>
      <p:sp>
        <p:nvSpPr>
          <p:cNvPr id="13336" name="Rectangle 24"/>
          <p:cNvSpPr>
            <a:spLocks noGrp="1" noChangeArrowheads="1"/>
          </p:cNvSpPr>
          <p:nvPr>
            <p:ph type="ftr" sz="quarter" idx="3"/>
          </p:nvPr>
        </p:nvSpPr>
        <p:spPr bwMode="white">
          <a:xfrm>
            <a:off x="3124200" y="6553200"/>
            <a:ext cx="2895600" cy="152400"/>
          </a:xfrm>
        </p:spPr>
        <p:txBody>
          <a:bodyPr/>
          <a:lstStyle>
            <a:lvl1pPr algn="ctr">
              <a:defRPr>
                <a:solidFill>
                  <a:schemeClr val="bg1"/>
                </a:solidFill>
                <a:effectLst>
                  <a:outerShdw blurRad="38100" dist="38100" dir="2700000" algn="tl">
                    <a:srgbClr val="C0C0C0"/>
                  </a:outerShdw>
                </a:effectLst>
                <a:latin typeface="Times New Roman" pitchFamily="18" charset="0"/>
                <a:ea typeface="굴림" charset="-127"/>
              </a:defRPr>
            </a:lvl1pPr>
          </a:lstStyle>
          <a:p>
            <a:endParaRPr lang="en-US" altLang="ko-KR">
              <a:solidFill>
                <a:srgbClr val="FFFFFF"/>
              </a:solidFill>
            </a:endParaRPr>
          </a:p>
        </p:txBody>
      </p:sp>
      <p:sp>
        <p:nvSpPr>
          <p:cNvPr id="13337" name="Rectangle 25"/>
          <p:cNvSpPr>
            <a:spLocks noGrp="1" noChangeArrowheads="1"/>
          </p:cNvSpPr>
          <p:nvPr>
            <p:ph type="sldNum" sz="quarter" idx="4"/>
          </p:nvPr>
        </p:nvSpPr>
        <p:spPr bwMode="white">
          <a:xfrm>
            <a:off x="6553200" y="6553200"/>
            <a:ext cx="2133600" cy="152400"/>
          </a:xfrm>
        </p:spPr>
        <p:txBody>
          <a:bodyPr/>
          <a:lstStyle>
            <a:lvl1pPr algn="r">
              <a:defRPr sz="1400">
                <a:solidFill>
                  <a:schemeClr val="bg1"/>
                </a:solidFill>
                <a:latin typeface="Times New Roman" pitchFamily="18" charset="0"/>
              </a:defRPr>
            </a:lvl1pPr>
          </a:lstStyle>
          <a:p>
            <a:fld id="{0D426116-4285-44DE-B579-61D6F2F5A2D4}" type="slidenum">
              <a:rPr lang="ko-KR" altLang="en-US">
                <a:solidFill>
                  <a:srgbClr val="FFFFFF"/>
                </a:solidFill>
              </a:rPr>
              <a:pPr/>
              <a:t>‹#›</a:t>
            </a:fld>
            <a:endParaRPr lang="en-US" altLang="ko-KR">
              <a:solidFill>
                <a:srgbClr val="FFFFFF"/>
              </a:solidFill>
            </a:endParaRPr>
          </a:p>
        </p:txBody>
      </p:sp>
      <p:pic>
        <p:nvPicPr>
          <p:cNvPr id="13344" name="Picture 32" descr="logo"/>
          <p:cNvPicPr>
            <a:picLocks noChangeAspect="1" noChangeArrowheads="1"/>
          </p:cNvPicPr>
          <p:nvPr/>
        </p:nvPicPr>
        <p:blipFill>
          <a:blip r:embed="rId3" cstate="print"/>
          <a:srcRect/>
          <a:stretch>
            <a:fillRect/>
          </a:stretch>
        </p:blipFill>
        <p:spPr bwMode="auto">
          <a:xfrm>
            <a:off x="8305800" y="5876925"/>
            <a:ext cx="685800" cy="904875"/>
          </a:xfrm>
          <a:prstGeom prst="rect">
            <a:avLst/>
          </a:prstGeom>
          <a:noFill/>
        </p:spPr>
      </p:pic>
    </p:spTree>
    <p:extLst>
      <p:ext uri="{BB962C8B-B14F-4D97-AF65-F5344CB8AC3E}">
        <p14:creationId xmlns:p14="http://schemas.microsoft.com/office/powerpoint/2010/main" val="183279870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endParaRPr lang="en-US" altLang="ko-KR">
              <a:solidFill>
                <a:srgbClr val="2B166E"/>
              </a:solidFill>
            </a:endParaRPr>
          </a:p>
        </p:txBody>
      </p:sp>
      <p:sp>
        <p:nvSpPr>
          <p:cNvPr id="5" name="바닥글 개체 틀 4"/>
          <p:cNvSpPr>
            <a:spLocks noGrp="1"/>
          </p:cNvSpPr>
          <p:nvPr>
            <p:ph type="ftr" sz="quarter" idx="11"/>
          </p:nvPr>
        </p:nvSpPr>
        <p:spPr/>
        <p:txBody>
          <a:bodyPr/>
          <a:lstStyle>
            <a:lvl1pPr>
              <a:defRPr/>
            </a:lvl1pPr>
          </a:lstStyle>
          <a:p>
            <a:r>
              <a:rPr lang="ko-KR" altLang="en-US">
                <a:solidFill>
                  <a:srgbClr val="2B166E"/>
                </a:solidFill>
              </a:rPr>
              <a:t>공무원연금관리공단 </a:t>
            </a:r>
            <a:r>
              <a:rPr lang="en-US" altLang="ko-KR">
                <a:solidFill>
                  <a:srgbClr val="2B166E"/>
                </a:solidFill>
              </a:rPr>
              <a:t>2009</a:t>
            </a:r>
          </a:p>
        </p:txBody>
      </p:sp>
      <p:sp>
        <p:nvSpPr>
          <p:cNvPr id="6" name="슬라이드 번호 개체 틀 5"/>
          <p:cNvSpPr>
            <a:spLocks noGrp="1"/>
          </p:cNvSpPr>
          <p:nvPr>
            <p:ph type="sldNum" sz="quarter" idx="12"/>
          </p:nvPr>
        </p:nvSpPr>
        <p:spPr/>
        <p:txBody>
          <a:bodyPr/>
          <a:lstStyle>
            <a:lvl1pPr>
              <a:defRPr/>
            </a:lvl1pPr>
          </a:lstStyle>
          <a:p>
            <a:fld id="{525E9BFB-1D86-41AB-ADEA-E1244D59ADAB}" type="slidenum">
              <a:rPr lang="ko-KR" altLang="en-US">
                <a:solidFill>
                  <a:srgbClr val="2B166E"/>
                </a:solidFill>
              </a:rPr>
              <a:pPr/>
              <a:t>‹#›</a:t>
            </a:fld>
            <a:endParaRPr lang="en-US" altLang="ko-KR">
              <a:solidFill>
                <a:srgbClr val="2B166E"/>
              </a:solidFill>
            </a:endParaRPr>
          </a:p>
        </p:txBody>
      </p:sp>
    </p:spTree>
    <p:extLst>
      <p:ext uri="{BB962C8B-B14F-4D97-AF65-F5344CB8AC3E}">
        <p14:creationId xmlns:p14="http://schemas.microsoft.com/office/powerpoint/2010/main" val="1953801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endParaRPr lang="en-US" altLang="ko-KR">
              <a:solidFill>
                <a:srgbClr val="2B166E"/>
              </a:solidFill>
            </a:endParaRPr>
          </a:p>
        </p:txBody>
      </p:sp>
      <p:sp>
        <p:nvSpPr>
          <p:cNvPr id="5" name="바닥글 개체 틀 4"/>
          <p:cNvSpPr>
            <a:spLocks noGrp="1"/>
          </p:cNvSpPr>
          <p:nvPr>
            <p:ph type="ftr" sz="quarter" idx="11"/>
          </p:nvPr>
        </p:nvSpPr>
        <p:spPr/>
        <p:txBody>
          <a:bodyPr/>
          <a:lstStyle>
            <a:lvl1pPr>
              <a:defRPr/>
            </a:lvl1pPr>
          </a:lstStyle>
          <a:p>
            <a:r>
              <a:rPr lang="ko-KR" altLang="en-US">
                <a:solidFill>
                  <a:srgbClr val="2B166E"/>
                </a:solidFill>
              </a:rPr>
              <a:t>공무원연금관리공단 </a:t>
            </a:r>
            <a:r>
              <a:rPr lang="en-US" altLang="ko-KR">
                <a:solidFill>
                  <a:srgbClr val="2B166E"/>
                </a:solidFill>
              </a:rPr>
              <a:t>2009</a:t>
            </a:r>
          </a:p>
        </p:txBody>
      </p:sp>
      <p:sp>
        <p:nvSpPr>
          <p:cNvPr id="6" name="슬라이드 번호 개체 틀 5"/>
          <p:cNvSpPr>
            <a:spLocks noGrp="1"/>
          </p:cNvSpPr>
          <p:nvPr>
            <p:ph type="sldNum" sz="quarter" idx="12"/>
          </p:nvPr>
        </p:nvSpPr>
        <p:spPr/>
        <p:txBody>
          <a:bodyPr/>
          <a:lstStyle>
            <a:lvl1pPr>
              <a:defRPr/>
            </a:lvl1pPr>
          </a:lstStyle>
          <a:p>
            <a:fld id="{1D1025ED-7448-495B-85A3-31002ECDE5B1}" type="slidenum">
              <a:rPr lang="ko-KR" altLang="en-US">
                <a:solidFill>
                  <a:srgbClr val="2B166E"/>
                </a:solidFill>
              </a:rPr>
              <a:pPr/>
              <a:t>‹#›</a:t>
            </a:fld>
            <a:endParaRPr lang="en-US" altLang="ko-KR">
              <a:solidFill>
                <a:srgbClr val="2B166E"/>
              </a:solidFill>
            </a:endParaRPr>
          </a:p>
        </p:txBody>
      </p:sp>
    </p:spTree>
    <p:extLst>
      <p:ext uri="{BB962C8B-B14F-4D97-AF65-F5344CB8AC3E}">
        <p14:creationId xmlns:p14="http://schemas.microsoft.com/office/powerpoint/2010/main" val="33805715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533400" y="1447800"/>
            <a:ext cx="40005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86300" y="1447800"/>
            <a:ext cx="40005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lvl1pPr>
              <a:defRPr/>
            </a:lvl1pPr>
          </a:lstStyle>
          <a:p>
            <a:endParaRPr lang="en-US" altLang="ko-KR">
              <a:solidFill>
                <a:srgbClr val="2B166E"/>
              </a:solidFill>
            </a:endParaRPr>
          </a:p>
        </p:txBody>
      </p:sp>
      <p:sp>
        <p:nvSpPr>
          <p:cNvPr id="6" name="바닥글 개체 틀 5"/>
          <p:cNvSpPr>
            <a:spLocks noGrp="1"/>
          </p:cNvSpPr>
          <p:nvPr>
            <p:ph type="ftr" sz="quarter" idx="11"/>
          </p:nvPr>
        </p:nvSpPr>
        <p:spPr/>
        <p:txBody>
          <a:bodyPr/>
          <a:lstStyle>
            <a:lvl1pPr>
              <a:defRPr/>
            </a:lvl1pPr>
          </a:lstStyle>
          <a:p>
            <a:r>
              <a:rPr lang="ko-KR" altLang="en-US">
                <a:solidFill>
                  <a:srgbClr val="2B166E"/>
                </a:solidFill>
              </a:rPr>
              <a:t>공무원연금관리공단 </a:t>
            </a:r>
            <a:r>
              <a:rPr lang="en-US" altLang="ko-KR">
                <a:solidFill>
                  <a:srgbClr val="2B166E"/>
                </a:solidFill>
              </a:rPr>
              <a:t>2009</a:t>
            </a:r>
          </a:p>
        </p:txBody>
      </p:sp>
      <p:sp>
        <p:nvSpPr>
          <p:cNvPr id="7" name="슬라이드 번호 개체 틀 6"/>
          <p:cNvSpPr>
            <a:spLocks noGrp="1"/>
          </p:cNvSpPr>
          <p:nvPr>
            <p:ph type="sldNum" sz="quarter" idx="12"/>
          </p:nvPr>
        </p:nvSpPr>
        <p:spPr/>
        <p:txBody>
          <a:bodyPr/>
          <a:lstStyle>
            <a:lvl1pPr>
              <a:defRPr/>
            </a:lvl1pPr>
          </a:lstStyle>
          <a:p>
            <a:fld id="{34E05454-E1D5-40F2-966E-605B5B33A10F}" type="slidenum">
              <a:rPr lang="ko-KR" altLang="en-US">
                <a:solidFill>
                  <a:srgbClr val="2B166E"/>
                </a:solidFill>
              </a:rPr>
              <a:pPr/>
              <a:t>‹#›</a:t>
            </a:fld>
            <a:endParaRPr lang="en-US" altLang="ko-KR">
              <a:solidFill>
                <a:srgbClr val="2B166E"/>
              </a:solidFill>
            </a:endParaRPr>
          </a:p>
        </p:txBody>
      </p:sp>
    </p:spTree>
    <p:extLst>
      <p:ext uri="{BB962C8B-B14F-4D97-AF65-F5344CB8AC3E}">
        <p14:creationId xmlns:p14="http://schemas.microsoft.com/office/powerpoint/2010/main" val="24906464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lvl1pPr>
              <a:defRPr/>
            </a:lvl1pPr>
          </a:lstStyle>
          <a:p>
            <a:endParaRPr lang="en-US" altLang="ko-KR">
              <a:solidFill>
                <a:srgbClr val="2B166E"/>
              </a:solidFill>
            </a:endParaRPr>
          </a:p>
        </p:txBody>
      </p:sp>
      <p:sp>
        <p:nvSpPr>
          <p:cNvPr id="8" name="바닥글 개체 틀 7"/>
          <p:cNvSpPr>
            <a:spLocks noGrp="1"/>
          </p:cNvSpPr>
          <p:nvPr>
            <p:ph type="ftr" sz="quarter" idx="11"/>
          </p:nvPr>
        </p:nvSpPr>
        <p:spPr/>
        <p:txBody>
          <a:bodyPr/>
          <a:lstStyle>
            <a:lvl1pPr>
              <a:defRPr/>
            </a:lvl1pPr>
          </a:lstStyle>
          <a:p>
            <a:r>
              <a:rPr lang="ko-KR" altLang="en-US">
                <a:solidFill>
                  <a:srgbClr val="2B166E"/>
                </a:solidFill>
              </a:rPr>
              <a:t>공무원연금관리공단 </a:t>
            </a:r>
            <a:r>
              <a:rPr lang="en-US" altLang="ko-KR">
                <a:solidFill>
                  <a:srgbClr val="2B166E"/>
                </a:solidFill>
              </a:rPr>
              <a:t>2009</a:t>
            </a:r>
          </a:p>
        </p:txBody>
      </p:sp>
      <p:sp>
        <p:nvSpPr>
          <p:cNvPr id="9" name="슬라이드 번호 개체 틀 8"/>
          <p:cNvSpPr>
            <a:spLocks noGrp="1"/>
          </p:cNvSpPr>
          <p:nvPr>
            <p:ph type="sldNum" sz="quarter" idx="12"/>
          </p:nvPr>
        </p:nvSpPr>
        <p:spPr/>
        <p:txBody>
          <a:bodyPr/>
          <a:lstStyle>
            <a:lvl1pPr>
              <a:defRPr/>
            </a:lvl1pPr>
          </a:lstStyle>
          <a:p>
            <a:fld id="{596C24AD-6A2D-4BED-9B45-D581B066EB12}" type="slidenum">
              <a:rPr lang="ko-KR" altLang="en-US">
                <a:solidFill>
                  <a:srgbClr val="2B166E"/>
                </a:solidFill>
              </a:rPr>
              <a:pPr/>
              <a:t>‹#›</a:t>
            </a:fld>
            <a:endParaRPr lang="en-US" altLang="ko-KR">
              <a:solidFill>
                <a:srgbClr val="2B166E"/>
              </a:solidFill>
            </a:endParaRPr>
          </a:p>
        </p:txBody>
      </p:sp>
    </p:spTree>
    <p:extLst>
      <p:ext uri="{BB962C8B-B14F-4D97-AF65-F5344CB8AC3E}">
        <p14:creationId xmlns:p14="http://schemas.microsoft.com/office/powerpoint/2010/main" val="254879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lvl1pPr>
              <a:defRPr/>
            </a:lvl1pPr>
          </a:lstStyle>
          <a:p>
            <a:endParaRPr lang="en-US" altLang="ko-KR">
              <a:solidFill>
                <a:srgbClr val="2B166E"/>
              </a:solidFill>
            </a:endParaRPr>
          </a:p>
        </p:txBody>
      </p:sp>
      <p:sp>
        <p:nvSpPr>
          <p:cNvPr id="5" name="슬라이드 번호 개체 틀 4"/>
          <p:cNvSpPr>
            <a:spLocks noGrp="1"/>
          </p:cNvSpPr>
          <p:nvPr>
            <p:ph type="sldNum" sz="quarter" idx="12"/>
          </p:nvPr>
        </p:nvSpPr>
        <p:spPr/>
        <p:txBody>
          <a:bodyPr/>
          <a:lstStyle>
            <a:lvl1pPr>
              <a:defRPr/>
            </a:lvl1pPr>
          </a:lstStyle>
          <a:p>
            <a:fld id="{15F1FB7B-87EB-46EA-B225-2F06EDD04168}" type="slidenum">
              <a:rPr lang="ko-KR" altLang="en-US">
                <a:solidFill>
                  <a:srgbClr val="2B166E"/>
                </a:solidFill>
              </a:rPr>
              <a:pPr/>
              <a:t>‹#›</a:t>
            </a:fld>
            <a:endParaRPr lang="en-US" altLang="ko-KR">
              <a:solidFill>
                <a:srgbClr val="2B166E"/>
              </a:solidFill>
            </a:endParaRPr>
          </a:p>
        </p:txBody>
      </p:sp>
    </p:spTree>
    <p:extLst>
      <p:ext uri="{BB962C8B-B14F-4D97-AF65-F5344CB8AC3E}">
        <p14:creationId xmlns:p14="http://schemas.microsoft.com/office/powerpoint/2010/main" val="14933239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lvl1pPr>
              <a:defRPr/>
            </a:lvl1pPr>
          </a:lstStyle>
          <a:p>
            <a:endParaRPr lang="en-US" altLang="ko-KR">
              <a:solidFill>
                <a:srgbClr val="2B166E"/>
              </a:solidFill>
            </a:endParaRPr>
          </a:p>
        </p:txBody>
      </p:sp>
      <p:sp>
        <p:nvSpPr>
          <p:cNvPr id="3" name="바닥글 개체 틀 2"/>
          <p:cNvSpPr>
            <a:spLocks noGrp="1"/>
          </p:cNvSpPr>
          <p:nvPr>
            <p:ph type="ftr" sz="quarter" idx="11"/>
          </p:nvPr>
        </p:nvSpPr>
        <p:spPr/>
        <p:txBody>
          <a:bodyPr/>
          <a:lstStyle>
            <a:lvl1pPr>
              <a:defRPr/>
            </a:lvl1pPr>
          </a:lstStyle>
          <a:p>
            <a:r>
              <a:rPr lang="ko-KR" altLang="en-US">
                <a:solidFill>
                  <a:srgbClr val="2B166E"/>
                </a:solidFill>
              </a:rPr>
              <a:t>공무원연금관리공단 </a:t>
            </a:r>
            <a:r>
              <a:rPr lang="en-US" altLang="ko-KR">
                <a:solidFill>
                  <a:srgbClr val="2B166E"/>
                </a:solidFill>
              </a:rPr>
              <a:t>2009</a:t>
            </a:r>
          </a:p>
        </p:txBody>
      </p:sp>
      <p:sp>
        <p:nvSpPr>
          <p:cNvPr id="4" name="슬라이드 번호 개체 틀 3"/>
          <p:cNvSpPr>
            <a:spLocks noGrp="1"/>
          </p:cNvSpPr>
          <p:nvPr>
            <p:ph type="sldNum" sz="quarter" idx="12"/>
          </p:nvPr>
        </p:nvSpPr>
        <p:spPr/>
        <p:txBody>
          <a:bodyPr/>
          <a:lstStyle>
            <a:lvl1pPr>
              <a:defRPr/>
            </a:lvl1pPr>
          </a:lstStyle>
          <a:p>
            <a:fld id="{3B1F52DE-6E69-4F62-B594-FF6551D76ED3}" type="slidenum">
              <a:rPr lang="ko-KR" altLang="en-US">
                <a:solidFill>
                  <a:srgbClr val="2B166E"/>
                </a:solidFill>
              </a:rPr>
              <a:pPr/>
              <a:t>‹#›</a:t>
            </a:fld>
            <a:endParaRPr lang="en-US" altLang="ko-KR">
              <a:solidFill>
                <a:srgbClr val="2B166E"/>
              </a:solidFill>
            </a:endParaRPr>
          </a:p>
        </p:txBody>
      </p:sp>
    </p:spTree>
    <p:extLst>
      <p:ext uri="{BB962C8B-B14F-4D97-AF65-F5344CB8AC3E}">
        <p14:creationId xmlns:p14="http://schemas.microsoft.com/office/powerpoint/2010/main" val="33711031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lvl1pPr>
              <a:defRPr/>
            </a:lvl1pPr>
          </a:lstStyle>
          <a:p>
            <a:endParaRPr lang="en-US" altLang="ko-KR">
              <a:solidFill>
                <a:srgbClr val="2B166E"/>
              </a:solidFill>
            </a:endParaRPr>
          </a:p>
        </p:txBody>
      </p:sp>
      <p:sp>
        <p:nvSpPr>
          <p:cNvPr id="6" name="바닥글 개체 틀 5"/>
          <p:cNvSpPr>
            <a:spLocks noGrp="1"/>
          </p:cNvSpPr>
          <p:nvPr>
            <p:ph type="ftr" sz="quarter" idx="11"/>
          </p:nvPr>
        </p:nvSpPr>
        <p:spPr/>
        <p:txBody>
          <a:bodyPr/>
          <a:lstStyle>
            <a:lvl1pPr>
              <a:defRPr/>
            </a:lvl1pPr>
          </a:lstStyle>
          <a:p>
            <a:r>
              <a:rPr lang="ko-KR" altLang="en-US">
                <a:solidFill>
                  <a:srgbClr val="2B166E"/>
                </a:solidFill>
              </a:rPr>
              <a:t>공무원연금관리공단 </a:t>
            </a:r>
            <a:r>
              <a:rPr lang="en-US" altLang="ko-KR">
                <a:solidFill>
                  <a:srgbClr val="2B166E"/>
                </a:solidFill>
              </a:rPr>
              <a:t>2009</a:t>
            </a:r>
          </a:p>
        </p:txBody>
      </p:sp>
      <p:sp>
        <p:nvSpPr>
          <p:cNvPr id="7" name="슬라이드 번호 개체 틀 6"/>
          <p:cNvSpPr>
            <a:spLocks noGrp="1"/>
          </p:cNvSpPr>
          <p:nvPr>
            <p:ph type="sldNum" sz="quarter" idx="12"/>
          </p:nvPr>
        </p:nvSpPr>
        <p:spPr/>
        <p:txBody>
          <a:bodyPr/>
          <a:lstStyle>
            <a:lvl1pPr>
              <a:defRPr/>
            </a:lvl1pPr>
          </a:lstStyle>
          <a:p>
            <a:fld id="{AB00EFBC-DC58-4FC1-B5C4-68EF60772B19}" type="slidenum">
              <a:rPr lang="ko-KR" altLang="en-US">
                <a:solidFill>
                  <a:srgbClr val="2B166E"/>
                </a:solidFill>
              </a:rPr>
              <a:pPr/>
              <a:t>‹#›</a:t>
            </a:fld>
            <a:endParaRPr lang="en-US" altLang="ko-KR">
              <a:solidFill>
                <a:srgbClr val="2B166E"/>
              </a:solidFill>
            </a:endParaRPr>
          </a:p>
        </p:txBody>
      </p:sp>
    </p:spTree>
    <p:extLst>
      <p:ext uri="{BB962C8B-B14F-4D97-AF65-F5344CB8AC3E}">
        <p14:creationId xmlns:p14="http://schemas.microsoft.com/office/powerpoint/2010/main" val="19285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lvl1pPr>
              <a:defRPr/>
            </a:lvl1pPr>
          </a:lstStyle>
          <a:p>
            <a:endParaRPr lang="en-US" altLang="ko-KR">
              <a:solidFill>
                <a:srgbClr val="2B166E"/>
              </a:solidFill>
            </a:endParaRPr>
          </a:p>
        </p:txBody>
      </p:sp>
      <p:sp>
        <p:nvSpPr>
          <p:cNvPr id="6" name="바닥글 개체 틀 5"/>
          <p:cNvSpPr>
            <a:spLocks noGrp="1"/>
          </p:cNvSpPr>
          <p:nvPr>
            <p:ph type="ftr" sz="quarter" idx="11"/>
          </p:nvPr>
        </p:nvSpPr>
        <p:spPr/>
        <p:txBody>
          <a:bodyPr/>
          <a:lstStyle>
            <a:lvl1pPr>
              <a:defRPr/>
            </a:lvl1pPr>
          </a:lstStyle>
          <a:p>
            <a:r>
              <a:rPr lang="ko-KR" altLang="en-US">
                <a:solidFill>
                  <a:srgbClr val="2B166E"/>
                </a:solidFill>
              </a:rPr>
              <a:t>공무원연금관리공단 </a:t>
            </a:r>
            <a:r>
              <a:rPr lang="en-US" altLang="ko-KR">
                <a:solidFill>
                  <a:srgbClr val="2B166E"/>
                </a:solidFill>
              </a:rPr>
              <a:t>2009</a:t>
            </a:r>
          </a:p>
        </p:txBody>
      </p:sp>
      <p:sp>
        <p:nvSpPr>
          <p:cNvPr id="7" name="슬라이드 번호 개체 틀 6"/>
          <p:cNvSpPr>
            <a:spLocks noGrp="1"/>
          </p:cNvSpPr>
          <p:nvPr>
            <p:ph type="sldNum" sz="quarter" idx="12"/>
          </p:nvPr>
        </p:nvSpPr>
        <p:spPr/>
        <p:txBody>
          <a:bodyPr/>
          <a:lstStyle>
            <a:lvl1pPr>
              <a:defRPr/>
            </a:lvl1pPr>
          </a:lstStyle>
          <a:p>
            <a:fld id="{58369D27-1336-4125-8EB4-C8A598B7EFA3}" type="slidenum">
              <a:rPr lang="ko-KR" altLang="en-US">
                <a:solidFill>
                  <a:srgbClr val="2B166E"/>
                </a:solidFill>
              </a:rPr>
              <a:pPr/>
              <a:t>‹#›</a:t>
            </a:fld>
            <a:endParaRPr lang="en-US" altLang="ko-KR">
              <a:solidFill>
                <a:srgbClr val="2B166E"/>
              </a:solidFill>
            </a:endParaRPr>
          </a:p>
        </p:txBody>
      </p:sp>
    </p:spTree>
    <p:extLst>
      <p:ext uri="{BB962C8B-B14F-4D97-AF65-F5344CB8AC3E}">
        <p14:creationId xmlns:p14="http://schemas.microsoft.com/office/powerpoint/2010/main" val="20621755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endParaRPr lang="en-US" altLang="ko-KR">
              <a:solidFill>
                <a:srgbClr val="2B166E"/>
              </a:solidFill>
            </a:endParaRPr>
          </a:p>
        </p:txBody>
      </p:sp>
      <p:sp>
        <p:nvSpPr>
          <p:cNvPr id="5" name="바닥글 개체 틀 4"/>
          <p:cNvSpPr>
            <a:spLocks noGrp="1"/>
          </p:cNvSpPr>
          <p:nvPr>
            <p:ph type="ftr" sz="quarter" idx="11"/>
          </p:nvPr>
        </p:nvSpPr>
        <p:spPr/>
        <p:txBody>
          <a:bodyPr/>
          <a:lstStyle>
            <a:lvl1pPr>
              <a:defRPr/>
            </a:lvl1pPr>
          </a:lstStyle>
          <a:p>
            <a:r>
              <a:rPr lang="ko-KR" altLang="en-US">
                <a:solidFill>
                  <a:srgbClr val="2B166E"/>
                </a:solidFill>
              </a:rPr>
              <a:t>공무원연금관리공단 </a:t>
            </a:r>
            <a:r>
              <a:rPr lang="en-US" altLang="ko-KR">
                <a:solidFill>
                  <a:srgbClr val="2B166E"/>
                </a:solidFill>
              </a:rPr>
              <a:t>2009</a:t>
            </a:r>
          </a:p>
        </p:txBody>
      </p:sp>
      <p:sp>
        <p:nvSpPr>
          <p:cNvPr id="6" name="슬라이드 번호 개체 틀 5"/>
          <p:cNvSpPr>
            <a:spLocks noGrp="1"/>
          </p:cNvSpPr>
          <p:nvPr>
            <p:ph type="sldNum" sz="quarter" idx="12"/>
          </p:nvPr>
        </p:nvSpPr>
        <p:spPr/>
        <p:txBody>
          <a:bodyPr/>
          <a:lstStyle>
            <a:lvl1pPr>
              <a:defRPr/>
            </a:lvl1pPr>
          </a:lstStyle>
          <a:p>
            <a:fld id="{EBC51AA6-90F9-45B5-BC4B-073F59932DDE}" type="slidenum">
              <a:rPr lang="ko-KR" altLang="en-US">
                <a:solidFill>
                  <a:srgbClr val="2B166E"/>
                </a:solidFill>
              </a:rPr>
              <a:pPr/>
              <a:t>‹#›</a:t>
            </a:fld>
            <a:endParaRPr lang="en-US" altLang="ko-KR">
              <a:solidFill>
                <a:srgbClr val="2B166E"/>
              </a:solidFill>
            </a:endParaRPr>
          </a:p>
        </p:txBody>
      </p:sp>
    </p:spTree>
    <p:extLst>
      <p:ext uri="{BB962C8B-B14F-4D97-AF65-F5344CB8AC3E}">
        <p14:creationId xmlns:p14="http://schemas.microsoft.com/office/powerpoint/2010/main" val="26376078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48450" y="228600"/>
            <a:ext cx="2038350" cy="6096000"/>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533400" y="228600"/>
            <a:ext cx="5962650" cy="6096000"/>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endParaRPr lang="en-US" altLang="ko-KR">
              <a:solidFill>
                <a:srgbClr val="2B166E"/>
              </a:solidFill>
            </a:endParaRPr>
          </a:p>
        </p:txBody>
      </p:sp>
      <p:sp>
        <p:nvSpPr>
          <p:cNvPr id="5" name="바닥글 개체 틀 4"/>
          <p:cNvSpPr>
            <a:spLocks noGrp="1"/>
          </p:cNvSpPr>
          <p:nvPr>
            <p:ph type="ftr" sz="quarter" idx="11"/>
          </p:nvPr>
        </p:nvSpPr>
        <p:spPr/>
        <p:txBody>
          <a:bodyPr/>
          <a:lstStyle>
            <a:lvl1pPr>
              <a:defRPr/>
            </a:lvl1pPr>
          </a:lstStyle>
          <a:p>
            <a:r>
              <a:rPr lang="ko-KR" altLang="en-US">
                <a:solidFill>
                  <a:srgbClr val="2B166E"/>
                </a:solidFill>
              </a:rPr>
              <a:t>공무원연금관리공단 </a:t>
            </a:r>
            <a:r>
              <a:rPr lang="en-US" altLang="ko-KR">
                <a:solidFill>
                  <a:srgbClr val="2B166E"/>
                </a:solidFill>
              </a:rPr>
              <a:t>2009</a:t>
            </a:r>
          </a:p>
        </p:txBody>
      </p:sp>
      <p:sp>
        <p:nvSpPr>
          <p:cNvPr id="6" name="슬라이드 번호 개체 틀 5"/>
          <p:cNvSpPr>
            <a:spLocks noGrp="1"/>
          </p:cNvSpPr>
          <p:nvPr>
            <p:ph type="sldNum" sz="quarter" idx="12"/>
          </p:nvPr>
        </p:nvSpPr>
        <p:spPr/>
        <p:txBody>
          <a:bodyPr/>
          <a:lstStyle>
            <a:lvl1pPr>
              <a:defRPr/>
            </a:lvl1pPr>
          </a:lstStyle>
          <a:p>
            <a:fld id="{4462EFB2-50E7-49EB-8FB5-ED46823452E7}" type="slidenum">
              <a:rPr lang="ko-KR" altLang="en-US">
                <a:solidFill>
                  <a:srgbClr val="2B166E"/>
                </a:solidFill>
              </a:rPr>
              <a:pPr/>
              <a:t>‹#›</a:t>
            </a:fld>
            <a:endParaRPr lang="en-US" altLang="ko-KR">
              <a:solidFill>
                <a:srgbClr val="2B166E"/>
              </a:solidFill>
            </a:endParaRPr>
          </a:p>
        </p:txBody>
      </p:sp>
    </p:spTree>
    <p:extLst>
      <p:ext uri="{BB962C8B-B14F-4D97-AF65-F5344CB8AC3E}">
        <p14:creationId xmlns:p14="http://schemas.microsoft.com/office/powerpoint/2010/main" val="8569443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fourObj" preserve="1">
  <p:cSld name="제목 및 내용 4개">
    <p:spTree>
      <p:nvGrpSpPr>
        <p:cNvPr id="1" name=""/>
        <p:cNvGrpSpPr/>
        <p:nvPr/>
      </p:nvGrpSpPr>
      <p:grpSpPr>
        <a:xfrm>
          <a:off x="0" y="0"/>
          <a:ext cx="0" cy="0"/>
          <a:chOff x="0" y="0"/>
          <a:chExt cx="0" cy="0"/>
        </a:xfrm>
      </p:grpSpPr>
      <p:sp>
        <p:nvSpPr>
          <p:cNvPr id="2" name="제목 1"/>
          <p:cNvSpPr>
            <a:spLocks noGrp="1"/>
          </p:cNvSpPr>
          <p:nvPr>
            <p:ph type="title" sz="quarter"/>
          </p:nvPr>
        </p:nvSpPr>
        <p:spPr>
          <a:xfrm>
            <a:off x="609600" y="228600"/>
            <a:ext cx="8001000" cy="609600"/>
          </a:xfrm>
        </p:spPr>
        <p:txBody>
          <a:bodyPr/>
          <a:lstStyle/>
          <a:p>
            <a:r>
              <a:rPr lang="ko-KR" altLang="en-US" smtClean="0"/>
              <a:t>마스터 제목 스타일 편집</a:t>
            </a:r>
            <a:endParaRPr lang="ko-KR" altLang="en-US"/>
          </a:p>
        </p:txBody>
      </p:sp>
      <p:sp>
        <p:nvSpPr>
          <p:cNvPr id="3" name="내용 개체 틀 2"/>
          <p:cNvSpPr>
            <a:spLocks noGrp="1"/>
          </p:cNvSpPr>
          <p:nvPr>
            <p:ph sz="quarter" idx="1"/>
          </p:nvPr>
        </p:nvSpPr>
        <p:spPr>
          <a:xfrm>
            <a:off x="533400" y="1447800"/>
            <a:ext cx="4000500" cy="2362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4686300" y="1447800"/>
            <a:ext cx="4000500" cy="2362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quarter" idx="3"/>
          </p:nvPr>
        </p:nvSpPr>
        <p:spPr>
          <a:xfrm>
            <a:off x="533400" y="3962400"/>
            <a:ext cx="4000500" cy="2362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내용 개체 틀 5"/>
          <p:cNvSpPr>
            <a:spLocks noGrp="1"/>
          </p:cNvSpPr>
          <p:nvPr>
            <p:ph sz="quarter" idx="4"/>
          </p:nvPr>
        </p:nvSpPr>
        <p:spPr>
          <a:xfrm>
            <a:off x="4686300" y="3962400"/>
            <a:ext cx="4000500" cy="2362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327025" y="6477000"/>
            <a:ext cx="2514600" cy="304800"/>
          </a:xfrm>
        </p:spPr>
        <p:txBody>
          <a:bodyPr/>
          <a:lstStyle>
            <a:lvl1pPr>
              <a:defRPr/>
            </a:lvl1pPr>
          </a:lstStyle>
          <a:p>
            <a:endParaRPr lang="en-US" altLang="ko-KR">
              <a:solidFill>
                <a:srgbClr val="2B166E"/>
              </a:solidFill>
            </a:endParaRPr>
          </a:p>
        </p:txBody>
      </p:sp>
      <p:sp>
        <p:nvSpPr>
          <p:cNvPr id="8" name="바닥글 개체 틀 7"/>
          <p:cNvSpPr>
            <a:spLocks noGrp="1"/>
          </p:cNvSpPr>
          <p:nvPr>
            <p:ph type="ftr" sz="quarter" idx="11"/>
          </p:nvPr>
        </p:nvSpPr>
        <p:spPr>
          <a:xfrm>
            <a:off x="4211638" y="6524625"/>
            <a:ext cx="4681537" cy="304800"/>
          </a:xfrm>
        </p:spPr>
        <p:txBody>
          <a:bodyPr/>
          <a:lstStyle>
            <a:lvl1pPr>
              <a:defRPr/>
            </a:lvl1pPr>
          </a:lstStyle>
          <a:p>
            <a:r>
              <a:rPr lang="ko-KR" altLang="en-US">
                <a:solidFill>
                  <a:srgbClr val="2B166E"/>
                </a:solidFill>
              </a:rPr>
              <a:t>공무원연금관리공단 </a:t>
            </a:r>
            <a:r>
              <a:rPr lang="en-US" altLang="ko-KR">
                <a:solidFill>
                  <a:srgbClr val="2B166E"/>
                </a:solidFill>
              </a:rPr>
              <a:t>2009</a:t>
            </a:r>
          </a:p>
        </p:txBody>
      </p:sp>
      <p:sp>
        <p:nvSpPr>
          <p:cNvPr id="9" name="슬라이드 번호 개체 틀 8"/>
          <p:cNvSpPr>
            <a:spLocks noGrp="1"/>
          </p:cNvSpPr>
          <p:nvPr>
            <p:ph type="sldNum" sz="quarter" idx="12"/>
          </p:nvPr>
        </p:nvSpPr>
        <p:spPr>
          <a:xfrm>
            <a:off x="3276600" y="6477000"/>
            <a:ext cx="2133600" cy="304800"/>
          </a:xfrm>
        </p:spPr>
        <p:txBody>
          <a:bodyPr/>
          <a:lstStyle>
            <a:lvl1pPr>
              <a:defRPr/>
            </a:lvl1pPr>
          </a:lstStyle>
          <a:p>
            <a:fld id="{7EED10A9-AC92-4451-9480-E0535DB46119}" type="slidenum">
              <a:rPr lang="ko-KR" altLang="en-US">
                <a:solidFill>
                  <a:srgbClr val="2B166E"/>
                </a:solidFill>
              </a:rPr>
              <a:pPr/>
              <a:t>‹#›</a:t>
            </a:fld>
            <a:endParaRPr lang="en-US" altLang="ko-KR">
              <a:solidFill>
                <a:srgbClr val="2B166E"/>
              </a:solidFill>
            </a:endParaRPr>
          </a:p>
        </p:txBody>
      </p:sp>
    </p:spTree>
    <p:extLst>
      <p:ext uri="{BB962C8B-B14F-4D97-AF65-F5344CB8AC3E}">
        <p14:creationId xmlns:p14="http://schemas.microsoft.com/office/powerpoint/2010/main" val="11747071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woObj" preserve="1">
  <p:cSld name="제목, 내용 및 내용 2개">
    <p:spTree>
      <p:nvGrpSpPr>
        <p:cNvPr id="1" name=""/>
        <p:cNvGrpSpPr/>
        <p:nvPr/>
      </p:nvGrpSpPr>
      <p:grpSpPr>
        <a:xfrm>
          <a:off x="0" y="0"/>
          <a:ext cx="0" cy="0"/>
          <a:chOff x="0" y="0"/>
          <a:chExt cx="0" cy="0"/>
        </a:xfrm>
      </p:grpSpPr>
      <p:sp>
        <p:nvSpPr>
          <p:cNvPr id="2" name="제목 1"/>
          <p:cNvSpPr>
            <a:spLocks noGrp="1"/>
          </p:cNvSpPr>
          <p:nvPr>
            <p:ph type="title"/>
          </p:nvPr>
        </p:nvSpPr>
        <p:spPr>
          <a:xfrm>
            <a:off x="609600" y="228600"/>
            <a:ext cx="8001000" cy="609600"/>
          </a:xfr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533400" y="1447800"/>
            <a:ext cx="4000500" cy="48768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4686300" y="1447800"/>
            <a:ext cx="4000500" cy="2362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quarter" idx="3"/>
          </p:nvPr>
        </p:nvSpPr>
        <p:spPr>
          <a:xfrm>
            <a:off x="4686300" y="3962400"/>
            <a:ext cx="4000500" cy="23622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날짜 개체 틀 5"/>
          <p:cNvSpPr>
            <a:spLocks noGrp="1"/>
          </p:cNvSpPr>
          <p:nvPr>
            <p:ph type="dt" sz="half" idx="10"/>
          </p:nvPr>
        </p:nvSpPr>
        <p:spPr>
          <a:xfrm>
            <a:off x="327025" y="6477000"/>
            <a:ext cx="2514600" cy="304800"/>
          </a:xfrm>
        </p:spPr>
        <p:txBody>
          <a:bodyPr/>
          <a:lstStyle>
            <a:lvl1pPr>
              <a:defRPr/>
            </a:lvl1pPr>
          </a:lstStyle>
          <a:p>
            <a:endParaRPr lang="en-US" altLang="ko-KR">
              <a:solidFill>
                <a:srgbClr val="2B166E"/>
              </a:solidFill>
            </a:endParaRPr>
          </a:p>
        </p:txBody>
      </p:sp>
      <p:sp>
        <p:nvSpPr>
          <p:cNvPr id="7" name="바닥글 개체 틀 6"/>
          <p:cNvSpPr>
            <a:spLocks noGrp="1"/>
          </p:cNvSpPr>
          <p:nvPr>
            <p:ph type="ftr" sz="quarter" idx="11"/>
          </p:nvPr>
        </p:nvSpPr>
        <p:spPr>
          <a:xfrm>
            <a:off x="4211638" y="6524625"/>
            <a:ext cx="4681537" cy="304800"/>
          </a:xfrm>
        </p:spPr>
        <p:txBody>
          <a:bodyPr/>
          <a:lstStyle>
            <a:lvl1pPr>
              <a:defRPr/>
            </a:lvl1pPr>
          </a:lstStyle>
          <a:p>
            <a:r>
              <a:rPr lang="ko-KR" altLang="en-US">
                <a:solidFill>
                  <a:srgbClr val="2B166E"/>
                </a:solidFill>
              </a:rPr>
              <a:t>공무원연금관리공단 </a:t>
            </a:r>
            <a:r>
              <a:rPr lang="en-US" altLang="ko-KR">
                <a:solidFill>
                  <a:srgbClr val="2B166E"/>
                </a:solidFill>
              </a:rPr>
              <a:t>2009</a:t>
            </a:r>
          </a:p>
        </p:txBody>
      </p:sp>
      <p:sp>
        <p:nvSpPr>
          <p:cNvPr id="8" name="슬라이드 번호 개체 틀 7"/>
          <p:cNvSpPr>
            <a:spLocks noGrp="1"/>
          </p:cNvSpPr>
          <p:nvPr>
            <p:ph type="sldNum" sz="quarter" idx="12"/>
          </p:nvPr>
        </p:nvSpPr>
        <p:spPr>
          <a:xfrm>
            <a:off x="3276600" y="6477000"/>
            <a:ext cx="2133600" cy="304800"/>
          </a:xfrm>
        </p:spPr>
        <p:txBody>
          <a:bodyPr/>
          <a:lstStyle>
            <a:lvl1pPr>
              <a:defRPr/>
            </a:lvl1pPr>
          </a:lstStyle>
          <a:p>
            <a:fld id="{77C3840C-3C6C-472C-98D2-112E18936B37}" type="slidenum">
              <a:rPr lang="ko-KR" altLang="en-US">
                <a:solidFill>
                  <a:srgbClr val="2B166E"/>
                </a:solidFill>
              </a:rPr>
              <a:pPr/>
              <a:t>‹#›</a:t>
            </a:fld>
            <a:endParaRPr lang="en-US" altLang="ko-KR">
              <a:solidFill>
                <a:srgbClr val="2B166E"/>
              </a:solidFill>
            </a:endParaRPr>
          </a:p>
        </p:txBody>
      </p:sp>
    </p:spTree>
    <p:extLst>
      <p:ext uri="{BB962C8B-B14F-4D97-AF65-F5344CB8AC3E}">
        <p14:creationId xmlns:p14="http://schemas.microsoft.com/office/powerpoint/2010/main" val="976055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1.png"/><Relationship Id="rId2" Type="http://schemas.openxmlformats.org/officeDocument/2006/relationships/slideLayout" Target="../slideLayouts/slideLayout15.xml"/><Relationship Id="rId16" Type="http://schemas.openxmlformats.org/officeDocument/2006/relationships/oleObject" Target="../embeddings/oleObject2.bin"/><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vmlDrawing" Target="../drawings/vmlDrawing2.v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2325" name="Object 37"/>
          <p:cNvGraphicFramePr>
            <a:graphicFrameLocks noChangeAspect="1"/>
          </p:cNvGraphicFramePr>
          <p:nvPr/>
        </p:nvGraphicFramePr>
        <p:xfrm>
          <a:off x="0" y="0"/>
          <a:ext cx="9144000" cy="1066800"/>
        </p:xfrm>
        <a:graphic>
          <a:graphicData uri="http://schemas.openxmlformats.org/presentationml/2006/ole">
            <mc:AlternateContent xmlns:mc="http://schemas.openxmlformats.org/markup-compatibility/2006">
              <mc:Choice xmlns:v="urn:schemas-microsoft-com:vml" Requires="v">
                <p:oleObj spid="_x0000_s12394" name="Image" r:id="rId16" imgW="7377778" imgH="1219048" progId="">
                  <p:embed/>
                </p:oleObj>
              </mc:Choice>
              <mc:Fallback>
                <p:oleObj name="Image" r:id="rId16" imgW="7377778" imgH="1219048" progId="">
                  <p:embed/>
                  <p:pic>
                    <p:nvPicPr>
                      <p:cNvPr id="0" name="Picture 76"/>
                      <p:cNvPicPr>
                        <a:picLocks noChangeAspect="1" noChangeArrowheads="1"/>
                      </p:cNvPicPr>
                      <p:nvPr/>
                    </p:nvPicPr>
                    <p:blipFill>
                      <a:blip r:embed="rId17">
                        <a:extLst>
                          <a:ext uri="{28A0092B-C50C-407E-A947-70E740481C1C}">
                            <a14:useLocalDpi xmlns:a14="http://schemas.microsoft.com/office/drawing/2010/main" val="0"/>
                          </a:ext>
                        </a:extLst>
                      </a:blip>
                      <a:srcRect r="2905" b="12500"/>
                      <a:stretch>
                        <a:fillRect/>
                      </a:stretch>
                    </p:blipFill>
                    <p:spPr bwMode="auto">
                      <a:xfrm>
                        <a:off x="0" y="0"/>
                        <a:ext cx="9144000" cy="1066800"/>
                      </a:xfrm>
                      <a:prstGeom prst="rect">
                        <a:avLst/>
                      </a:prstGeom>
                      <a:noFill/>
                      <a:ln>
                        <a:noFill/>
                      </a:ln>
                      <a:effectLst/>
                      <a:extLst>
                        <a:ext uri="{909E8E84-426E-40DD-AFC4-6F175D3DCCD1}">
                          <a14:hiddenFill xmlns:a14="http://schemas.microsoft.com/office/drawing/2010/main">
                            <a:solidFill>
                              <a:srgbClr val="21B374"/>
                            </a:solidFill>
                          </a14:hiddenFill>
                        </a:ext>
                        <a:ext uri="{91240B29-F687-4F45-9708-019B960494DF}">
                          <a14:hiddenLine xmlns:a14="http://schemas.microsoft.com/office/drawing/2010/main" w="9525">
                            <a:solidFill>
                              <a:srgbClr val="2B166E"/>
                            </a:solidFill>
                            <a:miter lim="800000"/>
                            <a:headEnd/>
                            <a:tailEnd/>
                          </a14:hiddenLine>
                        </a:ext>
                        <a:ext uri="{AF507438-7753-43E0-B8FC-AC1667EBCBE1}">
                          <a14:hiddenEffects xmlns:a14="http://schemas.microsoft.com/office/drawing/2010/main">
                            <a:effectLst>
                              <a:outerShdw dist="35921" dir="2700000" algn="ctr" rotWithShape="0">
                                <a:srgbClr val="DDDDDD"/>
                              </a:outerShdw>
                            </a:effectLst>
                          </a14:hiddenEffects>
                        </a:ext>
                      </a:extLst>
                    </p:spPr>
                  </p:pic>
                </p:oleObj>
              </mc:Fallback>
            </mc:AlternateContent>
          </a:graphicData>
        </a:graphic>
      </p:graphicFrame>
      <p:sp>
        <p:nvSpPr>
          <p:cNvPr id="12309" name="Rectangle 21"/>
          <p:cNvSpPr>
            <a:spLocks noGrp="1" noChangeArrowheads="1"/>
          </p:cNvSpPr>
          <p:nvPr>
            <p:ph type="title"/>
          </p:nvPr>
        </p:nvSpPr>
        <p:spPr bwMode="white">
          <a:xfrm>
            <a:off x="609600" y="228600"/>
            <a:ext cx="8001000" cy="609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p>
        </p:txBody>
      </p:sp>
      <p:sp>
        <p:nvSpPr>
          <p:cNvPr id="12310" name="Rectangle 22"/>
          <p:cNvSpPr>
            <a:spLocks noGrp="1" noChangeArrowheads="1"/>
          </p:cNvSpPr>
          <p:nvPr>
            <p:ph type="body" idx="1"/>
          </p:nvPr>
        </p:nvSpPr>
        <p:spPr bwMode="auto">
          <a:xfrm>
            <a:off x="533400" y="1447800"/>
            <a:ext cx="8153400" cy="487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12311" name="Rectangle 23"/>
          <p:cNvSpPr>
            <a:spLocks noGrp="1" noChangeArrowheads="1"/>
          </p:cNvSpPr>
          <p:nvPr>
            <p:ph type="dt" sz="half" idx="2"/>
          </p:nvPr>
        </p:nvSpPr>
        <p:spPr bwMode="auto">
          <a:xfrm>
            <a:off x="327025" y="6477000"/>
            <a:ext cx="2514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solidFill>
                  <a:schemeClr val="tx1"/>
                </a:solidFill>
                <a:effectLst>
                  <a:outerShdw blurRad="38100" dist="38100" dir="2700000" algn="tl">
                    <a:srgbClr val="C0C0C0"/>
                  </a:outerShdw>
                </a:effectLst>
              </a:defRPr>
            </a:lvl1pPr>
          </a:lstStyle>
          <a:p>
            <a:endParaRPr lang="en-US" altLang="ko-KR"/>
          </a:p>
        </p:txBody>
      </p:sp>
      <p:sp>
        <p:nvSpPr>
          <p:cNvPr id="12312" name="Rectangle 24"/>
          <p:cNvSpPr>
            <a:spLocks noGrp="1" noChangeArrowheads="1"/>
          </p:cNvSpPr>
          <p:nvPr>
            <p:ph type="ftr" sz="quarter" idx="3"/>
          </p:nvPr>
        </p:nvSpPr>
        <p:spPr bwMode="auto">
          <a:xfrm>
            <a:off x="4211638" y="6524625"/>
            <a:ext cx="4681537"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chemeClr val="tx1"/>
                </a:solidFill>
                <a:latin typeface="+mn-lt"/>
                <a:ea typeface="+mn-ea"/>
              </a:defRPr>
            </a:lvl1pPr>
          </a:lstStyle>
          <a:p>
            <a:r>
              <a:rPr lang="ko-KR" altLang="en-US"/>
              <a:t>공무원연금관리공단 </a:t>
            </a:r>
            <a:r>
              <a:rPr lang="en-US" altLang="ko-KR"/>
              <a:t>2009</a:t>
            </a:r>
          </a:p>
        </p:txBody>
      </p:sp>
      <p:sp>
        <p:nvSpPr>
          <p:cNvPr id="12313" name="Rectangle 25"/>
          <p:cNvSpPr>
            <a:spLocks noGrp="1" noChangeArrowheads="1"/>
          </p:cNvSpPr>
          <p:nvPr>
            <p:ph type="sldNum" sz="quarter" idx="4"/>
          </p:nvPr>
        </p:nvSpPr>
        <p:spPr bwMode="auto">
          <a:xfrm>
            <a:off x="3276600" y="6477000"/>
            <a:ext cx="2133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solidFill>
                  <a:schemeClr val="tx1"/>
                </a:solidFill>
                <a:effectLst>
                  <a:outerShdw blurRad="38100" dist="38100" dir="2700000" algn="tl">
                    <a:srgbClr val="C0C0C0"/>
                  </a:outerShdw>
                </a:effectLst>
              </a:defRPr>
            </a:lvl1pPr>
          </a:lstStyle>
          <a:p>
            <a:fld id="{3C10F2AC-BF7B-428C-99D7-D6E6CD8006D7}" type="slidenum">
              <a:rPr lang="ko-KR" altLang="en-US"/>
              <a:pPr/>
              <a:t>‹#›</a:t>
            </a:fld>
            <a:endParaRPr lang="en-US" altLang="ko-KR"/>
          </a:p>
        </p:txBody>
      </p:sp>
      <p:sp>
        <p:nvSpPr>
          <p:cNvPr id="12320" name="Line 32"/>
          <p:cNvSpPr>
            <a:spLocks noChangeShapeType="1"/>
          </p:cNvSpPr>
          <p:nvPr/>
        </p:nvSpPr>
        <p:spPr bwMode="auto">
          <a:xfrm>
            <a:off x="425450" y="6524625"/>
            <a:ext cx="8353425" cy="0"/>
          </a:xfrm>
          <a:prstGeom prst="line">
            <a:avLst/>
          </a:prstGeom>
          <a:noFill/>
          <a:ln w="9525">
            <a:solidFill>
              <a:schemeClr val="tx1"/>
            </a:solidFill>
            <a:round/>
            <a:headEnd/>
            <a:tailEnd/>
          </a:ln>
          <a:effectLst/>
        </p:spPr>
        <p:txBody>
          <a:bodyPr/>
          <a:lstStyle/>
          <a:p>
            <a:endParaRPr lang="ko-KR" altLang="en-US"/>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Lst>
  <p:timing>
    <p:tnLst>
      <p:par>
        <p:cTn id="1" dur="indefinite" restart="never" nodeType="tmRoot"/>
      </p:par>
    </p:tnLst>
  </p:timing>
  <p:hf sldNum="0" hdr="0" dt="0"/>
  <p:txStyles>
    <p:titleStyle>
      <a:lvl1pPr algn="ctr" rtl="0" fontAlgn="base">
        <a:spcBef>
          <a:spcPct val="0"/>
        </a:spcBef>
        <a:spcAft>
          <a:spcPct val="0"/>
        </a:spcAft>
        <a:defRPr sz="4000">
          <a:solidFill>
            <a:srgbClr val="FFFF00"/>
          </a:solidFill>
          <a:latin typeface="+mj-lt"/>
          <a:ea typeface="+mj-ea"/>
          <a:cs typeface="+mj-cs"/>
        </a:defRPr>
      </a:lvl1pPr>
      <a:lvl2pPr algn="ctr" rtl="0" fontAlgn="base">
        <a:spcBef>
          <a:spcPct val="0"/>
        </a:spcBef>
        <a:spcAft>
          <a:spcPct val="0"/>
        </a:spcAft>
        <a:defRPr sz="4000">
          <a:solidFill>
            <a:srgbClr val="FFFF00"/>
          </a:solidFill>
          <a:latin typeface="HY헤드라인M" pitchFamily="18" charset="-127"/>
          <a:ea typeface="HY헤드라인M" pitchFamily="18" charset="-127"/>
        </a:defRPr>
      </a:lvl2pPr>
      <a:lvl3pPr algn="ctr" rtl="0" fontAlgn="base">
        <a:spcBef>
          <a:spcPct val="0"/>
        </a:spcBef>
        <a:spcAft>
          <a:spcPct val="0"/>
        </a:spcAft>
        <a:defRPr sz="4000">
          <a:solidFill>
            <a:srgbClr val="FFFF00"/>
          </a:solidFill>
          <a:latin typeface="HY헤드라인M" pitchFamily="18" charset="-127"/>
          <a:ea typeface="HY헤드라인M" pitchFamily="18" charset="-127"/>
        </a:defRPr>
      </a:lvl3pPr>
      <a:lvl4pPr algn="ctr" rtl="0" fontAlgn="base">
        <a:spcBef>
          <a:spcPct val="0"/>
        </a:spcBef>
        <a:spcAft>
          <a:spcPct val="0"/>
        </a:spcAft>
        <a:defRPr sz="4000">
          <a:solidFill>
            <a:srgbClr val="FFFF00"/>
          </a:solidFill>
          <a:latin typeface="HY헤드라인M" pitchFamily="18" charset="-127"/>
          <a:ea typeface="HY헤드라인M" pitchFamily="18" charset="-127"/>
        </a:defRPr>
      </a:lvl4pPr>
      <a:lvl5pPr algn="ctr" rtl="0" fontAlgn="base">
        <a:spcBef>
          <a:spcPct val="0"/>
        </a:spcBef>
        <a:spcAft>
          <a:spcPct val="0"/>
        </a:spcAft>
        <a:defRPr sz="4000">
          <a:solidFill>
            <a:srgbClr val="FFFF00"/>
          </a:solidFill>
          <a:latin typeface="HY헤드라인M" pitchFamily="18" charset="-127"/>
          <a:ea typeface="HY헤드라인M" pitchFamily="18" charset="-127"/>
        </a:defRPr>
      </a:lvl5pPr>
      <a:lvl6pPr marL="457200" algn="ctr" rtl="0" fontAlgn="base">
        <a:spcBef>
          <a:spcPct val="0"/>
        </a:spcBef>
        <a:spcAft>
          <a:spcPct val="0"/>
        </a:spcAft>
        <a:defRPr sz="4000">
          <a:solidFill>
            <a:srgbClr val="FFFF00"/>
          </a:solidFill>
          <a:latin typeface="HY헤드라인M" pitchFamily="18" charset="-127"/>
          <a:ea typeface="HY헤드라인M" pitchFamily="18" charset="-127"/>
        </a:defRPr>
      </a:lvl6pPr>
      <a:lvl7pPr marL="914400" algn="ctr" rtl="0" fontAlgn="base">
        <a:spcBef>
          <a:spcPct val="0"/>
        </a:spcBef>
        <a:spcAft>
          <a:spcPct val="0"/>
        </a:spcAft>
        <a:defRPr sz="4000">
          <a:solidFill>
            <a:srgbClr val="FFFF00"/>
          </a:solidFill>
          <a:latin typeface="HY헤드라인M" pitchFamily="18" charset="-127"/>
          <a:ea typeface="HY헤드라인M" pitchFamily="18" charset="-127"/>
        </a:defRPr>
      </a:lvl7pPr>
      <a:lvl8pPr marL="1371600" algn="ctr" rtl="0" fontAlgn="base">
        <a:spcBef>
          <a:spcPct val="0"/>
        </a:spcBef>
        <a:spcAft>
          <a:spcPct val="0"/>
        </a:spcAft>
        <a:defRPr sz="4000">
          <a:solidFill>
            <a:srgbClr val="FFFF00"/>
          </a:solidFill>
          <a:latin typeface="HY헤드라인M" pitchFamily="18" charset="-127"/>
          <a:ea typeface="HY헤드라인M" pitchFamily="18" charset="-127"/>
        </a:defRPr>
      </a:lvl8pPr>
      <a:lvl9pPr marL="1828800" algn="ctr" rtl="0" fontAlgn="base">
        <a:spcBef>
          <a:spcPct val="0"/>
        </a:spcBef>
        <a:spcAft>
          <a:spcPct val="0"/>
        </a:spcAft>
        <a:defRPr sz="4000">
          <a:solidFill>
            <a:srgbClr val="FFFF00"/>
          </a:solidFill>
          <a:latin typeface="HY헤드라인M" pitchFamily="18" charset="-127"/>
          <a:ea typeface="HY헤드라인M" pitchFamily="18" charset="-127"/>
        </a:defRPr>
      </a:lvl9pPr>
    </p:titleStyle>
    <p:bodyStyle>
      <a:lvl1pPr marL="342900" indent="-342900" algn="l" rtl="0" fontAlgn="base">
        <a:spcBef>
          <a:spcPct val="20000"/>
        </a:spcBef>
        <a:spcAft>
          <a:spcPct val="0"/>
        </a:spcAft>
        <a:buClr>
          <a:schemeClr val="tx1"/>
        </a:buClr>
        <a:buChar char="•"/>
        <a:defRPr sz="2800">
          <a:solidFill>
            <a:schemeClr val="accent1"/>
          </a:solidFill>
          <a:latin typeface="+mn-lt"/>
          <a:ea typeface="+mn-ea"/>
          <a:cs typeface="+mn-cs"/>
        </a:defRPr>
      </a:lvl1pPr>
      <a:lvl2pPr marL="742950" indent="-285750" algn="l" rtl="0" fontAlgn="base">
        <a:spcBef>
          <a:spcPct val="20000"/>
        </a:spcBef>
        <a:spcAft>
          <a:spcPct val="0"/>
        </a:spcAft>
        <a:buClr>
          <a:schemeClr val="tx2"/>
        </a:buClr>
        <a:buSzPct val="80000"/>
        <a:buChar char="o"/>
        <a:defRPr sz="2400">
          <a:solidFill>
            <a:schemeClr val="tx1"/>
          </a:solidFill>
          <a:latin typeface="휴먼엑스포" pitchFamily="18" charset="-127"/>
          <a:ea typeface="휴먼엑스포" pitchFamily="18" charset="-127"/>
        </a:defRPr>
      </a:lvl2pPr>
      <a:lvl3pPr marL="1143000" indent="-228600" algn="l" rtl="0" fontAlgn="base">
        <a:spcBef>
          <a:spcPct val="20000"/>
        </a:spcBef>
        <a:spcAft>
          <a:spcPct val="0"/>
        </a:spcAft>
        <a:buClr>
          <a:schemeClr val="folHlink"/>
        </a:buClr>
        <a:buChar char="•"/>
        <a:defRPr sz="2400">
          <a:solidFill>
            <a:schemeClr val="tx1"/>
          </a:solidFill>
          <a:latin typeface="휴먼모음T" pitchFamily="18" charset="-127"/>
          <a:ea typeface="휴먼모음T" pitchFamily="18" charset="-127"/>
        </a:defRPr>
      </a:lvl3pPr>
      <a:lvl4pPr marL="1600200" indent="-228600" algn="l" rtl="0" fontAlgn="base">
        <a:spcBef>
          <a:spcPct val="20000"/>
        </a:spcBef>
        <a:spcAft>
          <a:spcPct val="0"/>
        </a:spcAft>
        <a:buClr>
          <a:schemeClr val="tx1"/>
        </a:buClr>
        <a:buSzPct val="80000"/>
        <a:buChar char="o"/>
        <a:defRPr sz="2000" b="1">
          <a:solidFill>
            <a:schemeClr val="tx1"/>
          </a:solidFill>
          <a:latin typeface="새굴림" pitchFamily="18" charset="-127"/>
          <a:ea typeface="새굴림" pitchFamily="18" charset="-127"/>
        </a:defRPr>
      </a:lvl4pPr>
      <a:lvl5pPr marL="2057400" indent="-228600" algn="l" rtl="0" fontAlgn="base">
        <a:spcBef>
          <a:spcPct val="20000"/>
        </a:spcBef>
        <a:spcAft>
          <a:spcPct val="0"/>
        </a:spcAft>
        <a:buClr>
          <a:schemeClr val="hlink"/>
        </a:buClr>
        <a:buChar char="•"/>
        <a:defRPr sz="2000">
          <a:solidFill>
            <a:schemeClr val="tx1"/>
          </a:solidFill>
          <a:latin typeface="Verdana" pitchFamily="34" charset="0"/>
          <a:ea typeface="새굴림" pitchFamily="18" charset="-127"/>
        </a:defRPr>
      </a:lvl5pPr>
      <a:lvl6pPr marL="2514600" indent="-228600" algn="l" rtl="0" fontAlgn="base">
        <a:spcBef>
          <a:spcPct val="20000"/>
        </a:spcBef>
        <a:spcAft>
          <a:spcPct val="0"/>
        </a:spcAft>
        <a:buClr>
          <a:schemeClr val="hlink"/>
        </a:buClr>
        <a:buChar char="•"/>
        <a:defRPr sz="2000">
          <a:solidFill>
            <a:schemeClr val="tx1"/>
          </a:solidFill>
          <a:latin typeface="Verdana" pitchFamily="34" charset="0"/>
          <a:ea typeface="새굴림" pitchFamily="18" charset="-127"/>
        </a:defRPr>
      </a:lvl6pPr>
      <a:lvl7pPr marL="2971800" indent="-228600" algn="l" rtl="0" fontAlgn="base">
        <a:spcBef>
          <a:spcPct val="20000"/>
        </a:spcBef>
        <a:spcAft>
          <a:spcPct val="0"/>
        </a:spcAft>
        <a:buClr>
          <a:schemeClr val="hlink"/>
        </a:buClr>
        <a:buChar char="•"/>
        <a:defRPr sz="2000">
          <a:solidFill>
            <a:schemeClr val="tx1"/>
          </a:solidFill>
          <a:latin typeface="Verdana" pitchFamily="34" charset="0"/>
          <a:ea typeface="새굴림" pitchFamily="18" charset="-127"/>
        </a:defRPr>
      </a:lvl7pPr>
      <a:lvl8pPr marL="3429000" indent="-228600" algn="l" rtl="0" fontAlgn="base">
        <a:spcBef>
          <a:spcPct val="20000"/>
        </a:spcBef>
        <a:spcAft>
          <a:spcPct val="0"/>
        </a:spcAft>
        <a:buClr>
          <a:schemeClr val="hlink"/>
        </a:buClr>
        <a:buChar char="•"/>
        <a:defRPr sz="2000">
          <a:solidFill>
            <a:schemeClr val="tx1"/>
          </a:solidFill>
          <a:latin typeface="Verdana" pitchFamily="34" charset="0"/>
          <a:ea typeface="새굴림" pitchFamily="18" charset="-127"/>
        </a:defRPr>
      </a:lvl8pPr>
      <a:lvl9pPr marL="3886200" indent="-228600" algn="l" rtl="0" fontAlgn="base">
        <a:spcBef>
          <a:spcPct val="20000"/>
        </a:spcBef>
        <a:spcAft>
          <a:spcPct val="0"/>
        </a:spcAft>
        <a:buClr>
          <a:schemeClr val="hlink"/>
        </a:buClr>
        <a:buChar char="•"/>
        <a:defRPr sz="2000">
          <a:solidFill>
            <a:schemeClr val="tx1"/>
          </a:solidFill>
          <a:latin typeface="Verdana" pitchFamily="34" charset="0"/>
          <a:ea typeface="새굴림" pitchFamily="18" charset="-127"/>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2325" name="Object 37"/>
          <p:cNvGraphicFramePr>
            <a:graphicFrameLocks noChangeAspect="1"/>
          </p:cNvGraphicFramePr>
          <p:nvPr/>
        </p:nvGraphicFramePr>
        <p:xfrm>
          <a:off x="0" y="0"/>
          <a:ext cx="9144000" cy="1066800"/>
        </p:xfrm>
        <a:graphic>
          <a:graphicData uri="http://schemas.openxmlformats.org/presentationml/2006/ole">
            <mc:AlternateContent xmlns:mc="http://schemas.openxmlformats.org/markup-compatibility/2006">
              <mc:Choice xmlns:v="urn:schemas-microsoft-com:vml" Requires="v">
                <p:oleObj spid="_x0000_s533561" name="Image" r:id="rId16" imgW="7377778" imgH="1219048" progId="">
                  <p:embed/>
                </p:oleObj>
              </mc:Choice>
              <mc:Fallback>
                <p:oleObj name="Image" r:id="rId16" imgW="7377778" imgH="1219048" progId="">
                  <p:embed/>
                  <p:pic>
                    <p:nvPicPr>
                      <p:cNvPr id="0" name="Picture 27"/>
                      <p:cNvPicPr>
                        <a:picLocks noChangeAspect="1" noChangeArrowheads="1"/>
                      </p:cNvPicPr>
                      <p:nvPr/>
                    </p:nvPicPr>
                    <p:blipFill>
                      <a:blip r:embed="rId17">
                        <a:extLst>
                          <a:ext uri="{28A0092B-C50C-407E-A947-70E740481C1C}">
                            <a14:useLocalDpi xmlns:a14="http://schemas.microsoft.com/office/drawing/2010/main" val="0"/>
                          </a:ext>
                        </a:extLst>
                      </a:blip>
                      <a:srcRect r="2905" b="12500"/>
                      <a:stretch>
                        <a:fillRect/>
                      </a:stretch>
                    </p:blipFill>
                    <p:spPr bwMode="auto">
                      <a:xfrm>
                        <a:off x="0" y="0"/>
                        <a:ext cx="9144000" cy="1066800"/>
                      </a:xfrm>
                      <a:prstGeom prst="rect">
                        <a:avLst/>
                      </a:prstGeom>
                      <a:noFill/>
                      <a:ln>
                        <a:noFill/>
                      </a:ln>
                      <a:effectLst/>
                      <a:extLst>
                        <a:ext uri="{909E8E84-426E-40DD-AFC4-6F175D3DCCD1}">
                          <a14:hiddenFill xmlns:a14="http://schemas.microsoft.com/office/drawing/2010/main">
                            <a:solidFill>
                              <a:srgbClr val="21B374"/>
                            </a:solidFill>
                          </a14:hiddenFill>
                        </a:ext>
                        <a:ext uri="{91240B29-F687-4F45-9708-019B960494DF}">
                          <a14:hiddenLine xmlns:a14="http://schemas.microsoft.com/office/drawing/2010/main" w="9525">
                            <a:solidFill>
                              <a:srgbClr val="2B166E"/>
                            </a:solidFill>
                            <a:miter lim="800000"/>
                            <a:headEnd/>
                            <a:tailEnd/>
                          </a14:hiddenLine>
                        </a:ext>
                        <a:ext uri="{AF507438-7753-43E0-B8FC-AC1667EBCBE1}">
                          <a14:hiddenEffects xmlns:a14="http://schemas.microsoft.com/office/drawing/2010/main">
                            <a:effectLst>
                              <a:outerShdw dist="35921" dir="2700000" algn="ctr" rotWithShape="0">
                                <a:srgbClr val="DDDDDD"/>
                              </a:outerShdw>
                            </a:effectLst>
                          </a14:hiddenEffects>
                        </a:ext>
                      </a:extLst>
                    </p:spPr>
                  </p:pic>
                </p:oleObj>
              </mc:Fallback>
            </mc:AlternateContent>
          </a:graphicData>
        </a:graphic>
      </p:graphicFrame>
      <p:sp>
        <p:nvSpPr>
          <p:cNvPr id="12309" name="Rectangle 21"/>
          <p:cNvSpPr>
            <a:spLocks noGrp="1" noChangeArrowheads="1"/>
          </p:cNvSpPr>
          <p:nvPr>
            <p:ph type="title"/>
          </p:nvPr>
        </p:nvSpPr>
        <p:spPr bwMode="white">
          <a:xfrm>
            <a:off x="609600" y="228600"/>
            <a:ext cx="8001000" cy="609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p>
        </p:txBody>
      </p:sp>
      <p:sp>
        <p:nvSpPr>
          <p:cNvPr id="12310" name="Rectangle 22"/>
          <p:cNvSpPr>
            <a:spLocks noGrp="1" noChangeArrowheads="1"/>
          </p:cNvSpPr>
          <p:nvPr>
            <p:ph type="body" idx="1"/>
          </p:nvPr>
        </p:nvSpPr>
        <p:spPr bwMode="auto">
          <a:xfrm>
            <a:off x="533400" y="1447800"/>
            <a:ext cx="8153400" cy="487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12311" name="Rectangle 23"/>
          <p:cNvSpPr>
            <a:spLocks noGrp="1" noChangeArrowheads="1"/>
          </p:cNvSpPr>
          <p:nvPr>
            <p:ph type="dt" sz="half" idx="2"/>
          </p:nvPr>
        </p:nvSpPr>
        <p:spPr bwMode="auto">
          <a:xfrm>
            <a:off x="327025" y="6477000"/>
            <a:ext cx="2514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solidFill>
                  <a:schemeClr val="tx1"/>
                </a:solidFill>
                <a:effectLst>
                  <a:outerShdw blurRad="38100" dist="38100" dir="2700000" algn="tl">
                    <a:srgbClr val="C0C0C0"/>
                  </a:outerShdw>
                </a:effectLst>
              </a:defRPr>
            </a:lvl1pPr>
          </a:lstStyle>
          <a:p>
            <a:endParaRPr lang="en-US" altLang="ko-KR">
              <a:solidFill>
                <a:srgbClr val="2B166E"/>
              </a:solidFill>
            </a:endParaRPr>
          </a:p>
        </p:txBody>
      </p:sp>
      <p:sp>
        <p:nvSpPr>
          <p:cNvPr id="12312" name="Rectangle 24"/>
          <p:cNvSpPr>
            <a:spLocks noGrp="1" noChangeArrowheads="1"/>
          </p:cNvSpPr>
          <p:nvPr>
            <p:ph type="ftr" sz="quarter" idx="3"/>
          </p:nvPr>
        </p:nvSpPr>
        <p:spPr bwMode="auto">
          <a:xfrm>
            <a:off x="4211638" y="6524625"/>
            <a:ext cx="4681537"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chemeClr val="tx1"/>
                </a:solidFill>
                <a:latin typeface="+mn-lt"/>
                <a:ea typeface="+mn-ea"/>
              </a:defRPr>
            </a:lvl1pPr>
          </a:lstStyle>
          <a:p>
            <a:r>
              <a:rPr lang="ko-KR" altLang="en-US">
                <a:solidFill>
                  <a:srgbClr val="2B166E"/>
                </a:solidFill>
              </a:rPr>
              <a:t>공무원연금관리공단 </a:t>
            </a:r>
            <a:r>
              <a:rPr lang="en-US" altLang="ko-KR">
                <a:solidFill>
                  <a:srgbClr val="2B166E"/>
                </a:solidFill>
              </a:rPr>
              <a:t>2009</a:t>
            </a:r>
          </a:p>
        </p:txBody>
      </p:sp>
      <p:sp>
        <p:nvSpPr>
          <p:cNvPr id="12313" name="Rectangle 25"/>
          <p:cNvSpPr>
            <a:spLocks noGrp="1" noChangeArrowheads="1"/>
          </p:cNvSpPr>
          <p:nvPr>
            <p:ph type="sldNum" sz="quarter" idx="4"/>
          </p:nvPr>
        </p:nvSpPr>
        <p:spPr bwMode="auto">
          <a:xfrm>
            <a:off x="3276600" y="6477000"/>
            <a:ext cx="2133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solidFill>
                  <a:schemeClr val="tx1"/>
                </a:solidFill>
                <a:effectLst>
                  <a:outerShdw blurRad="38100" dist="38100" dir="2700000" algn="tl">
                    <a:srgbClr val="C0C0C0"/>
                  </a:outerShdw>
                </a:effectLst>
              </a:defRPr>
            </a:lvl1pPr>
          </a:lstStyle>
          <a:p>
            <a:fld id="{3C10F2AC-BF7B-428C-99D7-D6E6CD8006D7}" type="slidenum">
              <a:rPr lang="ko-KR" altLang="en-US">
                <a:solidFill>
                  <a:srgbClr val="2B166E"/>
                </a:solidFill>
              </a:rPr>
              <a:pPr/>
              <a:t>‹#›</a:t>
            </a:fld>
            <a:endParaRPr lang="en-US" altLang="ko-KR">
              <a:solidFill>
                <a:srgbClr val="2B166E"/>
              </a:solidFill>
            </a:endParaRPr>
          </a:p>
        </p:txBody>
      </p:sp>
      <p:sp>
        <p:nvSpPr>
          <p:cNvPr id="12320" name="Line 32"/>
          <p:cNvSpPr>
            <a:spLocks noChangeShapeType="1"/>
          </p:cNvSpPr>
          <p:nvPr/>
        </p:nvSpPr>
        <p:spPr bwMode="auto">
          <a:xfrm>
            <a:off x="425450" y="6524625"/>
            <a:ext cx="8353425" cy="0"/>
          </a:xfrm>
          <a:prstGeom prst="line">
            <a:avLst/>
          </a:prstGeom>
          <a:noFill/>
          <a:ln w="9525">
            <a:solidFill>
              <a:schemeClr val="tx1"/>
            </a:solidFill>
            <a:round/>
            <a:headEnd/>
            <a:tailEnd/>
          </a:ln>
          <a:effectLst/>
        </p:spPr>
        <p:txBody>
          <a:bodyPr/>
          <a:lstStyle/>
          <a:p>
            <a:endParaRPr lang="ko-KR" altLang="en-US"/>
          </a:p>
        </p:txBody>
      </p:sp>
    </p:spTree>
    <p:extLst>
      <p:ext uri="{BB962C8B-B14F-4D97-AF65-F5344CB8AC3E}">
        <p14:creationId xmlns:p14="http://schemas.microsoft.com/office/powerpoint/2010/main" val="330256311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p:timing>
    <p:tnLst>
      <p:par>
        <p:cTn id="1" dur="indefinite" restart="never" nodeType="tmRoot"/>
      </p:par>
    </p:tnLst>
  </p:timing>
  <p:hf sldNum="0" hdr="0" dt="0"/>
  <p:txStyles>
    <p:titleStyle>
      <a:lvl1pPr algn="ctr" rtl="0" fontAlgn="base">
        <a:spcBef>
          <a:spcPct val="0"/>
        </a:spcBef>
        <a:spcAft>
          <a:spcPct val="0"/>
        </a:spcAft>
        <a:defRPr sz="4000">
          <a:solidFill>
            <a:srgbClr val="FFFF00"/>
          </a:solidFill>
          <a:latin typeface="+mj-lt"/>
          <a:ea typeface="+mj-ea"/>
          <a:cs typeface="+mj-cs"/>
        </a:defRPr>
      </a:lvl1pPr>
      <a:lvl2pPr algn="ctr" rtl="0" fontAlgn="base">
        <a:spcBef>
          <a:spcPct val="0"/>
        </a:spcBef>
        <a:spcAft>
          <a:spcPct val="0"/>
        </a:spcAft>
        <a:defRPr sz="4000">
          <a:solidFill>
            <a:srgbClr val="FFFF00"/>
          </a:solidFill>
          <a:latin typeface="HY헤드라인M" pitchFamily="18" charset="-127"/>
          <a:ea typeface="HY헤드라인M" pitchFamily="18" charset="-127"/>
        </a:defRPr>
      </a:lvl2pPr>
      <a:lvl3pPr algn="ctr" rtl="0" fontAlgn="base">
        <a:spcBef>
          <a:spcPct val="0"/>
        </a:spcBef>
        <a:spcAft>
          <a:spcPct val="0"/>
        </a:spcAft>
        <a:defRPr sz="4000">
          <a:solidFill>
            <a:srgbClr val="FFFF00"/>
          </a:solidFill>
          <a:latin typeface="HY헤드라인M" pitchFamily="18" charset="-127"/>
          <a:ea typeface="HY헤드라인M" pitchFamily="18" charset="-127"/>
        </a:defRPr>
      </a:lvl3pPr>
      <a:lvl4pPr algn="ctr" rtl="0" fontAlgn="base">
        <a:spcBef>
          <a:spcPct val="0"/>
        </a:spcBef>
        <a:spcAft>
          <a:spcPct val="0"/>
        </a:spcAft>
        <a:defRPr sz="4000">
          <a:solidFill>
            <a:srgbClr val="FFFF00"/>
          </a:solidFill>
          <a:latin typeface="HY헤드라인M" pitchFamily="18" charset="-127"/>
          <a:ea typeface="HY헤드라인M" pitchFamily="18" charset="-127"/>
        </a:defRPr>
      </a:lvl4pPr>
      <a:lvl5pPr algn="ctr" rtl="0" fontAlgn="base">
        <a:spcBef>
          <a:spcPct val="0"/>
        </a:spcBef>
        <a:spcAft>
          <a:spcPct val="0"/>
        </a:spcAft>
        <a:defRPr sz="4000">
          <a:solidFill>
            <a:srgbClr val="FFFF00"/>
          </a:solidFill>
          <a:latin typeface="HY헤드라인M" pitchFamily="18" charset="-127"/>
          <a:ea typeface="HY헤드라인M" pitchFamily="18" charset="-127"/>
        </a:defRPr>
      </a:lvl5pPr>
      <a:lvl6pPr marL="457200" algn="ctr" rtl="0" fontAlgn="base">
        <a:spcBef>
          <a:spcPct val="0"/>
        </a:spcBef>
        <a:spcAft>
          <a:spcPct val="0"/>
        </a:spcAft>
        <a:defRPr sz="4000">
          <a:solidFill>
            <a:srgbClr val="FFFF00"/>
          </a:solidFill>
          <a:latin typeface="HY헤드라인M" pitchFamily="18" charset="-127"/>
          <a:ea typeface="HY헤드라인M" pitchFamily="18" charset="-127"/>
        </a:defRPr>
      </a:lvl6pPr>
      <a:lvl7pPr marL="914400" algn="ctr" rtl="0" fontAlgn="base">
        <a:spcBef>
          <a:spcPct val="0"/>
        </a:spcBef>
        <a:spcAft>
          <a:spcPct val="0"/>
        </a:spcAft>
        <a:defRPr sz="4000">
          <a:solidFill>
            <a:srgbClr val="FFFF00"/>
          </a:solidFill>
          <a:latin typeface="HY헤드라인M" pitchFamily="18" charset="-127"/>
          <a:ea typeface="HY헤드라인M" pitchFamily="18" charset="-127"/>
        </a:defRPr>
      </a:lvl7pPr>
      <a:lvl8pPr marL="1371600" algn="ctr" rtl="0" fontAlgn="base">
        <a:spcBef>
          <a:spcPct val="0"/>
        </a:spcBef>
        <a:spcAft>
          <a:spcPct val="0"/>
        </a:spcAft>
        <a:defRPr sz="4000">
          <a:solidFill>
            <a:srgbClr val="FFFF00"/>
          </a:solidFill>
          <a:latin typeface="HY헤드라인M" pitchFamily="18" charset="-127"/>
          <a:ea typeface="HY헤드라인M" pitchFamily="18" charset="-127"/>
        </a:defRPr>
      </a:lvl8pPr>
      <a:lvl9pPr marL="1828800" algn="ctr" rtl="0" fontAlgn="base">
        <a:spcBef>
          <a:spcPct val="0"/>
        </a:spcBef>
        <a:spcAft>
          <a:spcPct val="0"/>
        </a:spcAft>
        <a:defRPr sz="4000">
          <a:solidFill>
            <a:srgbClr val="FFFF00"/>
          </a:solidFill>
          <a:latin typeface="HY헤드라인M" pitchFamily="18" charset="-127"/>
          <a:ea typeface="HY헤드라인M" pitchFamily="18" charset="-127"/>
        </a:defRPr>
      </a:lvl9pPr>
    </p:titleStyle>
    <p:bodyStyle>
      <a:lvl1pPr marL="342900" indent="-342900" algn="l" rtl="0" fontAlgn="base">
        <a:spcBef>
          <a:spcPct val="20000"/>
        </a:spcBef>
        <a:spcAft>
          <a:spcPct val="0"/>
        </a:spcAft>
        <a:buClr>
          <a:schemeClr val="tx1"/>
        </a:buClr>
        <a:buChar char="•"/>
        <a:defRPr sz="2800">
          <a:solidFill>
            <a:schemeClr val="accent1"/>
          </a:solidFill>
          <a:latin typeface="+mn-lt"/>
          <a:ea typeface="+mn-ea"/>
          <a:cs typeface="+mn-cs"/>
        </a:defRPr>
      </a:lvl1pPr>
      <a:lvl2pPr marL="742950" indent="-285750" algn="l" rtl="0" fontAlgn="base">
        <a:spcBef>
          <a:spcPct val="20000"/>
        </a:spcBef>
        <a:spcAft>
          <a:spcPct val="0"/>
        </a:spcAft>
        <a:buClr>
          <a:schemeClr val="tx2"/>
        </a:buClr>
        <a:buSzPct val="80000"/>
        <a:buChar char="o"/>
        <a:defRPr sz="2400">
          <a:solidFill>
            <a:schemeClr val="tx1"/>
          </a:solidFill>
          <a:latin typeface="휴먼엑스포" pitchFamily="18" charset="-127"/>
          <a:ea typeface="휴먼엑스포" pitchFamily="18" charset="-127"/>
        </a:defRPr>
      </a:lvl2pPr>
      <a:lvl3pPr marL="1143000" indent="-228600" algn="l" rtl="0" fontAlgn="base">
        <a:spcBef>
          <a:spcPct val="20000"/>
        </a:spcBef>
        <a:spcAft>
          <a:spcPct val="0"/>
        </a:spcAft>
        <a:buClr>
          <a:schemeClr val="folHlink"/>
        </a:buClr>
        <a:buChar char="•"/>
        <a:defRPr sz="2400">
          <a:solidFill>
            <a:schemeClr val="tx1"/>
          </a:solidFill>
          <a:latin typeface="휴먼모음T" pitchFamily="18" charset="-127"/>
          <a:ea typeface="휴먼모음T" pitchFamily="18" charset="-127"/>
        </a:defRPr>
      </a:lvl3pPr>
      <a:lvl4pPr marL="1600200" indent="-228600" algn="l" rtl="0" fontAlgn="base">
        <a:spcBef>
          <a:spcPct val="20000"/>
        </a:spcBef>
        <a:spcAft>
          <a:spcPct val="0"/>
        </a:spcAft>
        <a:buClr>
          <a:schemeClr val="tx1"/>
        </a:buClr>
        <a:buSzPct val="80000"/>
        <a:buChar char="o"/>
        <a:defRPr sz="2000" b="1">
          <a:solidFill>
            <a:schemeClr val="tx1"/>
          </a:solidFill>
          <a:latin typeface="새굴림" pitchFamily="18" charset="-127"/>
          <a:ea typeface="새굴림" pitchFamily="18" charset="-127"/>
        </a:defRPr>
      </a:lvl4pPr>
      <a:lvl5pPr marL="2057400" indent="-228600" algn="l" rtl="0" fontAlgn="base">
        <a:spcBef>
          <a:spcPct val="20000"/>
        </a:spcBef>
        <a:spcAft>
          <a:spcPct val="0"/>
        </a:spcAft>
        <a:buClr>
          <a:schemeClr val="hlink"/>
        </a:buClr>
        <a:buChar char="•"/>
        <a:defRPr sz="2000">
          <a:solidFill>
            <a:schemeClr val="tx1"/>
          </a:solidFill>
          <a:latin typeface="Verdana" pitchFamily="34" charset="0"/>
          <a:ea typeface="새굴림" pitchFamily="18" charset="-127"/>
        </a:defRPr>
      </a:lvl5pPr>
      <a:lvl6pPr marL="2514600" indent="-228600" algn="l" rtl="0" fontAlgn="base">
        <a:spcBef>
          <a:spcPct val="20000"/>
        </a:spcBef>
        <a:spcAft>
          <a:spcPct val="0"/>
        </a:spcAft>
        <a:buClr>
          <a:schemeClr val="hlink"/>
        </a:buClr>
        <a:buChar char="•"/>
        <a:defRPr sz="2000">
          <a:solidFill>
            <a:schemeClr val="tx1"/>
          </a:solidFill>
          <a:latin typeface="Verdana" pitchFamily="34" charset="0"/>
          <a:ea typeface="새굴림" pitchFamily="18" charset="-127"/>
        </a:defRPr>
      </a:lvl6pPr>
      <a:lvl7pPr marL="2971800" indent="-228600" algn="l" rtl="0" fontAlgn="base">
        <a:spcBef>
          <a:spcPct val="20000"/>
        </a:spcBef>
        <a:spcAft>
          <a:spcPct val="0"/>
        </a:spcAft>
        <a:buClr>
          <a:schemeClr val="hlink"/>
        </a:buClr>
        <a:buChar char="•"/>
        <a:defRPr sz="2000">
          <a:solidFill>
            <a:schemeClr val="tx1"/>
          </a:solidFill>
          <a:latin typeface="Verdana" pitchFamily="34" charset="0"/>
          <a:ea typeface="새굴림" pitchFamily="18" charset="-127"/>
        </a:defRPr>
      </a:lvl7pPr>
      <a:lvl8pPr marL="3429000" indent="-228600" algn="l" rtl="0" fontAlgn="base">
        <a:spcBef>
          <a:spcPct val="20000"/>
        </a:spcBef>
        <a:spcAft>
          <a:spcPct val="0"/>
        </a:spcAft>
        <a:buClr>
          <a:schemeClr val="hlink"/>
        </a:buClr>
        <a:buChar char="•"/>
        <a:defRPr sz="2000">
          <a:solidFill>
            <a:schemeClr val="tx1"/>
          </a:solidFill>
          <a:latin typeface="Verdana" pitchFamily="34" charset="0"/>
          <a:ea typeface="새굴림" pitchFamily="18" charset="-127"/>
        </a:defRPr>
      </a:lvl8pPr>
      <a:lvl9pPr marL="3886200" indent="-228600" algn="l" rtl="0" fontAlgn="base">
        <a:spcBef>
          <a:spcPct val="20000"/>
        </a:spcBef>
        <a:spcAft>
          <a:spcPct val="0"/>
        </a:spcAft>
        <a:buClr>
          <a:schemeClr val="hlink"/>
        </a:buClr>
        <a:buChar char="•"/>
        <a:defRPr sz="2000">
          <a:solidFill>
            <a:schemeClr val="tx1"/>
          </a:solidFill>
          <a:latin typeface="Verdana" pitchFamily="34" charset="0"/>
          <a:ea typeface="새굴림" pitchFamily="18" charset="-127"/>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en.wikipedia.org/wiki/Marie-Louise_Meilleur" TargetMode="External"/><Relationship Id="rId13" Type="http://schemas.openxmlformats.org/officeDocument/2006/relationships/hyperlink" Target="https://en.wikipedia.org/wiki/Italy" TargetMode="External"/><Relationship Id="rId18" Type="http://schemas.openxmlformats.org/officeDocument/2006/relationships/hyperlink" Target="http://en.wikipedia.org/wiki/Japan" TargetMode="External"/><Relationship Id="rId3" Type="http://schemas.openxmlformats.org/officeDocument/2006/relationships/hyperlink" Target="http://en.wikipedia.org/wiki/Jeanne_Calment" TargetMode="External"/><Relationship Id="rId21" Type="http://schemas.openxmlformats.org/officeDocument/2006/relationships/hyperlink" Target="https://en.wikipedia.org/wiki/Susannah_Mushatt_Jones" TargetMode="External"/><Relationship Id="rId7" Type="http://schemas.openxmlformats.org/officeDocument/2006/relationships/hyperlink" Target="http://en.wikipedia.org/wiki/Lucy_Hannah" TargetMode="External"/><Relationship Id="rId12" Type="http://schemas.openxmlformats.org/officeDocument/2006/relationships/hyperlink" Target="https://en.wikipedia.org/wiki/Emma_Morano" TargetMode="External"/><Relationship Id="rId17" Type="http://schemas.openxmlformats.org/officeDocument/2006/relationships/hyperlink" Target="http://en.wikipedia.org/wiki/Misao_Okawa" TargetMode="External"/><Relationship Id="rId2" Type="http://schemas.openxmlformats.org/officeDocument/2006/relationships/notesSlide" Target="../notesSlides/notesSlide2.xml"/><Relationship Id="rId16" Type="http://schemas.openxmlformats.org/officeDocument/2006/relationships/hyperlink" Target="https://en.wikipedia.org/wiki/Japan" TargetMode="External"/><Relationship Id="rId20" Type="http://schemas.openxmlformats.org/officeDocument/2006/relationships/hyperlink" Target="http://en.wikipedia.org/wiki/Ecuador" TargetMode="External"/><Relationship Id="rId1" Type="http://schemas.openxmlformats.org/officeDocument/2006/relationships/slideLayout" Target="../slideLayouts/slideLayout15.xml"/><Relationship Id="rId6" Type="http://schemas.openxmlformats.org/officeDocument/2006/relationships/hyperlink" Target="http://en.wikipedia.org/wiki/United_States" TargetMode="External"/><Relationship Id="rId11" Type="http://schemas.openxmlformats.org/officeDocument/2006/relationships/hyperlink" Target="https://en.wikipedia.org/wiki/Jamaica" TargetMode="External"/><Relationship Id="rId5" Type="http://schemas.openxmlformats.org/officeDocument/2006/relationships/hyperlink" Target="http://en.wikipedia.org/wiki/Sarah_Knauss" TargetMode="External"/><Relationship Id="rId15" Type="http://schemas.openxmlformats.org/officeDocument/2006/relationships/hyperlink" Target="https://en.wikipedia.org/wiki/Oldest_people#cite_note-GRG-7" TargetMode="External"/><Relationship Id="rId10" Type="http://schemas.openxmlformats.org/officeDocument/2006/relationships/hyperlink" Target="https://en.wikipedia.org/wiki/Violet_Brown" TargetMode="External"/><Relationship Id="rId19" Type="http://schemas.openxmlformats.org/officeDocument/2006/relationships/hyperlink" Target="http://en.wikipedia.org/wiki/Mar%C3%ADa_Capovilla" TargetMode="External"/><Relationship Id="rId4" Type="http://schemas.openxmlformats.org/officeDocument/2006/relationships/hyperlink" Target="http://en.wikipedia.org/wiki/France" TargetMode="External"/><Relationship Id="rId9" Type="http://schemas.openxmlformats.org/officeDocument/2006/relationships/hyperlink" Target="http://en.wikipedia.org/wiki/Canada" TargetMode="External"/><Relationship Id="rId14" Type="http://schemas.openxmlformats.org/officeDocument/2006/relationships/hyperlink" Target="https://en.wikipedia.org/wiki/Nabi_Tajima"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en.wikipedia.org/wiki/Spain" TargetMode="External"/><Relationship Id="rId3" Type="http://schemas.openxmlformats.org/officeDocument/2006/relationships/hyperlink" Target="https://en.wikipedia.org/wiki/Andorra" TargetMode="External"/><Relationship Id="rId7" Type="http://schemas.openxmlformats.org/officeDocument/2006/relationships/hyperlink" Target="https://en.wikipedia.org/wiki/Singapore" TargetMode="External"/><Relationship Id="rId2" Type="http://schemas.openxmlformats.org/officeDocument/2006/relationships/hyperlink" Target="https://en.wikipedia.org/wiki/Japan" TargetMode="External"/><Relationship Id="rId1" Type="http://schemas.openxmlformats.org/officeDocument/2006/relationships/slideLayout" Target="../slideLayouts/slideLayout2.xml"/><Relationship Id="rId6" Type="http://schemas.openxmlformats.org/officeDocument/2006/relationships/hyperlink" Target="https://en.wikipedia.org/wiki/San_Marino" TargetMode="External"/><Relationship Id="rId11" Type="http://schemas.openxmlformats.org/officeDocument/2006/relationships/hyperlink" Target="https://en.wikipedia.org/wiki/South_Korea" TargetMode="External"/><Relationship Id="rId5" Type="http://schemas.openxmlformats.org/officeDocument/2006/relationships/hyperlink" Target="https://en.wikipedia.org/wiki/Italy" TargetMode="External"/><Relationship Id="rId10" Type="http://schemas.openxmlformats.org/officeDocument/2006/relationships/hyperlink" Target="https://en.wikipedia.org/wiki/France" TargetMode="External"/><Relationship Id="rId4" Type="http://schemas.openxmlformats.org/officeDocument/2006/relationships/hyperlink" Target="https://en.wikipedia.org/wiki/Australia" TargetMode="External"/><Relationship Id="rId9" Type="http://schemas.openxmlformats.org/officeDocument/2006/relationships/hyperlink" Target="https://en.wikipedia.org/wiki/Switzerland"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6.gif"/><Relationship Id="rId7"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19.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9.xml"/><Relationship Id="rId1" Type="http://schemas.openxmlformats.org/officeDocument/2006/relationships/slideLayout" Target="../slideLayouts/slideLayout15.xml"/><Relationship Id="rId5" Type="http://schemas.openxmlformats.org/officeDocument/2006/relationships/image" Target="../media/image52.jpeg"/><Relationship Id="rId4" Type="http://schemas.openxmlformats.org/officeDocument/2006/relationships/image" Target="../media/image51.jpeg"/></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60.jpeg"/></Relationships>
</file>

<file path=ppt/slides/_rels/slide4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32.xml"/><Relationship Id="rId7" Type="http://schemas.openxmlformats.org/officeDocument/2006/relationships/image" Target="../media/image62.png"/><Relationship Id="rId2" Type="http://schemas.openxmlformats.org/officeDocument/2006/relationships/slideLayout" Target="../slideLayouts/slideLayout17.xml"/><Relationship Id="rId1" Type="http://schemas.openxmlformats.org/officeDocument/2006/relationships/vmlDrawing" Target="../drawings/vmlDrawing3.vml"/><Relationship Id="rId6" Type="http://schemas.openxmlformats.org/officeDocument/2006/relationships/oleObject" Target="../embeddings/oleObject3.bin"/><Relationship Id="rId11" Type="http://schemas.openxmlformats.org/officeDocument/2006/relationships/image" Target="../media/image64.png"/><Relationship Id="rId5" Type="http://schemas.openxmlformats.org/officeDocument/2006/relationships/image" Target="../media/image66.jpeg"/><Relationship Id="rId10" Type="http://schemas.openxmlformats.org/officeDocument/2006/relationships/oleObject" Target="../embeddings/oleObject5.bin"/><Relationship Id="rId4" Type="http://schemas.openxmlformats.org/officeDocument/2006/relationships/image" Target="../media/image65.jpeg"/><Relationship Id="rId9" Type="http://schemas.openxmlformats.org/officeDocument/2006/relationships/image" Target="../media/image63.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5.xml"/><Relationship Id="rId5" Type="http://schemas.openxmlformats.org/officeDocument/2006/relationships/image" Target="../media/image70.jpeg"/><Relationship Id="rId4" Type="http://schemas.openxmlformats.org/officeDocument/2006/relationships/image" Target="../media/image69.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5.xml"/><Relationship Id="rId4" Type="http://schemas.openxmlformats.org/officeDocument/2006/relationships/image" Target="../media/image77.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5.xml"/><Relationship Id="rId4" Type="http://schemas.openxmlformats.org/officeDocument/2006/relationships/image" Target="../media/image80.jpeg"/></Relationships>
</file>

<file path=ppt/slides/_rels/slide5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6.xml"/><Relationship Id="rId1" Type="http://schemas.openxmlformats.org/officeDocument/2006/relationships/slideLayout" Target="../slideLayouts/slideLayout19.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6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p:cNvSpPr>
            <a:spLocks noGrp="1" noChangeArrowheads="1"/>
          </p:cNvSpPr>
          <p:nvPr>
            <p:ph type="subTitle" idx="1"/>
          </p:nvPr>
        </p:nvSpPr>
        <p:spPr>
          <a:xfrm>
            <a:off x="539750" y="4868887"/>
            <a:ext cx="8208963" cy="1368425"/>
          </a:xfrm>
          <a:solidFill>
            <a:srgbClr val="DDDDDD">
              <a:alpha val="60001"/>
            </a:srgbClr>
          </a:solidFill>
        </p:spPr>
        <p:txBody>
          <a:bodyPr/>
          <a:lstStyle/>
          <a:p>
            <a:pPr>
              <a:lnSpc>
                <a:spcPct val="130000"/>
              </a:lnSpc>
            </a:pPr>
            <a:r>
              <a:rPr lang="ko-KR" altLang="en-US" sz="2400" dirty="0" smtClean="0">
                <a:solidFill>
                  <a:srgbClr val="3333CC"/>
                </a:solidFill>
                <a:latin typeface="휴먼엑스포" pitchFamily="18" charset="-127"/>
                <a:ea typeface="휴먼엑스포" pitchFamily="18" charset="-127"/>
              </a:rPr>
              <a:t>서울의대 가정의학교실</a:t>
            </a:r>
            <a:endParaRPr lang="ko-KR" altLang="en-US" sz="2400" dirty="0">
              <a:solidFill>
                <a:srgbClr val="3333CC"/>
              </a:solidFill>
              <a:latin typeface="휴먼엑스포" pitchFamily="18" charset="-127"/>
              <a:ea typeface="휴먼엑스포" pitchFamily="18" charset="-127"/>
            </a:endParaRPr>
          </a:p>
          <a:p>
            <a:pPr>
              <a:lnSpc>
                <a:spcPct val="130000"/>
              </a:lnSpc>
            </a:pPr>
            <a:r>
              <a:rPr lang="ko-KR" altLang="en-US" sz="2400" dirty="0" smtClean="0">
                <a:solidFill>
                  <a:srgbClr val="3333CC"/>
                </a:solidFill>
                <a:latin typeface="휴먼엑스포" pitchFamily="18" charset="-127"/>
                <a:ea typeface="휴먼엑스포" pitchFamily="18" charset="-127"/>
              </a:rPr>
              <a:t>교수 조 </a:t>
            </a:r>
            <a:r>
              <a:rPr lang="ko-KR" altLang="en-US" sz="2400" dirty="0">
                <a:solidFill>
                  <a:srgbClr val="3333CC"/>
                </a:solidFill>
                <a:latin typeface="휴먼엑스포" pitchFamily="18" charset="-127"/>
                <a:ea typeface="휴먼엑스포" pitchFamily="18" charset="-127"/>
              </a:rPr>
              <a:t>비 </a:t>
            </a:r>
            <a:r>
              <a:rPr lang="ko-KR" altLang="en-US" sz="2400" dirty="0" err="1">
                <a:solidFill>
                  <a:srgbClr val="3333CC"/>
                </a:solidFill>
                <a:latin typeface="휴먼엑스포" pitchFamily="18" charset="-127"/>
                <a:ea typeface="휴먼엑스포" pitchFamily="18" charset="-127"/>
              </a:rPr>
              <a:t>룡</a:t>
            </a:r>
            <a:endParaRPr lang="ko-KR" altLang="en-US" sz="2400" dirty="0">
              <a:solidFill>
                <a:srgbClr val="3333CC"/>
              </a:solidFill>
              <a:latin typeface="휴먼엑스포" pitchFamily="18" charset="-127"/>
              <a:ea typeface="휴먼엑스포" pitchFamily="18" charset="-127"/>
            </a:endParaRPr>
          </a:p>
        </p:txBody>
      </p:sp>
      <p:sp>
        <p:nvSpPr>
          <p:cNvPr id="35847" name="Freeform 7"/>
          <p:cNvSpPr>
            <a:spLocks/>
          </p:cNvSpPr>
          <p:nvPr/>
        </p:nvSpPr>
        <p:spPr bwMode="gray">
          <a:xfrm>
            <a:off x="1981200" y="1743075"/>
            <a:ext cx="5303838" cy="806450"/>
          </a:xfrm>
          <a:custGeom>
            <a:avLst/>
            <a:gdLst/>
            <a:ahLst/>
            <a:cxnLst>
              <a:cxn ang="0">
                <a:pos x="1" y="492"/>
              </a:cxn>
              <a:cxn ang="0">
                <a:pos x="1707" y="20"/>
              </a:cxn>
              <a:cxn ang="0">
                <a:pos x="3340" y="482"/>
              </a:cxn>
              <a:cxn ang="0">
                <a:pos x="1734" y="74"/>
              </a:cxn>
              <a:cxn ang="0">
                <a:pos x="1" y="492"/>
              </a:cxn>
            </a:cxnLst>
            <a:rect l="0" t="0" r="r" b="b"/>
            <a:pathLst>
              <a:path w="3341" h="508">
                <a:moveTo>
                  <a:pt x="1" y="492"/>
                </a:moveTo>
                <a:cubicBezTo>
                  <a:pt x="0" y="477"/>
                  <a:pt x="710" y="0"/>
                  <a:pt x="1707" y="20"/>
                </a:cubicBezTo>
                <a:cubicBezTo>
                  <a:pt x="2704" y="40"/>
                  <a:pt x="3339" y="467"/>
                  <a:pt x="3340" y="482"/>
                </a:cubicBezTo>
                <a:cubicBezTo>
                  <a:pt x="3341" y="496"/>
                  <a:pt x="2608" y="93"/>
                  <a:pt x="1734" y="74"/>
                </a:cubicBezTo>
                <a:cubicBezTo>
                  <a:pt x="860" y="54"/>
                  <a:pt x="2" y="508"/>
                  <a:pt x="1" y="492"/>
                </a:cubicBezTo>
                <a:close/>
              </a:path>
            </a:pathLst>
          </a:custGeom>
          <a:gradFill rotWithShape="1">
            <a:gsLst>
              <a:gs pos="0">
                <a:schemeClr val="accent1"/>
              </a:gs>
              <a:gs pos="50000">
                <a:schemeClr val="accent1">
                  <a:gamma/>
                  <a:tint val="45882"/>
                  <a:invGamma/>
                </a:schemeClr>
              </a:gs>
              <a:gs pos="100000">
                <a:schemeClr val="accent1"/>
              </a:gs>
            </a:gsLst>
            <a:lin ang="0" scaled="1"/>
          </a:gradFill>
          <a:ln w="9525">
            <a:noFill/>
            <a:round/>
            <a:headEnd/>
            <a:tailEnd/>
          </a:ln>
          <a:effectLst/>
        </p:spPr>
        <p:txBody>
          <a:bodyPr/>
          <a:lstStyle/>
          <a:p>
            <a:endParaRPr lang="ko-KR" altLang="en-US"/>
          </a:p>
        </p:txBody>
      </p:sp>
      <p:sp>
        <p:nvSpPr>
          <p:cNvPr id="35844" name="Rectangle 4"/>
          <p:cNvSpPr>
            <a:spLocks noGrp="1" noChangeArrowheads="1"/>
          </p:cNvSpPr>
          <p:nvPr>
            <p:ph type="ctrTitle"/>
          </p:nvPr>
        </p:nvSpPr>
        <p:spPr>
          <a:xfrm>
            <a:off x="179388" y="3047107"/>
            <a:ext cx="8729662" cy="669925"/>
          </a:xfrm>
        </p:spPr>
        <p:txBody>
          <a:bodyPr/>
          <a:lstStyle/>
          <a:p>
            <a:pPr>
              <a:lnSpc>
                <a:spcPct val="120000"/>
              </a:lnSpc>
            </a:pPr>
            <a:r>
              <a:rPr lang="ko-KR" altLang="en-US" dirty="0" smtClean="0"/>
              <a:t>중년기</a:t>
            </a:r>
            <a:r>
              <a:rPr lang="ko-KR" altLang="en-US" dirty="0" smtClean="0"/>
              <a:t> 질환과 </a:t>
            </a:r>
            <a:r>
              <a:rPr lang="ko-KR" altLang="en-US" dirty="0" smtClean="0"/>
              <a:t>건강관리</a:t>
            </a:r>
            <a:r>
              <a:rPr lang="en-US" altLang="ko-KR" dirty="0" smtClean="0"/>
              <a:t/>
            </a:r>
            <a:br>
              <a:rPr lang="en-US" altLang="ko-KR" dirty="0" smtClean="0"/>
            </a:br>
            <a:endParaRPr lang="ko-KR" altLang="en-US" sz="3600" dirty="0">
              <a:solidFill>
                <a:schemeClr val="bg1"/>
              </a:solidFill>
            </a:endParaRPr>
          </a:p>
        </p:txBody>
      </p:sp>
      <p:sp>
        <p:nvSpPr>
          <p:cNvPr id="7" name="Rectangle 8"/>
          <p:cNvSpPr>
            <a:spLocks noChangeArrowheads="1"/>
          </p:cNvSpPr>
          <p:nvPr/>
        </p:nvSpPr>
        <p:spPr bwMode="white">
          <a:xfrm>
            <a:off x="0" y="6521450"/>
            <a:ext cx="2210862" cy="307777"/>
          </a:xfrm>
          <a:prstGeom prst="rect">
            <a:avLst/>
          </a:prstGeom>
          <a:noFill/>
          <a:ln w="9525" algn="ctr">
            <a:noFill/>
            <a:miter lim="800000"/>
            <a:headEnd/>
            <a:tailEnd/>
          </a:ln>
          <a:effectLst/>
        </p:spPr>
        <p:txBody>
          <a:bodyPr wrap="none" anchor="ctr">
            <a:spAutoFit/>
          </a:bodyPr>
          <a:lstStyle/>
          <a:p>
            <a:pPr algn="l"/>
            <a:r>
              <a:rPr lang="ko-KR" altLang="en-US" sz="1400" b="0" dirty="0" err="1" smtClean="0">
                <a:solidFill>
                  <a:srgbClr val="FFFFFF"/>
                </a:solidFill>
                <a:latin typeface="HY헤드라인M"/>
                <a:ea typeface="HY헤드라인M"/>
              </a:rPr>
              <a:t>가천</a:t>
            </a:r>
            <a:r>
              <a:rPr lang="ko-KR" altLang="en-US" sz="1400" b="0" dirty="0" smtClean="0">
                <a:solidFill>
                  <a:srgbClr val="FFFFFF"/>
                </a:solidFill>
                <a:latin typeface="HY헤드라인M"/>
                <a:ea typeface="HY헤드라인M"/>
              </a:rPr>
              <a:t> </a:t>
            </a:r>
            <a:r>
              <a:rPr lang="en-US" altLang="ko-KR" sz="1400" b="0" dirty="0" smtClean="0">
                <a:solidFill>
                  <a:srgbClr val="FFFFFF"/>
                </a:solidFill>
                <a:latin typeface="HY헤드라인M"/>
                <a:ea typeface="HY헤드라인M"/>
              </a:rPr>
              <a:t>WCP </a:t>
            </a:r>
            <a:r>
              <a:rPr lang="ko-KR" altLang="en-US" sz="1400" b="0" dirty="0" err="1" smtClean="0">
                <a:solidFill>
                  <a:srgbClr val="FFFFFF"/>
                </a:solidFill>
                <a:latin typeface="HY헤드라인M"/>
                <a:ea typeface="HY헤드라인M"/>
              </a:rPr>
              <a:t>최고위</a:t>
            </a:r>
            <a:r>
              <a:rPr lang="ko-KR" altLang="en-US" sz="1400" dirty="0" smtClean="0">
                <a:solidFill>
                  <a:srgbClr val="FFFFFF"/>
                </a:solidFill>
              </a:rPr>
              <a:t>  </a:t>
            </a:r>
            <a:r>
              <a:rPr lang="en-US" altLang="ko-KR" sz="1400" dirty="0" smtClean="0">
                <a:solidFill>
                  <a:srgbClr val="FFFFFF"/>
                </a:solidFill>
              </a:rPr>
              <a:t>2017</a:t>
            </a:r>
            <a:endParaRPr lang="en-US" altLang="ko-KR" sz="1400" dirty="0">
              <a:solidFill>
                <a:srgbClr val="FFFFFF"/>
              </a:solidFill>
            </a:endParaRPr>
          </a:p>
        </p:txBody>
      </p:sp>
    </p:spTree>
    <p:extLst>
      <p:ext uri="{BB962C8B-B14F-4D97-AF65-F5344CB8AC3E}">
        <p14:creationId xmlns:p14="http://schemas.microsoft.com/office/powerpoint/2010/main" val="17046504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세계 </a:t>
            </a:r>
            <a:r>
              <a:rPr lang="en-US" altLang="ko-KR" dirty="0" smtClean="0"/>
              <a:t>10</a:t>
            </a:r>
            <a:r>
              <a:rPr lang="ko-KR" altLang="en-US" dirty="0" smtClean="0"/>
              <a:t>대 장수인 </a:t>
            </a:r>
            <a:r>
              <a:rPr lang="en-US" altLang="ko-KR" dirty="0" smtClean="0"/>
              <a:t>(2017)</a:t>
            </a:r>
            <a:endParaRPr lang="ko-KR" altLang="en-US" dirty="0"/>
          </a:p>
        </p:txBody>
      </p:sp>
      <p:sp>
        <p:nvSpPr>
          <p:cNvPr id="4" name="Rectangle 2"/>
          <p:cNvSpPr>
            <a:spLocks noChangeArrowheads="1"/>
          </p:cNvSpPr>
          <p:nvPr/>
        </p:nvSpPr>
        <p:spPr bwMode="auto">
          <a:xfrm>
            <a:off x="2686050" y="1015005"/>
            <a:ext cx="65" cy="865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95220" numCol="1" anchor="ctr" anchorCtr="0" compatLnSpc="1">
            <a:prstTxWarp prst="textNoShape">
              <a:avLst/>
            </a:prstTxWarp>
            <a:spAutoFit/>
          </a:bodyPr>
          <a:lstStyle/>
          <a:p>
            <a:pPr algn="l" latinLnBrk="1"/>
            <a:r>
              <a:rPr kumimoji="1" lang="ko-KR" altLang="ko-KR" b="0" dirty="0" smtClean="0">
                <a:solidFill>
                  <a:srgbClr val="2B166E"/>
                </a:solidFill>
                <a:latin typeface="굴림" charset="-127"/>
                <a:ea typeface="굴림" pitchFamily="50" charset="-127"/>
                <a:cs typeface="굴림" charset="-127"/>
              </a:rPr>
              <a:t/>
            </a:r>
            <a:br>
              <a:rPr kumimoji="1" lang="ko-KR" altLang="ko-KR" b="0" dirty="0" smtClean="0">
                <a:solidFill>
                  <a:srgbClr val="2B166E"/>
                </a:solidFill>
                <a:latin typeface="굴림" charset="-127"/>
                <a:ea typeface="굴림" pitchFamily="50" charset="-127"/>
                <a:cs typeface="굴림" charset="-127"/>
              </a:rPr>
            </a:br>
            <a:endParaRPr kumimoji="1" lang="ko-KR" altLang="ko-KR" sz="1400" b="0" dirty="0" smtClean="0">
              <a:latin typeface="Arial" charset="0"/>
              <a:ea typeface="굴림" pitchFamily="50" charset="-127"/>
              <a:cs typeface="굴림" charset="-127"/>
            </a:endParaRPr>
          </a:p>
          <a:p>
            <a:pPr algn="l" eaLnBrk="0" hangingPunct="0"/>
            <a:endParaRPr kumimoji="1" lang="ko-KR" altLang="ko-KR" b="0" dirty="0" smtClean="0">
              <a:solidFill>
                <a:srgbClr val="2B166E"/>
              </a:solidFill>
              <a:latin typeface="굴림" charset="-127"/>
              <a:ea typeface="굴림" pitchFamily="50" charset="-127"/>
              <a:cs typeface="굴림" charset="-127"/>
            </a:endParaRPr>
          </a:p>
        </p:txBody>
      </p:sp>
      <p:graphicFrame>
        <p:nvGraphicFramePr>
          <p:cNvPr id="6" name="표 5"/>
          <p:cNvGraphicFramePr>
            <a:graphicFrameLocks noGrp="1"/>
          </p:cNvGraphicFramePr>
          <p:nvPr>
            <p:extLst>
              <p:ext uri="{D42A27DB-BD31-4B8C-83A1-F6EECF244321}">
                <p14:modId xmlns:p14="http://schemas.microsoft.com/office/powerpoint/2010/main" val="3661404615"/>
              </p:ext>
            </p:extLst>
          </p:nvPr>
        </p:nvGraphicFramePr>
        <p:xfrm>
          <a:off x="107504" y="1340769"/>
          <a:ext cx="8856981" cy="4968549"/>
        </p:xfrm>
        <a:graphic>
          <a:graphicData uri="http://schemas.openxmlformats.org/drawingml/2006/table">
            <a:tbl>
              <a:tblPr/>
              <a:tblGrid>
                <a:gridCol w="504056"/>
                <a:gridCol w="2016224"/>
                <a:gridCol w="432048"/>
                <a:gridCol w="1296144"/>
                <a:gridCol w="1368152"/>
                <a:gridCol w="1975074"/>
                <a:gridCol w="1265283"/>
              </a:tblGrid>
              <a:tr h="523183">
                <a:tc>
                  <a:txBody>
                    <a:bodyPr/>
                    <a:lstStyle/>
                    <a:p>
                      <a:pPr algn="ctr"/>
                      <a:r>
                        <a:rPr lang="en-US" sz="1200" dirty="0">
                          <a:effectLst/>
                        </a:rPr>
                        <a:t>Rank</a:t>
                      </a:r>
                    </a:p>
                  </a:txBody>
                  <a:tcPr marL="43158" marR="94407"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200" dirty="0">
                          <a:effectLst/>
                        </a:rPr>
                        <a:t>Name</a:t>
                      </a:r>
                    </a:p>
                  </a:txBody>
                  <a:tcPr marL="43158" marR="94407"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200" dirty="0">
                          <a:effectLst/>
                        </a:rPr>
                        <a:t>Sex</a:t>
                      </a:r>
                    </a:p>
                  </a:txBody>
                  <a:tcPr marL="43158" marR="94407"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200" dirty="0">
                          <a:effectLst/>
                        </a:rPr>
                        <a:t>Birth date</a:t>
                      </a:r>
                    </a:p>
                  </a:txBody>
                  <a:tcPr marL="43158" marR="94407"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200" dirty="0">
                          <a:effectLst/>
                        </a:rPr>
                        <a:t>Death date</a:t>
                      </a:r>
                    </a:p>
                  </a:txBody>
                  <a:tcPr marL="43158" marR="94407"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200" dirty="0">
                          <a:effectLst/>
                        </a:rPr>
                        <a:t>Age</a:t>
                      </a:r>
                      <a:br>
                        <a:rPr lang="en-US" sz="1200" dirty="0">
                          <a:effectLst/>
                        </a:rPr>
                      </a:br>
                      <a:r>
                        <a:rPr lang="en-US" sz="1200" dirty="0">
                          <a:effectLst/>
                        </a:rPr>
                        <a:t>(as of 12 June 2013)</a:t>
                      </a:r>
                    </a:p>
                  </a:txBody>
                  <a:tcPr marL="43158" marR="94407"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200" dirty="0">
                          <a:effectLst/>
                        </a:rPr>
                        <a:t>Place of death</a:t>
                      </a:r>
                      <a:br>
                        <a:rPr lang="en-US" sz="1200" dirty="0">
                          <a:effectLst/>
                        </a:rPr>
                      </a:br>
                      <a:r>
                        <a:rPr lang="en-US" sz="1200" dirty="0">
                          <a:effectLst/>
                        </a:rPr>
                        <a:t>or residence</a:t>
                      </a:r>
                    </a:p>
                  </a:txBody>
                  <a:tcPr marL="43158" marR="94407"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r>
              <a:tr h="439333">
                <a:tc>
                  <a:txBody>
                    <a:bodyPr/>
                    <a:lstStyle/>
                    <a:p>
                      <a:pPr algn="ctr"/>
                      <a:r>
                        <a:rPr lang="en-US" altLang="ko-KR" sz="1400" dirty="0" smtClean="0">
                          <a:effectLst/>
                        </a:rPr>
                        <a:t>1</a:t>
                      </a:r>
                      <a:endParaRPr lang="en-US" altLang="ko-KR" sz="1400" dirty="0">
                        <a:effectLst/>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sz="1400" u="none" strike="noStrike" dirty="0">
                          <a:solidFill>
                            <a:srgbClr val="0B0080"/>
                          </a:solidFill>
                          <a:effectLst/>
                          <a:hlinkClick r:id="rId3" tooltip="Jeanne Calment"/>
                        </a:rPr>
                        <a:t>Jeanne </a:t>
                      </a:r>
                      <a:r>
                        <a:rPr lang="en-US" sz="1400" u="none" strike="noStrike" dirty="0" smtClean="0">
                          <a:solidFill>
                            <a:srgbClr val="0B0080"/>
                          </a:solidFill>
                          <a:effectLst/>
                          <a:hlinkClick r:id="rId3" tooltip="Jeanne Calment"/>
                        </a:rPr>
                        <a:t>Calment</a:t>
                      </a:r>
                      <a:endParaRPr lang="en-US" altLang="ko-KR" sz="1400" dirty="0" smtClean="0">
                        <a:effectLst/>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solidFill>
                            <a:schemeClr val="tx1"/>
                          </a:solidFill>
                          <a:effectLst/>
                        </a:rPr>
                        <a:t>F</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solidFill>
                            <a:schemeClr val="tx1"/>
                          </a:solidFill>
                          <a:effectLst/>
                        </a:rPr>
                        <a:t>21 </a:t>
                      </a:r>
                      <a:r>
                        <a:rPr lang="en-US" sz="1400" dirty="0" smtClean="0">
                          <a:solidFill>
                            <a:schemeClr val="tx1"/>
                          </a:solidFill>
                          <a:effectLst/>
                        </a:rPr>
                        <a:t>Feb </a:t>
                      </a:r>
                      <a:r>
                        <a:rPr lang="en-US" sz="1400" dirty="0">
                          <a:solidFill>
                            <a:schemeClr val="tx1"/>
                          </a:solidFill>
                          <a:effectLst/>
                        </a:rPr>
                        <a:t>1875</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smtClean="0">
                          <a:solidFill>
                            <a:schemeClr val="tx1"/>
                          </a:solidFill>
                          <a:effectLst/>
                        </a:rPr>
                        <a:t> 4 Aug </a:t>
                      </a:r>
                      <a:r>
                        <a:rPr lang="en-US" sz="1400" dirty="0">
                          <a:solidFill>
                            <a:schemeClr val="tx1"/>
                          </a:solidFill>
                          <a:effectLst/>
                        </a:rPr>
                        <a:t>1997</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a:solidFill>
                            <a:srgbClr val="FF0000"/>
                          </a:solidFill>
                          <a:effectLst/>
                        </a:rPr>
                        <a:t>122 years, 164 days</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kern="1200" dirty="0">
                          <a:solidFill>
                            <a:schemeClr val="tx1"/>
                          </a:solidFill>
                          <a:effectLst/>
                          <a:latin typeface="+mn-lt"/>
                          <a:ea typeface="+mn-ea"/>
                          <a:cs typeface="+mn-cs"/>
                          <a:hlinkClick r:id="rId4" tooltip="France"/>
                        </a:rPr>
                        <a:t>France</a:t>
                      </a:r>
                      <a:endParaRPr lang="en-US" sz="1200" kern="1200" dirty="0">
                        <a:solidFill>
                          <a:schemeClr val="tx1"/>
                        </a:solidFill>
                        <a:effectLst/>
                        <a:latin typeface="+mn-lt"/>
                        <a:ea typeface="+mn-ea"/>
                        <a:cs typeface="+mn-cs"/>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39333">
                <a:tc>
                  <a:txBody>
                    <a:bodyPr/>
                    <a:lstStyle/>
                    <a:p>
                      <a:pPr algn="ctr"/>
                      <a:r>
                        <a:rPr lang="en-US" altLang="ko-KR" sz="1400" dirty="0" smtClean="0">
                          <a:effectLst/>
                        </a:rPr>
                        <a:t>2</a:t>
                      </a:r>
                      <a:endParaRPr lang="en-US" altLang="ko-KR" sz="1400" dirty="0">
                        <a:effectLst/>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u="none" strike="noStrike" dirty="0">
                          <a:solidFill>
                            <a:srgbClr val="0B0080"/>
                          </a:solidFill>
                          <a:effectLst/>
                          <a:hlinkClick r:id="rId5" tooltip="Sarah Knauss"/>
                        </a:rPr>
                        <a:t>Sarah </a:t>
                      </a:r>
                      <a:r>
                        <a:rPr lang="en-US" sz="1400" u="none" strike="noStrike" dirty="0" err="1">
                          <a:solidFill>
                            <a:srgbClr val="0B0080"/>
                          </a:solidFill>
                          <a:effectLst/>
                          <a:hlinkClick r:id="rId5" tooltip="Sarah Knauss"/>
                        </a:rPr>
                        <a:t>Knauss</a:t>
                      </a:r>
                      <a:endParaRPr lang="en-US" sz="1400" dirty="0">
                        <a:effectLst/>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solidFill>
                            <a:schemeClr val="tx1"/>
                          </a:solidFill>
                          <a:effectLst/>
                        </a:rPr>
                        <a:t>F</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solidFill>
                            <a:schemeClr val="tx1"/>
                          </a:solidFill>
                          <a:effectLst/>
                        </a:rPr>
                        <a:t>24 </a:t>
                      </a:r>
                      <a:r>
                        <a:rPr lang="en-US" sz="1400" dirty="0" smtClean="0">
                          <a:solidFill>
                            <a:schemeClr val="tx1"/>
                          </a:solidFill>
                          <a:effectLst/>
                        </a:rPr>
                        <a:t>Sep </a:t>
                      </a:r>
                      <a:r>
                        <a:rPr lang="en-US" sz="1400" dirty="0">
                          <a:solidFill>
                            <a:schemeClr val="tx1"/>
                          </a:solidFill>
                          <a:effectLst/>
                        </a:rPr>
                        <a:t>1880</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a:solidFill>
                            <a:schemeClr val="tx1"/>
                          </a:solidFill>
                          <a:effectLst/>
                        </a:rPr>
                        <a:t>30 </a:t>
                      </a:r>
                      <a:r>
                        <a:rPr lang="en-US" sz="1400" dirty="0" smtClean="0">
                          <a:solidFill>
                            <a:schemeClr val="tx1"/>
                          </a:solidFill>
                          <a:effectLst/>
                        </a:rPr>
                        <a:t>Dec </a:t>
                      </a:r>
                      <a:r>
                        <a:rPr lang="en-US" sz="1400" dirty="0">
                          <a:solidFill>
                            <a:schemeClr val="tx1"/>
                          </a:solidFill>
                          <a:effectLst/>
                        </a:rPr>
                        <a:t>1999</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a:solidFill>
                            <a:schemeClr val="tx1"/>
                          </a:solidFill>
                          <a:effectLst/>
                        </a:rPr>
                        <a:t>119 years, </a:t>
                      </a:r>
                      <a:r>
                        <a:rPr lang="en-US" sz="1400" dirty="0" smtClean="0">
                          <a:solidFill>
                            <a:schemeClr val="tx1"/>
                          </a:solidFill>
                          <a:effectLst/>
                        </a:rPr>
                        <a:t> 97 </a:t>
                      </a:r>
                      <a:r>
                        <a:rPr lang="en-US" sz="1400" dirty="0">
                          <a:solidFill>
                            <a:schemeClr val="tx1"/>
                          </a:solidFill>
                          <a:effectLst/>
                        </a:rPr>
                        <a:t>days</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kern="1200" dirty="0">
                          <a:solidFill>
                            <a:schemeClr val="tx1"/>
                          </a:solidFill>
                          <a:effectLst/>
                          <a:latin typeface="+mn-lt"/>
                          <a:ea typeface="+mn-ea"/>
                          <a:cs typeface="+mn-cs"/>
                          <a:hlinkClick r:id="rId6" tooltip="United States"/>
                        </a:rPr>
                        <a:t>United States</a:t>
                      </a:r>
                      <a:endParaRPr lang="en-US" sz="1200" kern="1200" dirty="0">
                        <a:solidFill>
                          <a:schemeClr val="tx1"/>
                        </a:solidFill>
                        <a:effectLst/>
                        <a:latin typeface="+mn-lt"/>
                        <a:ea typeface="+mn-ea"/>
                        <a:cs typeface="+mn-cs"/>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39333">
                <a:tc>
                  <a:txBody>
                    <a:bodyPr/>
                    <a:lstStyle/>
                    <a:p>
                      <a:pPr algn="ctr"/>
                      <a:r>
                        <a:rPr lang="en-US" altLang="ko-KR" sz="1400" dirty="0" smtClean="0">
                          <a:effectLst/>
                        </a:rPr>
                        <a:t>3</a:t>
                      </a:r>
                      <a:endParaRPr lang="en-US" altLang="ko-KR" sz="1400" dirty="0">
                        <a:effectLst/>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u="none" strike="noStrike" dirty="0">
                          <a:solidFill>
                            <a:srgbClr val="0B0080"/>
                          </a:solidFill>
                          <a:effectLst/>
                          <a:hlinkClick r:id="rId7" tooltip="Lucy Hannah"/>
                        </a:rPr>
                        <a:t>Lucy Hannah</a:t>
                      </a:r>
                      <a:endParaRPr lang="en-US" sz="1400" dirty="0">
                        <a:effectLst/>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solidFill>
                            <a:schemeClr val="tx1"/>
                          </a:solidFill>
                          <a:effectLst/>
                        </a:rPr>
                        <a:t>F</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solidFill>
                            <a:schemeClr val="tx1"/>
                          </a:solidFill>
                          <a:effectLst/>
                        </a:rPr>
                        <a:t>16 </a:t>
                      </a:r>
                      <a:r>
                        <a:rPr lang="en-US" sz="1400" dirty="0" smtClean="0">
                          <a:solidFill>
                            <a:schemeClr val="tx1"/>
                          </a:solidFill>
                          <a:effectLst/>
                        </a:rPr>
                        <a:t>Jul </a:t>
                      </a:r>
                      <a:r>
                        <a:rPr lang="en-US" sz="1400" dirty="0">
                          <a:solidFill>
                            <a:schemeClr val="tx1"/>
                          </a:solidFill>
                          <a:effectLst/>
                        </a:rPr>
                        <a:t>1875</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a:solidFill>
                            <a:schemeClr val="tx1"/>
                          </a:solidFill>
                          <a:effectLst/>
                        </a:rPr>
                        <a:t>21 </a:t>
                      </a:r>
                      <a:r>
                        <a:rPr lang="en-US" sz="1400" dirty="0" smtClean="0">
                          <a:solidFill>
                            <a:schemeClr val="tx1"/>
                          </a:solidFill>
                          <a:effectLst/>
                        </a:rPr>
                        <a:t>Mar </a:t>
                      </a:r>
                      <a:r>
                        <a:rPr lang="en-US" sz="1400" dirty="0">
                          <a:solidFill>
                            <a:schemeClr val="tx1"/>
                          </a:solidFill>
                          <a:effectLst/>
                        </a:rPr>
                        <a:t>1993</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a:solidFill>
                            <a:schemeClr val="tx1"/>
                          </a:solidFill>
                          <a:effectLst/>
                        </a:rPr>
                        <a:t>117 years, 248 days</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kern="1200" dirty="0">
                          <a:solidFill>
                            <a:schemeClr val="tx1"/>
                          </a:solidFill>
                          <a:effectLst/>
                          <a:latin typeface="+mn-lt"/>
                          <a:ea typeface="+mn-ea"/>
                          <a:cs typeface="+mn-cs"/>
                        </a:rPr>
                        <a:t>United States</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39333">
                <a:tc>
                  <a:txBody>
                    <a:bodyPr/>
                    <a:lstStyle/>
                    <a:p>
                      <a:pPr algn="ctr"/>
                      <a:r>
                        <a:rPr lang="en-US" altLang="ko-KR" sz="1400" dirty="0" smtClean="0">
                          <a:effectLst/>
                        </a:rPr>
                        <a:t>4</a:t>
                      </a:r>
                      <a:endParaRPr lang="en-US" altLang="ko-KR" sz="1400" dirty="0">
                        <a:effectLst/>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u="none" strike="noStrike" dirty="0">
                          <a:solidFill>
                            <a:srgbClr val="0B0080"/>
                          </a:solidFill>
                          <a:effectLst/>
                          <a:hlinkClick r:id="rId8" tooltip="Marie-Louise Meilleur"/>
                        </a:rPr>
                        <a:t>Marie-Louise </a:t>
                      </a:r>
                      <a:r>
                        <a:rPr lang="en-US" sz="1400" u="none" strike="noStrike" dirty="0" err="1">
                          <a:solidFill>
                            <a:srgbClr val="0B0080"/>
                          </a:solidFill>
                          <a:effectLst/>
                          <a:hlinkClick r:id="rId8" tooltip="Marie-Louise Meilleur"/>
                        </a:rPr>
                        <a:t>Meilleur</a:t>
                      </a:r>
                      <a:endParaRPr lang="en-US" sz="1400" dirty="0">
                        <a:effectLst/>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a:solidFill>
                            <a:schemeClr val="tx1"/>
                          </a:solidFill>
                          <a:effectLst/>
                        </a:rPr>
                        <a:t>F</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solidFill>
                            <a:schemeClr val="tx1"/>
                          </a:solidFill>
                          <a:effectLst/>
                        </a:rPr>
                        <a:t>29 </a:t>
                      </a:r>
                      <a:r>
                        <a:rPr lang="en-US" sz="1400" dirty="0" smtClean="0">
                          <a:solidFill>
                            <a:schemeClr val="tx1"/>
                          </a:solidFill>
                          <a:effectLst/>
                        </a:rPr>
                        <a:t>Aug </a:t>
                      </a:r>
                      <a:r>
                        <a:rPr lang="en-US" sz="1400" dirty="0">
                          <a:solidFill>
                            <a:schemeClr val="tx1"/>
                          </a:solidFill>
                          <a:effectLst/>
                        </a:rPr>
                        <a:t>1880</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a:solidFill>
                            <a:schemeClr val="tx1"/>
                          </a:solidFill>
                          <a:effectLst/>
                        </a:rPr>
                        <a:t>16 </a:t>
                      </a:r>
                      <a:r>
                        <a:rPr lang="en-US" sz="1400" dirty="0" smtClean="0">
                          <a:solidFill>
                            <a:schemeClr val="tx1"/>
                          </a:solidFill>
                          <a:effectLst/>
                        </a:rPr>
                        <a:t>Apr </a:t>
                      </a:r>
                      <a:r>
                        <a:rPr lang="en-US" sz="1400" dirty="0">
                          <a:solidFill>
                            <a:schemeClr val="tx1"/>
                          </a:solidFill>
                          <a:effectLst/>
                        </a:rPr>
                        <a:t>1998</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a:solidFill>
                            <a:schemeClr val="tx1"/>
                          </a:solidFill>
                          <a:effectLst/>
                        </a:rPr>
                        <a:t>117 years, 230 days</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kern="1200" dirty="0">
                          <a:solidFill>
                            <a:schemeClr val="tx1"/>
                          </a:solidFill>
                          <a:effectLst/>
                          <a:latin typeface="+mn-lt"/>
                          <a:ea typeface="+mn-ea"/>
                          <a:cs typeface="+mn-cs"/>
                          <a:hlinkClick r:id="rId9" tooltip="Canada"/>
                        </a:rPr>
                        <a:t>Canada</a:t>
                      </a:r>
                      <a:endParaRPr lang="en-US" sz="1200" kern="1200" dirty="0">
                        <a:solidFill>
                          <a:schemeClr val="tx1"/>
                        </a:solidFill>
                        <a:effectLst/>
                        <a:latin typeface="+mn-lt"/>
                        <a:ea typeface="+mn-ea"/>
                        <a:cs typeface="+mn-cs"/>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39333">
                <a:tc>
                  <a:txBody>
                    <a:bodyPr/>
                    <a:lstStyle/>
                    <a:p>
                      <a:pPr algn="ctr"/>
                      <a:r>
                        <a:rPr lang="en-US" altLang="ko-KR" sz="1400" dirty="0" smtClean="0">
                          <a:solidFill>
                            <a:srgbClr val="000000"/>
                          </a:solidFill>
                          <a:effectLst/>
                        </a:rPr>
                        <a:t>5</a:t>
                      </a:r>
                      <a:endParaRPr lang="en-US" altLang="ko-KR" sz="1400" dirty="0">
                        <a:solidFill>
                          <a:srgbClr val="000000"/>
                        </a:solidFill>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u="none" strike="noStrike" dirty="0">
                          <a:solidFill>
                            <a:srgbClr val="0B0080"/>
                          </a:solidFill>
                          <a:effectLst/>
                          <a:hlinkClick r:id="rId10" tooltip="Violet Brown"/>
                        </a:rPr>
                        <a:t>Violet </a:t>
                      </a:r>
                      <a:r>
                        <a:rPr lang="en-US" sz="1400" u="none" strike="noStrike" dirty="0" smtClean="0">
                          <a:solidFill>
                            <a:srgbClr val="0B0080"/>
                          </a:solidFill>
                          <a:effectLst/>
                          <a:hlinkClick r:id="rId10" tooltip="Violet Brown"/>
                        </a:rPr>
                        <a:t>Brown</a:t>
                      </a:r>
                      <a:endParaRPr lang="en-US" sz="1400" dirty="0">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effectLst/>
                        </a:rPr>
                        <a:t>F</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effectLst/>
                        </a:rPr>
                        <a:t>10 </a:t>
                      </a:r>
                      <a:r>
                        <a:rPr lang="en-US" sz="1400" dirty="0" smtClean="0">
                          <a:effectLst/>
                        </a:rPr>
                        <a:t>Mar </a:t>
                      </a:r>
                      <a:r>
                        <a:rPr lang="en-US" sz="1400" dirty="0">
                          <a:effectLst/>
                        </a:rPr>
                        <a:t>1900</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altLang="ko-KR" sz="1400" dirty="0" smtClean="0">
                          <a:solidFill>
                            <a:schemeClr val="tx1"/>
                          </a:solidFill>
                          <a:effectLst/>
                        </a:rPr>
                        <a:t>15 Sep 2017 </a:t>
                      </a:r>
                      <a:endParaRPr lang="en-US" altLang="ko-KR" sz="1400" dirty="0">
                        <a:solidFill>
                          <a:schemeClr val="tx1"/>
                        </a:solidFill>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smtClean="0">
                          <a:effectLst/>
                        </a:rPr>
                        <a:t>117</a:t>
                      </a:r>
                      <a:r>
                        <a:rPr lang="en-US" sz="1400" dirty="0">
                          <a:effectLst/>
                        </a:rPr>
                        <a:t> years, </a:t>
                      </a:r>
                      <a:r>
                        <a:rPr lang="en-US" sz="1400" dirty="0" smtClean="0">
                          <a:effectLst/>
                        </a:rPr>
                        <a:t>189</a:t>
                      </a:r>
                      <a:r>
                        <a:rPr lang="en-US" sz="1400" dirty="0">
                          <a:effectLst/>
                        </a:rPr>
                        <a:t> days</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u="none" strike="noStrike" dirty="0" smtClean="0">
                          <a:solidFill>
                            <a:srgbClr val="0B0080"/>
                          </a:solidFill>
                          <a:effectLst/>
                          <a:hlinkClick r:id="rId11" tooltip="Jamaica"/>
                        </a:rPr>
                        <a:t>Jamaica</a:t>
                      </a:r>
                      <a:endParaRPr lang="en-US" sz="1200" dirty="0">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39333">
                <a:tc>
                  <a:txBody>
                    <a:bodyPr/>
                    <a:lstStyle/>
                    <a:p>
                      <a:pPr algn="ctr"/>
                      <a:r>
                        <a:rPr lang="en-US" altLang="ko-KR" sz="1400" dirty="0" smtClean="0">
                          <a:effectLst/>
                        </a:rPr>
                        <a:t>6</a:t>
                      </a:r>
                      <a:endParaRPr lang="en-US" altLang="ko-KR" sz="1400" dirty="0">
                        <a:effectLst/>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u="none" strike="noStrike" dirty="0">
                          <a:solidFill>
                            <a:srgbClr val="0B0080"/>
                          </a:solidFill>
                          <a:effectLst/>
                          <a:hlinkClick r:id="rId12" tooltip="Emma Morano"/>
                        </a:rPr>
                        <a:t>Emma </a:t>
                      </a:r>
                      <a:r>
                        <a:rPr lang="en-US" sz="1400" u="none" strike="noStrike" dirty="0" err="1" smtClean="0">
                          <a:solidFill>
                            <a:srgbClr val="0B0080"/>
                          </a:solidFill>
                          <a:effectLst/>
                          <a:hlinkClick r:id="rId12" tooltip="Emma Morano"/>
                        </a:rPr>
                        <a:t>Morano</a:t>
                      </a:r>
                      <a:endParaRPr lang="en-US" sz="1400" dirty="0">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effectLst/>
                        </a:rPr>
                        <a:t>F</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solidFill>
                            <a:srgbClr val="FF0000"/>
                          </a:solidFill>
                          <a:effectLst/>
                        </a:rPr>
                        <a:t>29 </a:t>
                      </a:r>
                      <a:r>
                        <a:rPr lang="en-US" sz="1400" dirty="0" smtClean="0">
                          <a:solidFill>
                            <a:srgbClr val="FF0000"/>
                          </a:solidFill>
                          <a:effectLst/>
                        </a:rPr>
                        <a:t>Nov 1899</a:t>
                      </a:r>
                      <a:endParaRPr lang="en-US" sz="1400" dirty="0">
                        <a:solidFill>
                          <a:srgbClr val="FF0000"/>
                        </a:solidFill>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smtClean="0">
                          <a:solidFill>
                            <a:schemeClr val="tx1"/>
                          </a:solidFill>
                          <a:effectLst/>
                        </a:rPr>
                        <a:t>15 Apr 2017 </a:t>
                      </a:r>
                      <a:endParaRPr lang="en-US" sz="1400" dirty="0">
                        <a:solidFill>
                          <a:schemeClr val="tx1"/>
                        </a:solidFill>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smtClean="0">
                          <a:effectLst/>
                        </a:rPr>
                        <a:t>117</a:t>
                      </a:r>
                      <a:r>
                        <a:rPr lang="en-US" sz="1400" dirty="0">
                          <a:effectLst/>
                        </a:rPr>
                        <a:t> years, </a:t>
                      </a:r>
                      <a:r>
                        <a:rPr lang="en-US" sz="1400" dirty="0" smtClean="0">
                          <a:effectLst/>
                        </a:rPr>
                        <a:t>137</a:t>
                      </a:r>
                      <a:r>
                        <a:rPr lang="en-US" sz="1400" dirty="0">
                          <a:effectLst/>
                        </a:rPr>
                        <a:t> </a:t>
                      </a:r>
                      <a:r>
                        <a:rPr lang="en-US" sz="1400" dirty="0" smtClean="0">
                          <a:effectLst/>
                        </a:rPr>
                        <a:t>das</a:t>
                      </a:r>
                      <a:endParaRPr lang="en-US" sz="1400" dirty="0">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u="none" strike="noStrike" dirty="0">
                          <a:solidFill>
                            <a:srgbClr val="0B0080"/>
                          </a:solidFill>
                          <a:effectLst/>
                          <a:hlinkClick r:id="rId13" tooltip="Italy"/>
                        </a:rPr>
                        <a:t>Italy</a:t>
                      </a:r>
                      <a:endParaRPr lang="en-US" sz="1200" dirty="0">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39333">
                <a:tc>
                  <a:txBody>
                    <a:bodyPr/>
                    <a:lstStyle/>
                    <a:p>
                      <a:pPr algn="ctr"/>
                      <a:r>
                        <a:rPr lang="en-US" altLang="ko-KR" sz="1400" dirty="0">
                          <a:effectLst/>
                        </a:rPr>
                        <a:t>7</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u="none" strike="noStrike" dirty="0" err="1">
                          <a:solidFill>
                            <a:srgbClr val="0B0080"/>
                          </a:solidFill>
                          <a:effectLst/>
                          <a:hlinkClick r:id="rId14" tooltip="Nabi Tajima"/>
                        </a:rPr>
                        <a:t>Nabi</a:t>
                      </a:r>
                      <a:r>
                        <a:rPr lang="en-US" sz="1400" u="none" strike="noStrike" dirty="0">
                          <a:solidFill>
                            <a:srgbClr val="0B0080"/>
                          </a:solidFill>
                          <a:effectLst/>
                          <a:hlinkClick r:id="rId14" tooltip="Nabi Tajima"/>
                        </a:rPr>
                        <a:t> Tajima</a:t>
                      </a:r>
                      <a:r>
                        <a:rPr lang="en-US" sz="1400" b="0" i="0" u="none" strike="noStrike" baseline="30000" dirty="0">
                          <a:solidFill>
                            <a:srgbClr val="0B0080"/>
                          </a:solidFill>
                          <a:effectLst/>
                          <a:hlinkClick r:id="rId15"/>
                        </a:rPr>
                        <a:t>[7]</a:t>
                      </a:r>
                      <a:endParaRPr lang="en-US" sz="1400" dirty="0">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effectLst/>
                        </a:rPr>
                        <a:t>F</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effectLst/>
                        </a:rPr>
                        <a:t>4 </a:t>
                      </a:r>
                      <a:r>
                        <a:rPr lang="en-US" sz="1400" dirty="0" smtClean="0">
                          <a:effectLst/>
                        </a:rPr>
                        <a:t>Aug </a:t>
                      </a:r>
                      <a:r>
                        <a:rPr lang="en-US" sz="1400" dirty="0">
                          <a:effectLst/>
                        </a:rPr>
                        <a:t>1900</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a:solidFill>
                            <a:srgbClr val="FF0000"/>
                          </a:solidFill>
                          <a:effectLst/>
                        </a:rPr>
                        <a:t>Living</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a:effectLst/>
                        </a:rPr>
                        <a:t>117 years, </a:t>
                      </a:r>
                      <a:r>
                        <a:rPr lang="en-US" sz="1400" dirty="0" smtClean="0">
                          <a:effectLst/>
                        </a:rPr>
                        <a:t>225</a:t>
                      </a:r>
                      <a:r>
                        <a:rPr lang="en-US" sz="1400" dirty="0">
                          <a:effectLst/>
                        </a:rPr>
                        <a:t> days</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u="none" strike="noStrike" dirty="0">
                          <a:solidFill>
                            <a:srgbClr val="0B0080"/>
                          </a:solidFill>
                          <a:effectLst/>
                          <a:hlinkClick r:id="rId16" tooltip="Japan"/>
                        </a:rPr>
                        <a:t>Japan</a:t>
                      </a:r>
                      <a:endParaRPr lang="en-US" sz="1400" dirty="0">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39333">
                <a:tc>
                  <a:txBody>
                    <a:bodyPr/>
                    <a:lstStyle/>
                    <a:p>
                      <a:pPr algn="ctr"/>
                      <a:r>
                        <a:rPr lang="en-US" altLang="ko-KR" sz="1400" dirty="0" smtClean="0">
                          <a:solidFill>
                            <a:srgbClr val="000000"/>
                          </a:solidFill>
                          <a:effectLst/>
                        </a:rPr>
                        <a:t>8</a:t>
                      </a:r>
                      <a:endParaRPr lang="en-US" altLang="ko-KR" sz="1400" dirty="0">
                        <a:solidFill>
                          <a:srgbClr val="000000"/>
                        </a:solidFill>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u="none" strike="noStrike" dirty="0" err="1">
                          <a:solidFill>
                            <a:srgbClr val="000000"/>
                          </a:solidFill>
                          <a:effectLst/>
                          <a:hlinkClick r:id="rId17" tooltip="Misao Okawa"/>
                        </a:rPr>
                        <a:t>Misao</a:t>
                      </a:r>
                      <a:r>
                        <a:rPr lang="en-US" sz="1400" u="none" strike="noStrike" dirty="0">
                          <a:solidFill>
                            <a:srgbClr val="000000"/>
                          </a:solidFill>
                          <a:effectLst/>
                          <a:hlinkClick r:id="rId17" tooltip="Misao Okawa"/>
                        </a:rPr>
                        <a:t> </a:t>
                      </a:r>
                      <a:r>
                        <a:rPr lang="en-US" sz="1400" u="none" strike="noStrike" dirty="0" err="1" smtClean="0">
                          <a:solidFill>
                            <a:srgbClr val="000000"/>
                          </a:solidFill>
                          <a:effectLst/>
                          <a:hlinkClick r:id="rId17" tooltip="Misao Okawa"/>
                        </a:rPr>
                        <a:t>Okawa</a:t>
                      </a:r>
                      <a:endParaRPr lang="en-US" sz="1400" dirty="0">
                        <a:solidFill>
                          <a:srgbClr val="000000"/>
                        </a:solidFill>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solidFill>
                            <a:schemeClr val="tx1"/>
                          </a:solidFill>
                          <a:effectLst/>
                        </a:rPr>
                        <a:t>F</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smtClean="0">
                          <a:solidFill>
                            <a:schemeClr val="tx1"/>
                          </a:solidFill>
                          <a:effectLst/>
                        </a:rPr>
                        <a:t> 5 Mar </a:t>
                      </a:r>
                      <a:r>
                        <a:rPr lang="en-US" sz="1400" dirty="0">
                          <a:solidFill>
                            <a:schemeClr val="tx1"/>
                          </a:solidFill>
                          <a:effectLst/>
                        </a:rPr>
                        <a:t>1898</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smtClean="0">
                          <a:solidFill>
                            <a:schemeClr val="tx1"/>
                          </a:solidFill>
                          <a:effectLst/>
                        </a:rPr>
                        <a:t> 1 Apr</a:t>
                      </a:r>
                      <a:r>
                        <a:rPr lang="ko-KR" altLang="en-US" sz="1400" dirty="0" smtClean="0">
                          <a:solidFill>
                            <a:schemeClr val="tx1"/>
                          </a:solidFill>
                          <a:effectLst/>
                        </a:rPr>
                        <a:t> </a:t>
                      </a:r>
                      <a:r>
                        <a:rPr lang="en-US" altLang="ko-KR" sz="1400" dirty="0" smtClean="0">
                          <a:solidFill>
                            <a:schemeClr val="tx1"/>
                          </a:solidFill>
                          <a:effectLst/>
                        </a:rPr>
                        <a:t>2015</a:t>
                      </a:r>
                      <a:endParaRPr lang="en-US" sz="1400" dirty="0">
                        <a:solidFill>
                          <a:schemeClr val="tx1"/>
                        </a:solidFill>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smtClean="0">
                          <a:solidFill>
                            <a:schemeClr val="tx1"/>
                          </a:solidFill>
                          <a:effectLst/>
                        </a:rPr>
                        <a:t>117</a:t>
                      </a:r>
                      <a:r>
                        <a:rPr lang="en-US" sz="1400" dirty="0">
                          <a:solidFill>
                            <a:schemeClr val="tx1"/>
                          </a:solidFill>
                          <a:effectLst/>
                        </a:rPr>
                        <a:t> years, </a:t>
                      </a:r>
                      <a:r>
                        <a:rPr lang="en-US" sz="1400" dirty="0" smtClean="0">
                          <a:solidFill>
                            <a:schemeClr val="tx1"/>
                          </a:solidFill>
                          <a:effectLst/>
                        </a:rPr>
                        <a:t> 27</a:t>
                      </a:r>
                      <a:r>
                        <a:rPr lang="en-US" sz="1400" dirty="0">
                          <a:solidFill>
                            <a:schemeClr val="tx1"/>
                          </a:solidFill>
                          <a:effectLst/>
                        </a:rPr>
                        <a:t> </a:t>
                      </a:r>
                      <a:r>
                        <a:rPr lang="en-US" sz="1400" dirty="0" smtClean="0">
                          <a:solidFill>
                            <a:schemeClr val="tx1"/>
                          </a:solidFill>
                          <a:effectLst/>
                        </a:rPr>
                        <a:t>days</a:t>
                      </a:r>
                      <a:endParaRPr lang="en-US" sz="1400" dirty="0">
                        <a:solidFill>
                          <a:schemeClr val="tx1"/>
                        </a:solidFill>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kern="1200" dirty="0">
                          <a:solidFill>
                            <a:srgbClr val="000000"/>
                          </a:solidFill>
                          <a:effectLst/>
                          <a:latin typeface="+mn-lt"/>
                          <a:ea typeface="+mn-ea"/>
                          <a:cs typeface="+mn-cs"/>
                          <a:hlinkClick r:id="rId18" tooltip="Japan"/>
                        </a:rPr>
                        <a:t>Japan</a:t>
                      </a:r>
                      <a:endParaRPr lang="en-US" sz="1200" kern="1200" dirty="0">
                        <a:solidFill>
                          <a:srgbClr val="000000"/>
                        </a:solidFill>
                        <a:effectLst/>
                        <a:latin typeface="+mn-lt"/>
                        <a:ea typeface="+mn-ea"/>
                        <a:cs typeface="+mn-cs"/>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39333">
                <a:tc>
                  <a:txBody>
                    <a:bodyPr/>
                    <a:lstStyle/>
                    <a:p>
                      <a:pPr algn="ctr"/>
                      <a:r>
                        <a:rPr lang="en-US" altLang="ko-KR" sz="1400" dirty="0" smtClean="0">
                          <a:effectLst/>
                        </a:rPr>
                        <a:t>9</a:t>
                      </a:r>
                      <a:endParaRPr lang="en-US" altLang="ko-KR" sz="1400" dirty="0">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u="none" strike="noStrike" dirty="0" smtClean="0">
                          <a:solidFill>
                            <a:srgbClr val="0B0080"/>
                          </a:solidFill>
                          <a:effectLst/>
                          <a:hlinkClick r:id="rId19" tooltip="María Capovilla"/>
                        </a:rPr>
                        <a:t>Maria </a:t>
                      </a:r>
                      <a:r>
                        <a:rPr lang="en-US" sz="1400" u="none" strike="noStrike" dirty="0" err="1">
                          <a:solidFill>
                            <a:srgbClr val="0B0080"/>
                          </a:solidFill>
                          <a:effectLst/>
                          <a:hlinkClick r:id="rId19" tooltip="María Capovilla"/>
                        </a:rPr>
                        <a:t>Capovilla</a:t>
                      </a:r>
                      <a:endParaRPr lang="en-US" sz="1400" dirty="0">
                        <a:effectLst/>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solidFill>
                            <a:schemeClr val="tx1"/>
                          </a:solidFill>
                          <a:effectLst/>
                        </a:rPr>
                        <a:t>F</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solidFill>
                            <a:schemeClr val="tx1"/>
                          </a:solidFill>
                          <a:effectLst/>
                        </a:rPr>
                        <a:t>14 </a:t>
                      </a:r>
                      <a:r>
                        <a:rPr lang="en-US" sz="1400" dirty="0" smtClean="0">
                          <a:solidFill>
                            <a:schemeClr val="tx1"/>
                          </a:solidFill>
                          <a:effectLst/>
                        </a:rPr>
                        <a:t>Sep </a:t>
                      </a:r>
                      <a:r>
                        <a:rPr lang="en-US" sz="1400" dirty="0">
                          <a:solidFill>
                            <a:schemeClr val="tx1"/>
                          </a:solidFill>
                          <a:effectLst/>
                        </a:rPr>
                        <a:t>1889</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a:solidFill>
                            <a:schemeClr val="tx1"/>
                          </a:solidFill>
                          <a:effectLst/>
                        </a:rPr>
                        <a:t>27 </a:t>
                      </a:r>
                      <a:r>
                        <a:rPr lang="en-US" sz="1400" dirty="0" smtClean="0">
                          <a:solidFill>
                            <a:schemeClr val="tx1"/>
                          </a:solidFill>
                          <a:effectLst/>
                        </a:rPr>
                        <a:t>Aug </a:t>
                      </a:r>
                      <a:r>
                        <a:rPr lang="en-US" sz="1400" dirty="0">
                          <a:solidFill>
                            <a:schemeClr val="tx1"/>
                          </a:solidFill>
                          <a:effectLst/>
                        </a:rPr>
                        <a:t>2006</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a:solidFill>
                            <a:schemeClr val="tx1"/>
                          </a:solidFill>
                          <a:effectLst/>
                        </a:rPr>
                        <a:t>116 years, 347 days</a:t>
                      </a: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kern="1200" dirty="0">
                          <a:solidFill>
                            <a:schemeClr val="tx1"/>
                          </a:solidFill>
                          <a:effectLst/>
                          <a:latin typeface="+mn-lt"/>
                          <a:ea typeface="+mn-ea"/>
                          <a:cs typeface="+mn-cs"/>
                          <a:hlinkClick r:id="rId20" tooltip="Ecuador"/>
                        </a:rPr>
                        <a:t>Ecuador</a:t>
                      </a:r>
                      <a:endParaRPr lang="en-US" sz="1200" kern="1200" dirty="0">
                        <a:solidFill>
                          <a:schemeClr val="tx1"/>
                        </a:solidFill>
                        <a:effectLst/>
                        <a:latin typeface="+mn-lt"/>
                        <a:ea typeface="+mn-ea"/>
                        <a:cs typeface="+mn-cs"/>
                      </a:endParaRPr>
                    </a:p>
                  </a:txBody>
                  <a:tcPr marL="43158" marR="43158" marT="21579" marB="2157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91369">
                <a:tc>
                  <a:txBody>
                    <a:bodyPr/>
                    <a:lstStyle/>
                    <a:p>
                      <a:pPr algn="ctr"/>
                      <a:r>
                        <a:rPr lang="en-US" altLang="ko-KR" sz="1400" dirty="0" smtClean="0">
                          <a:effectLst/>
                        </a:rPr>
                        <a:t>10</a:t>
                      </a:r>
                      <a:endParaRPr lang="en-US" altLang="ko-KR" sz="1400" dirty="0">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u="none" strike="noStrike" dirty="0">
                          <a:solidFill>
                            <a:srgbClr val="0B0080"/>
                          </a:solidFill>
                          <a:effectLst/>
                          <a:hlinkClick r:id="rId21" tooltip="Susannah Mushatt Jones"/>
                        </a:rPr>
                        <a:t>Susannah </a:t>
                      </a:r>
                      <a:r>
                        <a:rPr lang="en-US" sz="1400" u="none" strike="noStrike" dirty="0" smtClean="0">
                          <a:solidFill>
                            <a:srgbClr val="0B0080"/>
                          </a:solidFill>
                          <a:effectLst/>
                          <a:hlinkClick r:id="rId21" tooltip="Susannah Mushatt Jones"/>
                        </a:rPr>
                        <a:t>M. Jones</a:t>
                      </a:r>
                      <a:endParaRPr lang="en-US" sz="1400" dirty="0">
                        <a:effectLst/>
                      </a:endParaRP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a:effectLst/>
                        </a:rPr>
                        <a:t>F</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dirty="0" smtClean="0">
                          <a:effectLst/>
                        </a:rPr>
                        <a:t> 6 </a:t>
                      </a:r>
                      <a:r>
                        <a:rPr lang="en-US" sz="1400" dirty="0">
                          <a:effectLst/>
                        </a:rPr>
                        <a:t>July 1899</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a:effectLst/>
                        </a:rPr>
                        <a:t>12 May 2016</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400" dirty="0">
                          <a:effectLst/>
                        </a:rPr>
                        <a:t>116 years, 311 days</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r>
                        <a:rPr lang="en-US" sz="1200" dirty="0">
                          <a:effectLst/>
                        </a:rPr>
                        <a:t>United States</a:t>
                      </a:r>
                    </a:p>
                  </a:txBody>
                  <a:tcPr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Tree>
    <p:extLst>
      <p:ext uri="{BB962C8B-B14F-4D97-AF65-F5344CB8AC3E}">
        <p14:creationId xmlns:p14="http://schemas.microsoft.com/office/powerpoint/2010/main" val="28898724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국가당 </a:t>
            </a:r>
            <a:r>
              <a:rPr lang="en-US" altLang="ko-KR" dirty="0" smtClean="0"/>
              <a:t>100</a:t>
            </a:r>
            <a:r>
              <a:rPr lang="ko-KR" altLang="en-US" dirty="0" smtClean="0"/>
              <a:t>세인 분포</a:t>
            </a:r>
            <a:endParaRPr lang="ko-KR" altLang="en-US" dirty="0"/>
          </a:p>
        </p:txBody>
      </p:sp>
      <p:graphicFrame>
        <p:nvGraphicFramePr>
          <p:cNvPr id="4" name="표 3"/>
          <p:cNvGraphicFramePr>
            <a:graphicFrameLocks noGrp="1"/>
          </p:cNvGraphicFramePr>
          <p:nvPr>
            <p:extLst/>
          </p:nvPr>
        </p:nvGraphicFramePr>
        <p:xfrm>
          <a:off x="467543" y="1177934"/>
          <a:ext cx="8280921" cy="5131385"/>
        </p:xfrm>
        <a:graphic>
          <a:graphicData uri="http://schemas.openxmlformats.org/drawingml/2006/table">
            <a:tbl>
              <a:tblPr/>
              <a:tblGrid>
                <a:gridCol w="2376265"/>
                <a:gridCol w="2880320"/>
                <a:gridCol w="3024336"/>
              </a:tblGrid>
              <a:tr h="881733">
                <a:tc>
                  <a:txBody>
                    <a:bodyPr/>
                    <a:lstStyle/>
                    <a:p>
                      <a:pPr algn="ctr"/>
                      <a:r>
                        <a:rPr lang="ko-KR" altLang="en-US" sz="2000" dirty="0" smtClean="0">
                          <a:effectLst/>
                        </a:rPr>
                        <a:t>국가</a:t>
                      </a:r>
                      <a:endParaRPr lang="en-US" sz="2000" dirty="0">
                        <a:effectLst/>
                      </a:endParaRPr>
                    </a:p>
                  </a:txBody>
                  <a:tcPr marL="33633" marR="73572"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ko-KR" altLang="en-US" sz="2000" dirty="0" smtClean="0">
                          <a:effectLst/>
                        </a:rPr>
                        <a:t>최근 자료 </a:t>
                      </a:r>
                      <a:r>
                        <a:rPr lang="en-US" sz="2000" dirty="0" smtClean="0">
                          <a:effectLst/>
                        </a:rPr>
                        <a:t>(</a:t>
                      </a:r>
                      <a:r>
                        <a:rPr lang="en-US" sz="2000" dirty="0">
                          <a:effectLst/>
                        </a:rPr>
                        <a:t>year)</a:t>
                      </a:r>
                    </a:p>
                  </a:txBody>
                  <a:tcPr marL="33633" marR="73572"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2000" dirty="0" smtClean="0">
                          <a:effectLst/>
                        </a:rPr>
                        <a:t>10</a:t>
                      </a:r>
                      <a:r>
                        <a:rPr lang="ko-KR" altLang="en-US" sz="2000" dirty="0" err="1" smtClean="0">
                          <a:effectLst/>
                        </a:rPr>
                        <a:t>만명당</a:t>
                      </a:r>
                      <a:r>
                        <a:rPr lang="ko-KR" altLang="en-US" sz="2000" dirty="0" smtClean="0">
                          <a:effectLst/>
                        </a:rPr>
                        <a:t> 백세인 수 추계</a:t>
                      </a:r>
                      <a:endParaRPr lang="en-US" sz="2000" dirty="0">
                        <a:effectLst/>
                      </a:endParaRPr>
                    </a:p>
                  </a:txBody>
                  <a:tcPr marL="33633" marR="73572"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r>
              <a:tr h="447130">
                <a:tc>
                  <a:txBody>
                    <a:bodyPr/>
                    <a:lstStyle/>
                    <a:p>
                      <a:pPr algn="ctr"/>
                      <a:r>
                        <a:rPr lang="en-US" sz="2000" b="0" dirty="0">
                          <a:effectLst/>
                        </a:rPr>
                        <a:t>Japan</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54,397 (2013</a:t>
                      </a:r>
                      <a:r>
                        <a:rPr lang="en-US" altLang="ko-KR" sz="2000" dirty="0" smtClean="0">
                          <a:effectLst/>
                        </a:rPr>
                        <a:t>)</a:t>
                      </a:r>
                      <a:endParaRPr lang="ko-KR" altLang="en-US" sz="2000" dirty="0">
                        <a:effectLst/>
                      </a:endParaRP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42.76</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8835">
                <a:tc>
                  <a:txBody>
                    <a:bodyPr/>
                    <a:lstStyle/>
                    <a:p>
                      <a:pPr algn="ctr"/>
                      <a:r>
                        <a:rPr lang="en-US" sz="2000" b="0" dirty="0">
                          <a:effectLst/>
                        </a:rPr>
                        <a:t>Thailand</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23,399 (2014</a:t>
                      </a:r>
                      <a:r>
                        <a:rPr lang="en-US" altLang="ko-KR" sz="2000" dirty="0" smtClean="0">
                          <a:effectLst/>
                        </a:rPr>
                        <a:t>)</a:t>
                      </a:r>
                      <a:endParaRPr lang="ko-KR" altLang="en-US" sz="2000" dirty="0">
                        <a:effectLst/>
                      </a:endParaRP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35.92</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72385">
                <a:tc>
                  <a:txBody>
                    <a:bodyPr/>
                    <a:lstStyle/>
                    <a:p>
                      <a:pPr algn="ctr"/>
                      <a:r>
                        <a:rPr lang="en-US" sz="2000" b="0" dirty="0">
                          <a:effectLst/>
                        </a:rPr>
                        <a:t>Spain</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15,941 (2015) </a:t>
                      </a:r>
                      <a:endParaRPr lang="ko-KR" altLang="en-US" sz="2000" dirty="0">
                        <a:effectLst/>
                      </a:endParaRP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smtClean="0">
                          <a:effectLst/>
                        </a:rPr>
                        <a:t>34.34</a:t>
                      </a:r>
                      <a:endParaRPr lang="ko-KR" altLang="en-US" sz="2000" dirty="0">
                        <a:effectLst/>
                      </a:endParaRP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98292">
                <a:tc>
                  <a:txBody>
                    <a:bodyPr/>
                    <a:lstStyle/>
                    <a:p>
                      <a:pPr algn="ctr"/>
                      <a:r>
                        <a:rPr lang="en-US" sz="2000" b="0" dirty="0">
                          <a:effectLst/>
                        </a:rPr>
                        <a:t>France</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sz="2000" dirty="0">
                          <a:effectLst/>
                        </a:rPr>
                        <a:t>21,393 </a:t>
                      </a:r>
                      <a:r>
                        <a:rPr lang="en-US" sz="2000" dirty="0" smtClean="0">
                          <a:effectLst/>
                        </a:rPr>
                        <a:t>(2016)</a:t>
                      </a:r>
                      <a:endParaRPr lang="en-US" sz="2000" dirty="0">
                        <a:effectLst/>
                      </a:endParaRP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smtClean="0">
                          <a:effectLst/>
                        </a:rPr>
                        <a:t>32.1</a:t>
                      </a:r>
                      <a:endParaRPr lang="ko-KR" altLang="en-US" sz="2000" dirty="0">
                        <a:effectLst/>
                      </a:endParaRP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8835">
                <a:tc>
                  <a:txBody>
                    <a:bodyPr/>
                    <a:lstStyle/>
                    <a:p>
                      <a:pPr algn="ctr"/>
                      <a:r>
                        <a:rPr lang="en-US" sz="2000" b="0" dirty="0">
                          <a:effectLst/>
                        </a:rPr>
                        <a:t>Italy</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19,095 (2015</a:t>
                      </a:r>
                      <a:r>
                        <a:rPr lang="en-US" altLang="ko-KR" sz="2000" dirty="0" smtClean="0">
                          <a:effectLst/>
                        </a:rPr>
                        <a:t>)</a:t>
                      </a:r>
                      <a:endParaRPr lang="ko-KR" altLang="en-US" sz="2000" dirty="0">
                        <a:effectLst/>
                      </a:endParaRP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31.41</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8835">
                <a:tc>
                  <a:txBody>
                    <a:bodyPr/>
                    <a:lstStyle/>
                    <a:p>
                      <a:pPr algn="ctr"/>
                      <a:r>
                        <a:rPr lang="en-US" sz="2000" b="0" dirty="0">
                          <a:effectLst/>
                        </a:rPr>
                        <a:t>South Africa</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15,581 (2011</a:t>
                      </a:r>
                      <a:r>
                        <a:rPr lang="en-US" altLang="ko-KR" sz="2000" dirty="0" smtClean="0">
                          <a:effectLst/>
                        </a:rPr>
                        <a:t>)</a:t>
                      </a:r>
                      <a:endParaRPr lang="ko-KR" altLang="en-US" sz="2000" dirty="0">
                        <a:effectLst/>
                      </a:endParaRP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30.09</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8835">
                <a:tc>
                  <a:txBody>
                    <a:bodyPr/>
                    <a:lstStyle/>
                    <a:p>
                      <a:pPr algn="ctr"/>
                      <a:r>
                        <a:rPr lang="en-US" sz="2000" b="0" dirty="0">
                          <a:effectLst/>
                        </a:rPr>
                        <a:t>Canada</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7,569 (2011</a:t>
                      </a:r>
                      <a:r>
                        <a:rPr lang="en-US" altLang="ko-KR" sz="2000" dirty="0" smtClean="0">
                          <a:effectLst/>
                        </a:rPr>
                        <a:t>)</a:t>
                      </a:r>
                      <a:endParaRPr lang="ko-KR" altLang="en-US" sz="2000" dirty="0">
                        <a:effectLst/>
                      </a:endParaRP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22.31</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8835">
                <a:tc>
                  <a:txBody>
                    <a:bodyPr/>
                    <a:lstStyle/>
                    <a:p>
                      <a:pPr algn="ctr"/>
                      <a:r>
                        <a:rPr lang="en-US" sz="2000" b="0" dirty="0">
                          <a:effectLst/>
                        </a:rPr>
                        <a:t>United Kingdom</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13,780 (2013</a:t>
                      </a:r>
                      <a:r>
                        <a:rPr lang="en-US" altLang="ko-KR" sz="2000" dirty="0" smtClean="0">
                          <a:effectLst/>
                        </a:rPr>
                        <a:t>)</a:t>
                      </a:r>
                      <a:endParaRPr lang="ko-KR" altLang="en-US" sz="2000" dirty="0">
                        <a:effectLst/>
                      </a:endParaRP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21.49</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8835">
                <a:tc>
                  <a:txBody>
                    <a:bodyPr/>
                    <a:lstStyle/>
                    <a:p>
                      <a:pPr algn="ctr"/>
                      <a:r>
                        <a:rPr lang="en-US" sz="2000" b="0" dirty="0">
                          <a:effectLst/>
                        </a:rPr>
                        <a:t>Germany</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17,000 (2012</a:t>
                      </a:r>
                      <a:r>
                        <a:rPr lang="en-US" altLang="ko-KR" sz="2000" dirty="0" smtClean="0">
                          <a:effectLst/>
                        </a:rPr>
                        <a:t>)</a:t>
                      </a:r>
                      <a:endParaRPr lang="ko-KR" altLang="en-US" sz="2000" dirty="0">
                        <a:effectLst/>
                      </a:endParaRP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effectLst/>
                        </a:rPr>
                        <a:t>21</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8835">
                <a:tc>
                  <a:txBody>
                    <a:bodyPr/>
                    <a:lstStyle/>
                    <a:p>
                      <a:pPr algn="ctr"/>
                      <a:r>
                        <a:rPr lang="en-US" sz="2000" b="0" dirty="0">
                          <a:solidFill>
                            <a:srgbClr val="006600"/>
                          </a:solidFill>
                          <a:effectLst/>
                        </a:rPr>
                        <a:t>South Korea</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solidFill>
                            <a:srgbClr val="006600"/>
                          </a:solidFill>
                          <a:effectLst/>
                        </a:rPr>
                        <a:t>3,861 (2014</a:t>
                      </a:r>
                      <a:r>
                        <a:rPr lang="en-US" altLang="ko-KR" sz="2000" dirty="0" smtClean="0">
                          <a:solidFill>
                            <a:srgbClr val="006600"/>
                          </a:solidFill>
                          <a:effectLst/>
                        </a:rPr>
                        <a:t>)</a:t>
                      </a:r>
                      <a:endParaRPr lang="ko-KR" altLang="en-US" sz="2000" dirty="0">
                        <a:solidFill>
                          <a:srgbClr val="006600"/>
                        </a:solidFill>
                        <a:effectLst/>
                      </a:endParaRP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r"/>
                      <a:r>
                        <a:rPr lang="en-US" altLang="ko-KR" sz="2000" dirty="0">
                          <a:solidFill>
                            <a:srgbClr val="006600"/>
                          </a:solidFill>
                          <a:effectLst/>
                        </a:rPr>
                        <a:t>7.72</a:t>
                      </a:r>
                    </a:p>
                  </a:txBody>
                  <a:tcPr marL="33633" marR="33633" marT="16817" marB="16817"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Tree>
    <p:extLst>
      <p:ext uri="{BB962C8B-B14F-4D97-AF65-F5344CB8AC3E}">
        <p14:creationId xmlns:p14="http://schemas.microsoft.com/office/powerpoint/2010/main" val="37362290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각 국가의 평균여명</a:t>
            </a:r>
            <a:endParaRPr lang="ko-KR" altLang="en-US" dirty="0"/>
          </a:p>
        </p:txBody>
      </p:sp>
      <p:graphicFrame>
        <p:nvGraphicFramePr>
          <p:cNvPr id="5" name="표 4"/>
          <p:cNvGraphicFramePr>
            <a:graphicFrameLocks noGrp="1"/>
          </p:cNvGraphicFramePr>
          <p:nvPr>
            <p:extLst/>
          </p:nvPr>
        </p:nvGraphicFramePr>
        <p:xfrm>
          <a:off x="251519" y="1268760"/>
          <a:ext cx="8424934" cy="5040562"/>
        </p:xfrm>
        <a:graphic>
          <a:graphicData uri="http://schemas.openxmlformats.org/drawingml/2006/table">
            <a:tbl>
              <a:tblPr/>
              <a:tblGrid>
                <a:gridCol w="1440161"/>
                <a:gridCol w="864096"/>
                <a:gridCol w="1512168"/>
                <a:gridCol w="997823"/>
                <a:gridCol w="1319697"/>
                <a:gridCol w="960739"/>
                <a:gridCol w="1330250"/>
              </a:tblGrid>
              <a:tr h="927921">
                <a:tc>
                  <a:txBody>
                    <a:bodyPr/>
                    <a:lstStyle/>
                    <a:p>
                      <a:pPr algn="ctr"/>
                      <a:r>
                        <a:rPr lang="en-US" sz="1600" dirty="0">
                          <a:effectLst/>
                        </a:rPr>
                        <a:t>Country</a:t>
                      </a:r>
                    </a:p>
                  </a:txBody>
                  <a:tcPr marL="44741" marR="97872" marT="22371" marB="2237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600" dirty="0">
                          <a:effectLst/>
                        </a:rPr>
                        <a:t>Overall</a:t>
                      </a:r>
                      <a:br>
                        <a:rPr lang="en-US" sz="1600" dirty="0">
                          <a:effectLst/>
                        </a:rPr>
                      </a:br>
                      <a:r>
                        <a:rPr lang="en-US" sz="1600" dirty="0">
                          <a:effectLst/>
                        </a:rPr>
                        <a:t>rank</a:t>
                      </a:r>
                    </a:p>
                  </a:txBody>
                  <a:tcPr marL="44741" marR="97872" marT="22371" marB="2237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600" dirty="0">
                          <a:effectLst/>
                        </a:rPr>
                        <a:t>Overall life</a:t>
                      </a:r>
                      <a:br>
                        <a:rPr lang="en-US" sz="1600" dirty="0">
                          <a:effectLst/>
                        </a:rPr>
                      </a:br>
                      <a:r>
                        <a:rPr lang="en-US" sz="1600" dirty="0">
                          <a:effectLst/>
                        </a:rPr>
                        <a:t>expectancy</a:t>
                      </a:r>
                    </a:p>
                  </a:txBody>
                  <a:tcPr marL="44741" marR="97872" marT="22371" marB="2237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600" dirty="0">
                          <a:solidFill>
                            <a:srgbClr val="9900FF"/>
                          </a:solidFill>
                          <a:effectLst/>
                        </a:rPr>
                        <a:t>Female</a:t>
                      </a:r>
                      <a:br>
                        <a:rPr lang="en-US" sz="1600" dirty="0">
                          <a:solidFill>
                            <a:srgbClr val="9900FF"/>
                          </a:solidFill>
                          <a:effectLst/>
                        </a:rPr>
                      </a:br>
                      <a:r>
                        <a:rPr lang="en-US" sz="1600" dirty="0">
                          <a:solidFill>
                            <a:srgbClr val="9900FF"/>
                          </a:solidFill>
                          <a:effectLst/>
                        </a:rPr>
                        <a:t>rank</a:t>
                      </a:r>
                    </a:p>
                  </a:txBody>
                  <a:tcPr marL="44741" marR="97872" marT="22371" marB="2237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600" dirty="0">
                          <a:solidFill>
                            <a:srgbClr val="9900FF"/>
                          </a:solidFill>
                          <a:effectLst/>
                        </a:rPr>
                        <a:t>Female life</a:t>
                      </a:r>
                      <a:br>
                        <a:rPr lang="en-US" sz="1600" dirty="0">
                          <a:solidFill>
                            <a:srgbClr val="9900FF"/>
                          </a:solidFill>
                          <a:effectLst/>
                        </a:rPr>
                      </a:br>
                      <a:r>
                        <a:rPr lang="en-US" sz="1600" dirty="0">
                          <a:solidFill>
                            <a:srgbClr val="9900FF"/>
                          </a:solidFill>
                          <a:effectLst/>
                        </a:rPr>
                        <a:t>expectancy</a:t>
                      </a:r>
                    </a:p>
                  </a:txBody>
                  <a:tcPr marL="44741" marR="97872" marT="22371" marB="2237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600" dirty="0">
                          <a:solidFill>
                            <a:srgbClr val="006600"/>
                          </a:solidFill>
                          <a:effectLst/>
                        </a:rPr>
                        <a:t>Male</a:t>
                      </a:r>
                      <a:br>
                        <a:rPr lang="en-US" sz="1600" dirty="0">
                          <a:solidFill>
                            <a:srgbClr val="006600"/>
                          </a:solidFill>
                          <a:effectLst/>
                        </a:rPr>
                      </a:br>
                      <a:r>
                        <a:rPr lang="en-US" sz="1600" dirty="0">
                          <a:solidFill>
                            <a:srgbClr val="006600"/>
                          </a:solidFill>
                          <a:effectLst/>
                        </a:rPr>
                        <a:t>rank</a:t>
                      </a:r>
                    </a:p>
                  </a:txBody>
                  <a:tcPr marL="44741" marR="97872" marT="22371" marB="2237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600" dirty="0">
                          <a:solidFill>
                            <a:srgbClr val="006600"/>
                          </a:solidFill>
                          <a:effectLst/>
                        </a:rPr>
                        <a:t>Male life</a:t>
                      </a:r>
                      <a:br>
                        <a:rPr lang="en-US" sz="1600" dirty="0">
                          <a:solidFill>
                            <a:srgbClr val="006600"/>
                          </a:solidFill>
                          <a:effectLst/>
                        </a:rPr>
                      </a:br>
                      <a:r>
                        <a:rPr lang="en-US" sz="1600" dirty="0">
                          <a:solidFill>
                            <a:srgbClr val="006600"/>
                          </a:solidFill>
                          <a:effectLst/>
                        </a:rPr>
                        <a:t>expectancy</a:t>
                      </a:r>
                    </a:p>
                  </a:txBody>
                  <a:tcPr marL="44741" marR="97872" marT="22371" marB="22371">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r>
              <a:tr h="416052">
                <a:tc>
                  <a:txBody>
                    <a:bodyPr/>
                    <a:lstStyle/>
                    <a:p>
                      <a:pPr algn="ctr"/>
                      <a:r>
                        <a:rPr lang="en-US" sz="1600" dirty="0">
                          <a:effectLst/>
                        </a:rPr>
                        <a:t> </a:t>
                      </a:r>
                      <a:r>
                        <a:rPr lang="en-US" sz="1600" u="sng" dirty="0">
                          <a:solidFill>
                            <a:srgbClr val="0B0080"/>
                          </a:solidFill>
                          <a:effectLst/>
                          <a:hlinkClick r:id="rId2" tooltip="Japan"/>
                        </a:rPr>
                        <a:t>Japan</a:t>
                      </a:r>
                      <a:endParaRPr lang="en-US" sz="1600" dirty="0">
                        <a:effectLst/>
                      </a:endParaRP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effectLst/>
                        </a:rPr>
                        <a:t>1</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84</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1</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87</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6</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80</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6052">
                <a:tc>
                  <a:txBody>
                    <a:bodyPr/>
                    <a:lstStyle/>
                    <a:p>
                      <a:pPr algn="ctr"/>
                      <a:r>
                        <a:rPr lang="en-US" sz="1600" dirty="0">
                          <a:effectLst/>
                        </a:rPr>
                        <a:t> </a:t>
                      </a:r>
                      <a:r>
                        <a:rPr lang="en-US" sz="1600" u="none" strike="noStrike" dirty="0">
                          <a:solidFill>
                            <a:srgbClr val="0B0080"/>
                          </a:solidFill>
                          <a:effectLst/>
                          <a:hlinkClick r:id="rId3" tooltip="Andorra"/>
                        </a:rPr>
                        <a:t>Andorra</a:t>
                      </a:r>
                      <a:endParaRPr lang="en-US" sz="1600" dirty="0">
                        <a:effectLst/>
                      </a:endParaRP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effectLst/>
                        </a:rPr>
                        <a:t>2</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effectLst/>
                        </a:rPr>
                        <a:t>83</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2</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86</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solidFill>
                            <a:srgbClr val="006600"/>
                          </a:solidFill>
                          <a:effectLst/>
                        </a:rPr>
                        <a:t>16</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79</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6052">
                <a:tc>
                  <a:txBody>
                    <a:bodyPr/>
                    <a:lstStyle/>
                    <a:p>
                      <a:pPr algn="ctr"/>
                      <a:r>
                        <a:rPr lang="en-US" sz="1600" dirty="0">
                          <a:effectLst/>
                        </a:rPr>
                        <a:t> </a:t>
                      </a:r>
                      <a:r>
                        <a:rPr lang="en-US" sz="1600" u="none" strike="noStrike" dirty="0">
                          <a:solidFill>
                            <a:srgbClr val="0B0080"/>
                          </a:solidFill>
                          <a:effectLst/>
                          <a:hlinkClick r:id="rId4" tooltip="Australia"/>
                        </a:rPr>
                        <a:t>Australia</a:t>
                      </a:r>
                      <a:endParaRPr lang="en-US" sz="1600" dirty="0">
                        <a:effectLst/>
                      </a:endParaRP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2</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effectLst/>
                        </a:rPr>
                        <a:t>83</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4</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85</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6</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80</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6052">
                <a:tc>
                  <a:txBody>
                    <a:bodyPr/>
                    <a:lstStyle/>
                    <a:p>
                      <a:pPr algn="ctr"/>
                      <a:r>
                        <a:rPr lang="en-US" sz="1600" dirty="0">
                          <a:effectLst/>
                        </a:rPr>
                        <a:t> </a:t>
                      </a:r>
                      <a:r>
                        <a:rPr lang="en-US" sz="1600" u="none" strike="noStrike" dirty="0">
                          <a:solidFill>
                            <a:srgbClr val="0B0080"/>
                          </a:solidFill>
                          <a:effectLst/>
                          <a:hlinkClick r:id="rId5" tooltip="Italy"/>
                        </a:rPr>
                        <a:t>Italy</a:t>
                      </a:r>
                      <a:endParaRPr lang="en-US" sz="1600" dirty="0">
                        <a:effectLst/>
                      </a:endParaRP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2</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83</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4</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85</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6</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80</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6052">
                <a:tc>
                  <a:txBody>
                    <a:bodyPr/>
                    <a:lstStyle/>
                    <a:p>
                      <a:pPr algn="ctr"/>
                      <a:r>
                        <a:rPr lang="en-US" sz="1600" dirty="0">
                          <a:effectLst/>
                        </a:rPr>
                        <a:t> </a:t>
                      </a:r>
                      <a:r>
                        <a:rPr lang="en-US" sz="1600" u="none" strike="noStrike" dirty="0">
                          <a:solidFill>
                            <a:srgbClr val="0B0080"/>
                          </a:solidFill>
                          <a:effectLst/>
                          <a:hlinkClick r:id="rId6" tooltip="San Marino"/>
                        </a:rPr>
                        <a:t>San Marino</a:t>
                      </a:r>
                      <a:endParaRPr lang="en-US" sz="1600" dirty="0">
                        <a:effectLst/>
                      </a:endParaRP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2</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83</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solidFill>
                            <a:srgbClr val="9900FF"/>
                          </a:solidFill>
                          <a:effectLst/>
                        </a:rPr>
                        <a:t>11</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84</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1</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83</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6052">
                <a:tc>
                  <a:txBody>
                    <a:bodyPr/>
                    <a:lstStyle/>
                    <a:p>
                      <a:pPr algn="ctr"/>
                      <a:r>
                        <a:rPr lang="en-US" sz="1600" dirty="0">
                          <a:effectLst/>
                        </a:rPr>
                        <a:t> </a:t>
                      </a:r>
                      <a:r>
                        <a:rPr lang="en-US" sz="1600" u="none" strike="noStrike" dirty="0">
                          <a:solidFill>
                            <a:srgbClr val="0B0080"/>
                          </a:solidFill>
                          <a:effectLst/>
                          <a:hlinkClick r:id="rId7" tooltip="Singapore"/>
                        </a:rPr>
                        <a:t>Singapore</a:t>
                      </a:r>
                      <a:endParaRPr lang="en-US" sz="1600" dirty="0">
                        <a:effectLst/>
                      </a:endParaRP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2</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83</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solidFill>
                            <a:srgbClr val="9900FF"/>
                          </a:solidFill>
                          <a:effectLst/>
                        </a:rPr>
                        <a:t>4</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85</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2</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81</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6052">
                <a:tc>
                  <a:txBody>
                    <a:bodyPr/>
                    <a:lstStyle/>
                    <a:p>
                      <a:pPr algn="ctr"/>
                      <a:r>
                        <a:rPr lang="en-US" sz="1600" dirty="0">
                          <a:effectLst/>
                        </a:rPr>
                        <a:t> </a:t>
                      </a:r>
                      <a:r>
                        <a:rPr lang="en-US" sz="1600" u="none" strike="noStrike" dirty="0">
                          <a:solidFill>
                            <a:srgbClr val="0B0080"/>
                          </a:solidFill>
                          <a:effectLst/>
                          <a:hlinkClick r:id="rId8" tooltip="Spain"/>
                        </a:rPr>
                        <a:t>Spain</a:t>
                      </a:r>
                      <a:endParaRPr lang="en-US" sz="1600" dirty="0">
                        <a:effectLst/>
                      </a:endParaRP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2</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83</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solidFill>
                            <a:srgbClr val="9900FF"/>
                          </a:solidFill>
                          <a:effectLst/>
                        </a:rPr>
                        <a:t>2</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86</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6</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80</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6052">
                <a:tc>
                  <a:txBody>
                    <a:bodyPr/>
                    <a:lstStyle/>
                    <a:p>
                      <a:pPr algn="ctr"/>
                      <a:r>
                        <a:rPr lang="en-US" sz="1600" dirty="0">
                          <a:effectLst/>
                        </a:rPr>
                        <a:t>  </a:t>
                      </a:r>
                      <a:r>
                        <a:rPr lang="en-US" sz="1600" u="none" strike="noStrike" dirty="0">
                          <a:solidFill>
                            <a:srgbClr val="0B0080"/>
                          </a:solidFill>
                          <a:effectLst/>
                          <a:hlinkClick r:id="rId9" tooltip="Switzerland"/>
                        </a:rPr>
                        <a:t>Switzerland</a:t>
                      </a:r>
                      <a:endParaRPr lang="en-US" sz="1600" dirty="0">
                        <a:effectLst/>
                      </a:endParaRP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2</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83</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solidFill>
                            <a:srgbClr val="9900FF"/>
                          </a:solidFill>
                          <a:effectLst/>
                        </a:rPr>
                        <a:t>4</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85</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2</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81</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367147">
                <a:tc>
                  <a:txBody>
                    <a:bodyPr/>
                    <a:lstStyle/>
                    <a:p>
                      <a:pPr algn="ctr"/>
                      <a:r>
                        <a:rPr lang="en-US" sz="1600" dirty="0">
                          <a:effectLst/>
                        </a:rPr>
                        <a:t> </a:t>
                      </a:r>
                      <a:r>
                        <a:rPr lang="en-US" sz="1600" u="none" strike="noStrike" dirty="0">
                          <a:solidFill>
                            <a:srgbClr val="0B0080"/>
                          </a:solidFill>
                          <a:effectLst/>
                          <a:hlinkClick r:id="rId10" tooltip="France"/>
                        </a:rPr>
                        <a:t>France</a:t>
                      </a:r>
                      <a:endParaRPr lang="en-US" sz="1600" dirty="0">
                        <a:effectLst/>
                      </a:endParaRP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9</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effectLst/>
                        </a:rPr>
                        <a:t>82</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solidFill>
                            <a:srgbClr val="9900FF"/>
                          </a:solidFill>
                          <a:effectLst/>
                        </a:rPr>
                        <a:t>4</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85</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a:solidFill>
                            <a:srgbClr val="006600"/>
                          </a:solidFill>
                          <a:effectLst/>
                        </a:rPr>
                        <a:t>16</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79</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r h="417078">
                <a:tc>
                  <a:txBody>
                    <a:bodyPr/>
                    <a:lstStyle/>
                    <a:p>
                      <a:pPr algn="ctr"/>
                      <a:r>
                        <a:rPr lang="en-US" sz="1600" u="none" strike="noStrike" dirty="0" smtClean="0">
                          <a:solidFill>
                            <a:srgbClr val="0B0080"/>
                          </a:solidFill>
                          <a:effectLst/>
                          <a:hlinkClick r:id="rId11" tooltip="South Korea"/>
                        </a:rPr>
                        <a:t>Korea</a:t>
                      </a:r>
                      <a:endParaRPr lang="en-US" sz="1600" dirty="0">
                        <a:effectLst/>
                      </a:endParaRP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effectLst/>
                        </a:rPr>
                        <a:t>9</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effectLst/>
                        </a:rPr>
                        <a:t>82</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4</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9900FF"/>
                          </a:solidFill>
                          <a:effectLst/>
                        </a:rPr>
                        <a:t>85</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27</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ko-KR" sz="1600" dirty="0">
                          <a:solidFill>
                            <a:srgbClr val="006600"/>
                          </a:solidFill>
                          <a:effectLst/>
                        </a:rPr>
                        <a:t>78</a:t>
                      </a:r>
                    </a:p>
                  </a:txBody>
                  <a:tcPr marL="44741" marR="44741" marT="22371" marB="22371"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r>
            </a:tbl>
          </a:graphicData>
        </a:graphic>
      </p:graphicFrame>
      <p:sp>
        <p:nvSpPr>
          <p:cNvPr id="6" name="TextBox 5"/>
          <p:cNvSpPr txBox="1"/>
          <p:nvPr/>
        </p:nvSpPr>
        <p:spPr>
          <a:xfrm>
            <a:off x="6776577" y="6525344"/>
            <a:ext cx="1899879" cy="369332"/>
          </a:xfrm>
          <a:prstGeom prst="rect">
            <a:avLst/>
          </a:prstGeom>
          <a:noFill/>
        </p:spPr>
        <p:txBody>
          <a:bodyPr wrap="none" rtlCol="0">
            <a:spAutoFit/>
          </a:bodyPr>
          <a:lstStyle/>
          <a:p>
            <a:r>
              <a:rPr lang="en-US" altLang="ko-KR" dirty="0" smtClean="0">
                <a:ea typeface="굴림" pitchFamily="50" charset="-127"/>
              </a:rPr>
              <a:t>(WHO, 2015)</a:t>
            </a:r>
            <a:endParaRPr lang="ko-KR" altLang="en-US" dirty="0">
              <a:ea typeface="굴림" pitchFamily="50" charset="-127"/>
            </a:endParaRPr>
          </a:p>
        </p:txBody>
      </p:sp>
    </p:spTree>
    <p:extLst>
      <p:ext uri="{BB962C8B-B14F-4D97-AF65-F5344CB8AC3E}">
        <p14:creationId xmlns:p14="http://schemas.microsoft.com/office/powerpoint/2010/main" val="3226168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2030</a:t>
            </a:r>
            <a:r>
              <a:rPr lang="ko-KR" altLang="en-US" dirty="0" smtClean="0"/>
              <a:t>년 </a:t>
            </a:r>
            <a:r>
              <a:rPr lang="ko-KR" altLang="en-US" dirty="0" err="1" smtClean="0"/>
              <a:t>출생자</a:t>
            </a:r>
            <a:r>
              <a:rPr lang="ko-KR" altLang="en-US" dirty="0" smtClean="0"/>
              <a:t> 기대수명</a:t>
            </a:r>
            <a:endParaRPr lang="ko-KR" altLang="en-US" dirty="0"/>
          </a:p>
        </p:txBody>
      </p:sp>
      <p:pic>
        <p:nvPicPr>
          <p:cNvPr id="535556" name="Picture 4" descr="한국 여성 2030 최장수에 대한 이미지 검색결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3" y="1124744"/>
            <a:ext cx="7128793" cy="53180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09135" y="6525344"/>
            <a:ext cx="1901483" cy="338554"/>
          </a:xfrm>
          <a:prstGeom prst="rect">
            <a:avLst/>
          </a:prstGeom>
          <a:noFill/>
        </p:spPr>
        <p:txBody>
          <a:bodyPr wrap="none" rtlCol="0">
            <a:spAutoFit/>
          </a:bodyPr>
          <a:lstStyle/>
          <a:p>
            <a:r>
              <a:rPr lang="en-US" altLang="ko-KR" sz="1600" dirty="0" smtClean="0"/>
              <a:t>(Lancet, 2017)</a:t>
            </a:r>
            <a:endParaRPr lang="ko-KR" altLang="en-US" sz="1600" dirty="0"/>
          </a:p>
        </p:txBody>
      </p:sp>
    </p:spTree>
    <p:extLst>
      <p:ext uri="{BB962C8B-B14F-4D97-AF65-F5344CB8AC3E}">
        <p14:creationId xmlns:p14="http://schemas.microsoft.com/office/powerpoint/2010/main" val="617300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p:cNvSpPr>
            <a:spLocks noGrp="1" noChangeArrowheads="1"/>
          </p:cNvSpPr>
          <p:nvPr>
            <p:ph type="title"/>
          </p:nvPr>
        </p:nvSpPr>
        <p:spPr/>
        <p:txBody>
          <a:bodyPr/>
          <a:lstStyle/>
          <a:p>
            <a:r>
              <a:rPr lang="ko-KR" altLang="en-US"/>
              <a:t>목 차</a:t>
            </a:r>
          </a:p>
        </p:txBody>
      </p:sp>
      <p:sp>
        <p:nvSpPr>
          <p:cNvPr id="536579" name="Rectangle 3"/>
          <p:cNvSpPr>
            <a:spLocks noGrp="1" noChangeArrowheads="1"/>
          </p:cNvSpPr>
          <p:nvPr>
            <p:ph type="body" idx="1"/>
          </p:nvPr>
        </p:nvSpPr>
        <p:spPr/>
        <p:txBody>
          <a:bodyPr/>
          <a:lstStyle/>
          <a:p>
            <a:pPr>
              <a:lnSpc>
                <a:spcPct val="280000"/>
              </a:lnSpc>
            </a:pPr>
            <a:r>
              <a:rPr lang="ko-KR" altLang="en-US" dirty="0" smtClean="0"/>
              <a:t>중년기 </a:t>
            </a:r>
            <a:r>
              <a:rPr lang="ko-KR" altLang="en-US" dirty="0"/>
              <a:t>건강 결정요인</a:t>
            </a:r>
            <a:endParaRPr lang="en-US" altLang="ko-KR" dirty="0"/>
          </a:p>
          <a:p>
            <a:pPr>
              <a:lnSpc>
                <a:spcPct val="280000"/>
              </a:lnSpc>
            </a:pPr>
            <a:r>
              <a:rPr lang="ko-KR" altLang="en-US" dirty="0"/>
              <a:t>실패하는 건강법 </a:t>
            </a:r>
            <a:r>
              <a:rPr lang="en-US" altLang="ko-KR" dirty="0"/>
              <a:t>2</a:t>
            </a:r>
            <a:r>
              <a:rPr lang="ko-KR" altLang="en-US" dirty="0"/>
              <a:t>가지</a:t>
            </a:r>
          </a:p>
          <a:p>
            <a:pPr>
              <a:lnSpc>
                <a:spcPct val="280000"/>
              </a:lnSpc>
            </a:pPr>
            <a:r>
              <a:rPr lang="ko-KR" altLang="en-US" dirty="0" smtClean="0"/>
              <a:t>중년기 </a:t>
            </a:r>
            <a:r>
              <a:rPr lang="ko-KR" altLang="en-US" dirty="0"/>
              <a:t>건강 </a:t>
            </a:r>
            <a:r>
              <a:rPr lang="en-US" altLang="ko-KR" dirty="0"/>
              <a:t>10</a:t>
            </a:r>
            <a:r>
              <a:rPr lang="ko-KR" altLang="en-US" dirty="0"/>
              <a:t>대 관리전략</a:t>
            </a:r>
            <a:endParaRPr lang="ko-KR" altLang="en-US" sz="3200" dirty="0"/>
          </a:p>
        </p:txBody>
      </p:sp>
    </p:spTree>
    <p:extLst>
      <p:ext uri="{BB962C8B-B14F-4D97-AF65-F5344CB8AC3E}">
        <p14:creationId xmlns:p14="http://schemas.microsoft.com/office/powerpoint/2010/main" val="37591278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p:txBody>
          <a:bodyPr/>
          <a:lstStyle/>
          <a:p>
            <a:r>
              <a:rPr lang="en-US" altLang="ko-KR" dirty="0" smtClean="0"/>
              <a:t>1) </a:t>
            </a:r>
            <a:r>
              <a:rPr lang="ko-KR" altLang="en-US" dirty="0" smtClean="0"/>
              <a:t>장수가족이 </a:t>
            </a:r>
            <a:r>
              <a:rPr lang="ko-KR" altLang="en-US" dirty="0"/>
              <a:t>장수한다 </a:t>
            </a:r>
            <a:r>
              <a:rPr lang="en-US" altLang="ko-KR" dirty="0"/>
              <a:t>!!</a:t>
            </a:r>
          </a:p>
        </p:txBody>
      </p:sp>
      <p:pic>
        <p:nvPicPr>
          <p:cNvPr id="388099" name="Picture 3" descr="Graphic"/>
          <p:cNvPicPr>
            <a:picLocks noChangeAspect="1" noChangeArrowheads="1"/>
          </p:cNvPicPr>
          <p:nvPr/>
        </p:nvPicPr>
        <p:blipFill>
          <a:blip r:embed="rId3" cstate="print"/>
          <a:srcRect/>
          <a:stretch>
            <a:fillRect/>
          </a:stretch>
        </p:blipFill>
        <p:spPr bwMode="auto">
          <a:xfrm>
            <a:off x="971550" y="1271588"/>
            <a:ext cx="6985000" cy="5211762"/>
          </a:xfrm>
          <a:prstGeom prst="rect">
            <a:avLst/>
          </a:prstGeom>
          <a:noFill/>
        </p:spPr>
      </p:pic>
      <p:sp>
        <p:nvSpPr>
          <p:cNvPr id="388100" name="Rectangle 4"/>
          <p:cNvSpPr>
            <a:spLocks noChangeArrowheads="1"/>
          </p:cNvSpPr>
          <p:nvPr/>
        </p:nvSpPr>
        <p:spPr bwMode="auto">
          <a:xfrm>
            <a:off x="5940425" y="1268413"/>
            <a:ext cx="1439863" cy="4537075"/>
          </a:xfrm>
          <a:prstGeom prst="rect">
            <a:avLst/>
          </a:prstGeom>
          <a:solidFill>
            <a:srgbClr val="FF66FF">
              <a:alpha val="20000"/>
            </a:srgbClr>
          </a:solidFill>
          <a:ln w="28575" algn="ctr">
            <a:solidFill>
              <a:srgbClr val="FF0000">
                <a:alpha val="20000"/>
              </a:srgbClr>
            </a:solidFill>
            <a:miter lim="800000"/>
            <a:headEnd/>
            <a:tailEnd/>
          </a:ln>
          <a:effectLst/>
        </p:spPr>
        <p:txBody>
          <a:bodyPr wrap="none" anchor="ctr"/>
          <a:lstStyle/>
          <a:p>
            <a:endParaRPr lang="ko-KR" altLang="en-US"/>
          </a:p>
        </p:txBody>
      </p:sp>
      <p:sp>
        <p:nvSpPr>
          <p:cNvPr id="388101" name="Line 5"/>
          <p:cNvSpPr>
            <a:spLocks noChangeShapeType="1"/>
          </p:cNvSpPr>
          <p:nvPr/>
        </p:nvSpPr>
        <p:spPr bwMode="auto">
          <a:xfrm>
            <a:off x="1547813" y="2636838"/>
            <a:ext cx="6696075" cy="0"/>
          </a:xfrm>
          <a:prstGeom prst="line">
            <a:avLst/>
          </a:prstGeom>
          <a:noFill/>
          <a:ln w="28575">
            <a:solidFill>
              <a:srgbClr val="FF0000">
                <a:alpha val="39999"/>
              </a:srgbClr>
            </a:solidFill>
            <a:round/>
            <a:headEnd/>
            <a:tailEnd/>
          </a:ln>
          <a:effectLst/>
        </p:spPr>
        <p:txBody>
          <a:bodyPr wrap="none" anchor="ctr"/>
          <a:lstStyle/>
          <a:p>
            <a:endParaRPr lang="ko-KR" altLang="en-US"/>
          </a:p>
        </p:txBody>
      </p:sp>
      <p:sp>
        <p:nvSpPr>
          <p:cNvPr id="388102" name="Line 6"/>
          <p:cNvSpPr>
            <a:spLocks noChangeShapeType="1"/>
          </p:cNvSpPr>
          <p:nvPr/>
        </p:nvSpPr>
        <p:spPr bwMode="auto">
          <a:xfrm>
            <a:off x="1547813" y="4508500"/>
            <a:ext cx="6696075" cy="0"/>
          </a:xfrm>
          <a:prstGeom prst="line">
            <a:avLst/>
          </a:prstGeom>
          <a:noFill/>
          <a:ln w="28575">
            <a:solidFill>
              <a:srgbClr val="0000FF">
                <a:alpha val="39999"/>
              </a:srgbClr>
            </a:solidFill>
            <a:round/>
            <a:headEnd/>
            <a:tailEnd/>
          </a:ln>
          <a:effectLst/>
        </p:spPr>
        <p:txBody>
          <a:bodyPr wrap="none" anchor="ctr"/>
          <a:lstStyle/>
          <a:p>
            <a:endParaRPr lang="ko-KR" altLang="en-US"/>
          </a:p>
        </p:txBody>
      </p:sp>
      <p:sp>
        <p:nvSpPr>
          <p:cNvPr id="388103" name="Line 7"/>
          <p:cNvSpPr>
            <a:spLocks noChangeShapeType="1"/>
          </p:cNvSpPr>
          <p:nvPr/>
        </p:nvSpPr>
        <p:spPr bwMode="auto">
          <a:xfrm>
            <a:off x="1547813" y="4941888"/>
            <a:ext cx="6696075" cy="0"/>
          </a:xfrm>
          <a:prstGeom prst="line">
            <a:avLst/>
          </a:prstGeom>
          <a:noFill/>
          <a:ln w="28575">
            <a:solidFill>
              <a:srgbClr val="FF0000"/>
            </a:solidFill>
            <a:round/>
            <a:headEnd/>
            <a:tailEnd/>
          </a:ln>
          <a:effectLst/>
        </p:spPr>
        <p:txBody>
          <a:bodyPr wrap="none" anchor="ctr"/>
          <a:lstStyle/>
          <a:p>
            <a:endParaRPr lang="ko-KR" altLang="en-US"/>
          </a:p>
        </p:txBody>
      </p:sp>
      <p:sp>
        <p:nvSpPr>
          <p:cNvPr id="388104" name="Line 8"/>
          <p:cNvSpPr>
            <a:spLocks noChangeShapeType="1"/>
          </p:cNvSpPr>
          <p:nvPr/>
        </p:nvSpPr>
        <p:spPr bwMode="auto">
          <a:xfrm>
            <a:off x="1547813" y="5551488"/>
            <a:ext cx="6696075" cy="0"/>
          </a:xfrm>
          <a:prstGeom prst="line">
            <a:avLst/>
          </a:prstGeom>
          <a:noFill/>
          <a:ln w="28575">
            <a:solidFill>
              <a:srgbClr val="0000FF"/>
            </a:solidFill>
            <a:round/>
            <a:headEnd/>
            <a:tailEnd/>
          </a:ln>
          <a:effectLst/>
        </p:spPr>
        <p:txBody>
          <a:bodyPr wrap="none" anchor="ctr"/>
          <a:lstStyle/>
          <a:p>
            <a:endParaRPr lang="ko-KR" altLang="en-US"/>
          </a:p>
        </p:txBody>
      </p:sp>
      <p:sp>
        <p:nvSpPr>
          <p:cNvPr id="388105" name="Text Box 9"/>
          <p:cNvSpPr txBox="1">
            <a:spLocks noChangeArrowheads="1"/>
          </p:cNvSpPr>
          <p:nvPr/>
        </p:nvSpPr>
        <p:spPr bwMode="auto">
          <a:xfrm>
            <a:off x="8302625" y="2414588"/>
            <a:ext cx="631825" cy="366712"/>
          </a:xfrm>
          <a:prstGeom prst="rect">
            <a:avLst/>
          </a:prstGeom>
          <a:noFill/>
          <a:ln w="28575" algn="ctr">
            <a:noFill/>
            <a:miter lim="800000"/>
            <a:headEnd/>
            <a:tailEnd/>
          </a:ln>
          <a:effectLst/>
        </p:spPr>
        <p:txBody>
          <a:bodyPr wrap="none">
            <a:spAutoFit/>
          </a:bodyPr>
          <a:lstStyle/>
          <a:p>
            <a:pPr eaLnBrk="0" hangingPunct="0"/>
            <a:r>
              <a:rPr lang="en-US" altLang="ko-KR" b="0">
                <a:solidFill>
                  <a:schemeClr val="tx1"/>
                </a:solidFill>
                <a:latin typeface="HY헤드라인M" pitchFamily="18" charset="-127"/>
                <a:ea typeface="HY헤드라인M" pitchFamily="18" charset="-127"/>
              </a:rPr>
              <a:t>70%</a:t>
            </a:r>
          </a:p>
        </p:txBody>
      </p:sp>
      <p:sp>
        <p:nvSpPr>
          <p:cNvPr id="388106" name="Text Box 10"/>
          <p:cNvSpPr txBox="1">
            <a:spLocks noChangeArrowheads="1"/>
          </p:cNvSpPr>
          <p:nvPr/>
        </p:nvSpPr>
        <p:spPr bwMode="auto">
          <a:xfrm>
            <a:off x="8275638" y="4270375"/>
            <a:ext cx="631825" cy="366713"/>
          </a:xfrm>
          <a:prstGeom prst="rect">
            <a:avLst/>
          </a:prstGeom>
          <a:noFill/>
          <a:ln w="28575" algn="ctr">
            <a:noFill/>
            <a:miter lim="800000"/>
            <a:headEnd/>
            <a:tailEnd/>
          </a:ln>
          <a:effectLst/>
        </p:spPr>
        <p:txBody>
          <a:bodyPr wrap="none">
            <a:spAutoFit/>
          </a:bodyPr>
          <a:lstStyle/>
          <a:p>
            <a:pPr eaLnBrk="0" hangingPunct="0"/>
            <a:r>
              <a:rPr lang="en-US" altLang="ko-KR" b="0">
                <a:solidFill>
                  <a:schemeClr val="tx1"/>
                </a:solidFill>
                <a:latin typeface="HY헤드라인M" pitchFamily="18" charset="-127"/>
                <a:ea typeface="HY헤드라인M" pitchFamily="18" charset="-127"/>
              </a:rPr>
              <a:t>25%</a:t>
            </a:r>
          </a:p>
        </p:txBody>
      </p:sp>
      <p:sp>
        <p:nvSpPr>
          <p:cNvPr id="388107" name="Text Box 11"/>
          <p:cNvSpPr txBox="1">
            <a:spLocks noChangeArrowheads="1"/>
          </p:cNvSpPr>
          <p:nvPr/>
        </p:nvSpPr>
        <p:spPr bwMode="auto">
          <a:xfrm>
            <a:off x="8275638" y="4730750"/>
            <a:ext cx="631825" cy="366713"/>
          </a:xfrm>
          <a:prstGeom prst="rect">
            <a:avLst/>
          </a:prstGeom>
          <a:noFill/>
          <a:ln w="28575" algn="ctr">
            <a:noFill/>
            <a:miter lim="800000"/>
            <a:headEnd/>
            <a:tailEnd/>
          </a:ln>
          <a:effectLst/>
        </p:spPr>
        <p:txBody>
          <a:bodyPr wrap="none">
            <a:spAutoFit/>
          </a:bodyPr>
          <a:lstStyle/>
          <a:p>
            <a:pPr eaLnBrk="0" hangingPunct="0"/>
            <a:r>
              <a:rPr lang="en-US" altLang="ko-KR" b="0">
                <a:solidFill>
                  <a:schemeClr val="tx1"/>
                </a:solidFill>
                <a:latin typeface="HY헤드라인M" pitchFamily="18" charset="-127"/>
                <a:ea typeface="HY헤드라인M" pitchFamily="18" charset="-127"/>
              </a:rPr>
              <a:t>15%</a:t>
            </a:r>
          </a:p>
        </p:txBody>
      </p:sp>
      <p:sp>
        <p:nvSpPr>
          <p:cNvPr id="388108" name="Text Box 12"/>
          <p:cNvSpPr txBox="1">
            <a:spLocks noChangeArrowheads="1"/>
          </p:cNvSpPr>
          <p:nvPr/>
        </p:nvSpPr>
        <p:spPr bwMode="auto">
          <a:xfrm>
            <a:off x="8308975" y="5307013"/>
            <a:ext cx="679450" cy="366712"/>
          </a:xfrm>
          <a:prstGeom prst="rect">
            <a:avLst/>
          </a:prstGeom>
          <a:noFill/>
          <a:ln w="28575" algn="ctr">
            <a:noFill/>
            <a:miter lim="800000"/>
            <a:headEnd/>
            <a:tailEnd/>
          </a:ln>
          <a:effectLst/>
        </p:spPr>
        <p:txBody>
          <a:bodyPr wrap="none">
            <a:spAutoFit/>
          </a:bodyPr>
          <a:lstStyle/>
          <a:p>
            <a:pPr eaLnBrk="0" hangingPunct="0"/>
            <a:r>
              <a:rPr lang="en-US" altLang="ko-KR" b="0">
                <a:solidFill>
                  <a:schemeClr val="tx1"/>
                </a:solidFill>
                <a:latin typeface="HY헤드라인M" pitchFamily="18" charset="-127"/>
                <a:ea typeface="HY헤드라인M" pitchFamily="18" charset="-127"/>
              </a:rPr>
              <a:t>0.1%</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err="1" smtClean="0"/>
              <a:t>텔로미어</a:t>
            </a:r>
            <a:r>
              <a:rPr lang="en-US" altLang="ko-KR" dirty="0" smtClean="0"/>
              <a:t>, </a:t>
            </a:r>
            <a:r>
              <a:rPr lang="ko-KR" altLang="en-US" dirty="0" smtClean="0"/>
              <a:t>산화스트레스</a:t>
            </a:r>
            <a:endParaRPr lang="ko-KR" altLang="en-US" dirty="0"/>
          </a:p>
        </p:txBody>
      </p:sp>
      <p:pic>
        <p:nvPicPr>
          <p:cNvPr id="533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443" y="4470520"/>
            <a:ext cx="3835517" cy="1835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350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437204"/>
            <a:ext cx="3487640" cy="2783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350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3861049"/>
            <a:ext cx="4261769" cy="2555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350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0449" y="1438214"/>
            <a:ext cx="4330023" cy="2134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8590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sz="3600" dirty="0" smtClean="0"/>
              <a:t>2) </a:t>
            </a:r>
            <a:r>
              <a:rPr lang="ko-KR" altLang="en-US" sz="3600" dirty="0" smtClean="0"/>
              <a:t>고령화 및 세포의 노화</a:t>
            </a:r>
            <a:endParaRPr lang="ko-KR" altLang="en-US" sz="3600" dirty="0"/>
          </a:p>
        </p:txBody>
      </p:sp>
      <p:pic>
        <p:nvPicPr>
          <p:cNvPr id="53657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1196752"/>
            <a:ext cx="7429847" cy="5281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92842" y="1196752"/>
            <a:ext cx="4371646" cy="369332"/>
          </a:xfrm>
          <a:prstGeom prst="rect">
            <a:avLst/>
          </a:prstGeom>
          <a:noFill/>
        </p:spPr>
        <p:txBody>
          <a:bodyPr wrap="none" rtlCol="0">
            <a:spAutoFit/>
          </a:bodyPr>
          <a:lstStyle/>
          <a:p>
            <a:r>
              <a:rPr lang="en-US" altLang="ko-KR" b="0" dirty="0" smtClean="0"/>
              <a:t>(RM Naylor, </a:t>
            </a:r>
            <a:r>
              <a:rPr lang="en-US" altLang="ko-KR" b="0" dirty="0" err="1" smtClean="0"/>
              <a:t>Clin.Pham.Thera</a:t>
            </a:r>
            <a:r>
              <a:rPr lang="en-US" altLang="ko-KR" b="0" dirty="0" smtClean="0"/>
              <a:t>, 2013)</a:t>
            </a:r>
            <a:endParaRPr lang="ko-KR" altLang="en-US" b="0" dirty="0"/>
          </a:p>
        </p:txBody>
      </p:sp>
    </p:spTree>
    <p:extLst>
      <p:ext uri="{BB962C8B-B14F-4D97-AF65-F5344CB8AC3E}">
        <p14:creationId xmlns:p14="http://schemas.microsoft.com/office/powerpoint/2010/main" val="36667760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주요사망원인</a:t>
            </a:r>
            <a:r>
              <a:rPr lang="en-US" altLang="ko-KR" dirty="0" smtClean="0"/>
              <a:t>: </a:t>
            </a:r>
            <a:r>
              <a:rPr lang="ko-KR" altLang="en-US" dirty="0" smtClean="0"/>
              <a:t>만성질환</a:t>
            </a:r>
            <a:endParaRPr lang="ko-KR" altLang="en-US" dirty="0"/>
          </a:p>
        </p:txBody>
      </p:sp>
      <p:sp>
        <p:nvSpPr>
          <p:cNvPr id="3" name="내용 개체 틀 2"/>
          <p:cNvSpPr>
            <a:spLocks noGrp="1"/>
          </p:cNvSpPr>
          <p:nvPr>
            <p:ph idx="1"/>
          </p:nvPr>
        </p:nvSpPr>
        <p:spPr/>
        <p:txBody>
          <a:bodyPr/>
          <a:lstStyle/>
          <a:p>
            <a:pPr marL="0" marR="0" indent="0" algn="just">
              <a:lnSpc>
                <a:spcPct val="160000"/>
              </a:lnSpc>
              <a:spcBef>
                <a:spcPts val="0"/>
              </a:spcBef>
              <a:spcAft>
                <a:spcPts val="0"/>
              </a:spcAft>
            </a:pPr>
            <a:r>
              <a:rPr lang="ko-KR" altLang="en-US" dirty="0" smtClean="0"/>
              <a:t>암</a:t>
            </a:r>
            <a:r>
              <a:rPr lang="en-US" altLang="ko-KR" dirty="0" smtClean="0"/>
              <a:t>, </a:t>
            </a:r>
            <a:r>
              <a:rPr lang="ko-KR" altLang="en-US" dirty="0" smtClean="0"/>
              <a:t>뇌혈관질환</a:t>
            </a:r>
            <a:r>
              <a:rPr lang="en-US" altLang="ko-KR" dirty="0" smtClean="0"/>
              <a:t>, </a:t>
            </a:r>
            <a:r>
              <a:rPr lang="ko-KR" altLang="en-US" dirty="0" smtClean="0"/>
              <a:t>심장질환 </a:t>
            </a:r>
            <a:endParaRPr lang="en-US" altLang="ko-KR" dirty="0" smtClean="0"/>
          </a:p>
          <a:p>
            <a:pPr marL="400050" lvl="1" indent="0" algn="just">
              <a:spcBef>
                <a:spcPts val="0"/>
              </a:spcBef>
              <a:spcAft>
                <a:spcPts val="0"/>
              </a:spcAft>
            </a:pPr>
            <a:r>
              <a:rPr lang="en-US" altLang="ko-KR" dirty="0" smtClean="0"/>
              <a:t> </a:t>
            </a:r>
            <a:r>
              <a:rPr lang="ko-KR" altLang="en-US" dirty="0" smtClean="0"/>
              <a:t>남녀 모두에서 거의 </a:t>
            </a:r>
            <a:r>
              <a:rPr lang="en-US" altLang="ko-KR" dirty="0" smtClean="0"/>
              <a:t>50% </a:t>
            </a:r>
            <a:r>
              <a:rPr lang="ko-KR" altLang="en-US" dirty="0" smtClean="0"/>
              <a:t>차지</a:t>
            </a:r>
            <a:endParaRPr lang="ko-KR" altLang="en-US" dirty="0" smtClean="0">
              <a:solidFill>
                <a:srgbClr val="000000"/>
              </a:solidFill>
              <a:latin typeface="한컴바탕"/>
            </a:endParaRPr>
          </a:p>
          <a:p>
            <a:endParaRPr lang="ko-KR" altLang="en-US" dirty="0"/>
          </a:p>
        </p:txBody>
      </p:sp>
      <p:pic>
        <p:nvPicPr>
          <p:cNvPr id="6" name="_x191033512" descr="EMB00001a040c96"/>
          <p:cNvPicPr>
            <a:picLocks noChangeAspect="1" noChangeArrowheads="1"/>
          </p:cNvPicPr>
          <p:nvPr/>
        </p:nvPicPr>
        <p:blipFill>
          <a:blip r:embed="rId2" cstate="print">
            <a:extLst>
              <a:ext uri="{28A0092B-C50C-407E-A947-70E740481C1C}">
                <a14:useLocalDpi xmlns:a14="http://schemas.microsoft.com/office/drawing/2010/main" val="0"/>
              </a:ext>
            </a:extLst>
          </a:blip>
          <a:srcRect b="7326"/>
          <a:stretch>
            <a:fillRect/>
          </a:stretch>
        </p:blipFill>
        <p:spPr bwMode="auto">
          <a:xfrm>
            <a:off x="755576" y="2708920"/>
            <a:ext cx="7776864"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34247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0" name="Rectangle 6"/>
          <p:cNvSpPr>
            <a:spLocks noGrp="1" noChangeArrowheads="1"/>
          </p:cNvSpPr>
          <p:nvPr>
            <p:ph type="title"/>
          </p:nvPr>
        </p:nvSpPr>
        <p:spPr/>
        <p:txBody>
          <a:bodyPr/>
          <a:lstStyle/>
          <a:p>
            <a:r>
              <a:rPr lang="ko-KR" altLang="en-US" sz="3600" dirty="0" smtClean="0">
                <a:latin typeface="+mj-ea"/>
                <a:cs typeface="Tahoma" pitchFamily="34" charset="0"/>
              </a:rPr>
              <a:t>퇴행성 물질</a:t>
            </a:r>
            <a:r>
              <a:rPr lang="en-US" altLang="ko-KR" sz="3600" dirty="0" smtClean="0">
                <a:latin typeface="+mj-ea"/>
                <a:cs typeface="Tahoma" pitchFamily="34" charset="0"/>
              </a:rPr>
              <a:t>(</a:t>
            </a:r>
            <a:r>
              <a:rPr lang="ko-KR" altLang="en-US" sz="3600" dirty="0" smtClean="0">
                <a:latin typeface="+mj-ea"/>
                <a:cs typeface="Tahoma" pitchFamily="34" charset="0"/>
              </a:rPr>
              <a:t>당화물질</a:t>
            </a:r>
            <a:r>
              <a:rPr lang="en-US" altLang="ko-KR" sz="3600" dirty="0" smtClean="0">
                <a:latin typeface="+mj-ea"/>
                <a:cs typeface="Tahoma" pitchFamily="34" charset="0"/>
              </a:rPr>
              <a:t>)</a:t>
            </a:r>
            <a:r>
              <a:rPr lang="ko-KR" altLang="en-US" sz="3600" dirty="0" smtClean="0">
                <a:latin typeface="+mj-ea"/>
                <a:cs typeface="Tahoma" pitchFamily="34" charset="0"/>
              </a:rPr>
              <a:t>의 축적</a:t>
            </a:r>
            <a:endParaRPr lang="en-US" altLang="ko-KR" sz="3600" dirty="0">
              <a:latin typeface="+mj-ea"/>
              <a:cs typeface="Tahoma" pitchFamily="34" charset="0"/>
            </a:endParaRPr>
          </a:p>
        </p:txBody>
      </p:sp>
      <p:pic>
        <p:nvPicPr>
          <p:cNvPr id="129029" name="Picture 5" descr=" "/>
          <p:cNvPicPr>
            <a:picLocks noGrp="1" noChangeAspect="1" noChangeArrowheads="1"/>
          </p:cNvPicPr>
          <p:nvPr>
            <p:ph idx="1"/>
          </p:nvPr>
        </p:nvPicPr>
        <p:blipFill>
          <a:blip r:embed="rId3" cstate="print"/>
          <a:srcRect/>
          <a:stretch>
            <a:fillRect/>
          </a:stretch>
        </p:blipFill>
        <p:spPr>
          <a:xfrm>
            <a:off x="827088" y="1412776"/>
            <a:ext cx="7632700" cy="5048250"/>
          </a:xfrm>
          <a:ln/>
        </p:spPr>
      </p:pic>
    </p:spTree>
    <p:extLst>
      <p:ext uri="{BB962C8B-B14F-4D97-AF65-F5344CB8AC3E}">
        <p14:creationId xmlns:p14="http://schemas.microsoft.com/office/powerpoint/2010/main" val="32883367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0" y="228600"/>
            <a:ext cx="9144000" cy="609600"/>
          </a:xfrm>
        </p:spPr>
        <p:txBody>
          <a:bodyPr/>
          <a:lstStyle/>
          <a:p>
            <a:r>
              <a:rPr lang="ko-KR" altLang="en-US" sz="3600" dirty="0" smtClean="0">
                <a:latin typeface="+mj-ea"/>
                <a:cs typeface="Tahoma" pitchFamily="34" charset="0"/>
              </a:rPr>
              <a:t>퇴행성 </a:t>
            </a:r>
            <a:r>
              <a:rPr lang="ko-KR" altLang="en-US" sz="3600" dirty="0" err="1" smtClean="0">
                <a:latin typeface="+mj-ea"/>
                <a:cs typeface="Tahoma" pitchFamily="34" charset="0"/>
              </a:rPr>
              <a:t>황반</a:t>
            </a:r>
            <a:r>
              <a:rPr lang="ko-KR" altLang="en-US" sz="3600" dirty="0" smtClean="0">
                <a:latin typeface="+mj-ea"/>
                <a:cs typeface="Tahoma" pitchFamily="34" charset="0"/>
              </a:rPr>
              <a:t> 변성</a:t>
            </a:r>
            <a:endParaRPr lang="ko-KR" altLang="en-US" sz="3600" dirty="0">
              <a:latin typeface="+mj-ea"/>
              <a:cs typeface="Tahoma" pitchFamily="34" charset="0"/>
            </a:endParaRPr>
          </a:p>
        </p:txBody>
      </p:sp>
      <p:pic>
        <p:nvPicPr>
          <p:cNvPr id="58371"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088" y="1916113"/>
            <a:ext cx="3743325" cy="305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8" descr="amsler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9338" y="1916113"/>
            <a:ext cx="3240087" cy="297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9350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nchorCtr="0"/>
          <a:lstStyle/>
          <a:p>
            <a:pPr eaLnBrk="1" hangingPunct="1"/>
            <a:r>
              <a:rPr lang="ko-KR" altLang="en-US" sz="3600" dirty="0" smtClean="0">
                <a:latin typeface="+mj-ea"/>
                <a:cs typeface="Tahoma" pitchFamily="34" charset="0"/>
              </a:rPr>
              <a:t>나이에 따른 혈관의 변화</a:t>
            </a:r>
            <a:endParaRPr lang="en-US" altLang="ko-KR" sz="3600" dirty="0" smtClean="0">
              <a:latin typeface="+mj-ea"/>
              <a:cs typeface="Tahoma" pitchFamily="34" charset="0"/>
            </a:endParaRPr>
          </a:p>
        </p:txBody>
      </p:sp>
      <p:sp>
        <p:nvSpPr>
          <p:cNvPr id="21514" name="Rectangle 11"/>
          <p:cNvSpPr>
            <a:spLocks noChangeArrowheads="1"/>
          </p:cNvSpPr>
          <p:nvPr/>
        </p:nvSpPr>
        <p:spPr bwMode="auto">
          <a:xfrm>
            <a:off x="4960938" y="3617913"/>
            <a:ext cx="1022350" cy="552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latinLnBrk="1" hangingPunct="1"/>
            <a:endParaRPr kumimoji="1" lang="ko-KR" altLang="en-US">
              <a:latin typeface="굴림" pitchFamily="50" charset="-127"/>
              <a:ea typeface="굴림" pitchFamily="50" charset="-127"/>
            </a:endParaRPr>
          </a:p>
        </p:txBody>
      </p:sp>
      <p:sp>
        <p:nvSpPr>
          <p:cNvPr id="21518" name="Rectangle 15"/>
          <p:cNvSpPr>
            <a:spLocks noChangeArrowheads="1"/>
          </p:cNvSpPr>
          <p:nvPr/>
        </p:nvSpPr>
        <p:spPr bwMode="auto">
          <a:xfrm>
            <a:off x="5983288" y="3754438"/>
            <a:ext cx="63500" cy="209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latinLnBrk="1" hangingPunct="1"/>
            <a:endParaRPr kumimoji="1" lang="ko-KR" altLang="en-US">
              <a:latin typeface="굴림" pitchFamily="50" charset="-127"/>
              <a:ea typeface="굴림" pitchFamily="50" charset="-127"/>
            </a:endParaRPr>
          </a:p>
        </p:txBody>
      </p:sp>
      <p:sp>
        <p:nvSpPr>
          <p:cNvPr id="21520" name="Rectangle 17"/>
          <p:cNvSpPr>
            <a:spLocks noChangeArrowheads="1"/>
          </p:cNvSpPr>
          <p:nvPr/>
        </p:nvSpPr>
        <p:spPr bwMode="auto">
          <a:xfrm>
            <a:off x="8539163" y="3341688"/>
            <a:ext cx="61912" cy="276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latinLnBrk="1" hangingPunct="1"/>
            <a:endParaRPr kumimoji="1" lang="ko-KR" altLang="en-US">
              <a:latin typeface="굴림" pitchFamily="50" charset="-127"/>
              <a:ea typeface="굴림" pitchFamily="50" charset="-127"/>
            </a:endParaRPr>
          </a:p>
        </p:txBody>
      </p:sp>
      <p:sp>
        <p:nvSpPr>
          <p:cNvPr id="2" name="AutoShape 4" descr="data:image/jpeg;base64,/9j/4AAQSkZJRgABAQAAAQABAAD/2wCEAAkGBhESERQUEhMVFRUVFxQYFxUXFBcUFxYUFhQXFBYUFxoYGyYfGBkjGRQVHy8gIycpLCwsFR4xNTAqNSYsLCkBCQoKDgwOGg8PGiolHyQpKSwsLCwpKSwsKSksKSwpLCwsLCwsKSksKSwsKSwsKSwsLCksLCkpLCwsLCwsLDUsKf/AABEIAMwA+AMBIgACEQEDEQH/xAAcAAABBQEBAQAAAAAAAAAAAAAAAQQFBgcDAgj/xABJEAACAQIDBAQICQoGAgMAAAABAgMAEQQSIQUGMUETIlFhBzJxgZGTodIUFUJSVGKxwdEWFyMzU3KCkqLhJEOywtPwRIMlc/H/xAAaAQACAwEBAAAAAAAAAAAAAAAABAECAwUG/8QAKhEAAgIBBAECBwADAQAAAAAAAAECAxEEEiExURMUBSIyQUJScWGBkRX/2gAMAwEAAhEDEQA/ANxooooAKKKKACiikNAC3ryTQTVD2jvpZZCOTkC3Ma6+SqTmodjFFEr5YiXoOPRQXFZ/4Pd5WnmxCubEKjLc8QGYNbyaemmWP33bOMpJ6Say2+ZnCe23tqjtWEzf2NnqSh4Rp4NKDVQ3k3rEEyxg8EzNytc2A49xqc3fxxlw6SH5dz5rkD7KtGabwLTplCCm+mSlFIKWtDEKKKKACiigmgAorl8IXtHG3Ecfm+XurpmoAWikvXl5QOJA1A17SbAemgD3RXkNS3oAWikvRegBaKS9F6AForznpb0ALRRRQAUUUUAFFFITQAt6RqbSY9BfrDTjrUfit5oI/GYAdt6nDAbb67Y+D4ZiD1n6q69vEjzX9IrIXxBYW9FSm+28/wANnAi1jS4U8z2tTfA4IIMz8uF65Ook5S46PVfDaVRXufbIhGkifPGxRrEEqbdVtGBHPT7KbYma4tyAsO4Dhbsp5jcQGYmo2aQVhHng6ssJt47PbbTdmJdmdmtdmNybAAX9Fbf4PceJcBD2oCjDvU8fOCDXz/n61at4JtoEO0V+q4v/ABL/AGNvNTlHyz5+5w/iK30YX4mpLS15WvVdA84FFFFABSEUtFAGczbAxaSs8cbMku0VkdC2iCPEK8eJUfNKKVYDtVuRv3wSbQfIpfEqL4fp2bKrLJmbphCbfqsuXhytbUmrhtja8eGiaWVsqKPSeSjvJ5VXMDv/ANKmfo0UEtZWlOYAHS4CaE1VzS7NIVyn9KGRwe0x1hJiCbF8uZMudcZZVtbxfg5JtztrrXGSHHzSkMk3R9LC2VyCFMePiNwbAfqVc2QWtxJNTX5afUT1je5R+Wf1Y/WN/wAdV9WJp7a39RNtyYsYk9H0/iJ0Ajy9EXtJ0nTlvkj9H2G3i63phg1xzmNQ2KWMyRZ2kAV7/B5jKt7XEXSCAXHMtY1I/lkPmp6xvcpDvoPmx+sb3KPViR7ezwRmDG0HyKWxIzGDp2bKpWTpW6cQ9keTs0AyW1vXITbTDYdSJ7qYsxuGDp8IZZSwAAJEIUksbk2yqCamPy0+rH61vco/LT6sfrW9yo9WJPtrP1IzBPjo2wkbzSF8SgMwdlLQtG6ySMoAFlZM0fZcrT/bk2M+GR9CJsgOGNwbxsrS2nuAABaO98xJ1GUXpG3sXNn6OLNa2bOc2W97X6O9u7troN9PqJ61vcqfViHtrf1IA4LaKCOTNiGlfDAOT1sp+ExmZVVSMriK5Wxvxtc0+gTHmMu88sYjgmdGe0amQSt0Qlz3JGRRe5Bs2utSB32HzY/Wn3Kkdi7WTGJKCqkI2RhfOpuobmNeI0qYzjLhFJ0zhzJHTdnEyywLLLcGYtKENv0cbm8cenMJlv33oqWVLUVcyPVFIWpA1AHo1ymksCewE+gXrpeuc63UjtBHpFAGQNt936RrmxZj6TpVT23tp3OW/HT+9P8AZz/on7iw9BNVmY3k8l63ueyttGmjh6t6i+i7bnbIDKZH4Lx7DXLefaQLZV0UdlTmzmEGABI8a1UXac9yTXCnwlE9dpk5ycn0hjLiaazYivE0vGmJlJNWhBEWXN8D3PWgeC/F/wCKiHaSPSh/AVnCvVx8GMx+HwD63+1q0j9SE7ua5Z8H0HXuvNKK6B5oWikvS0AFIaWkNAGQ+FHbokxa4dmywxZS5HHOy5r99lsB3msxi23KmYIEALE9aNWbXvINXfwkYE/GM1wbM0du8GJfwNU9tkHO4vaxpCxvcz0+jph6KZ5G8uJ7U9VGP9leW2/OeOT1a/hXRtjkc66psgVk2Pwpi3wNfjmb6nq1/Cl+OZvq/wAi/hUiuw717+IhUZN1XAi/jef6v8i/hXobXm7V/kWpT4mFdE2Ep52quWaxrgQ/xvL2r/Iv4Uh2tL9X+RfwqXbYI+dSJsFT8v7KMst6cCJTaMlwAEudP1a/hW4+CVf8Cx0BM8l7ADhlHLu0rKotgIGU5+BHZWueC9QMG4BvaeYX/iFM6d/McP4xGMaVjyXGiiinjy4y2kZOjbo1DGx0vY+a+lY5tLenHYXE5UZ4bn9XICyEeQ/aDWk7y71mEFIVzyW4nxVPbbnWN7dlkll6TESGRr6X5dwHId1XgsloIu8PhJ2gAQYYHPJhnUei9cm8J+0ODQ4ccdeubafvVQptsm1hw7q4pji3bz+w1vtrwXwiU2ZJfDueZufTr99QWGTNPbvFSuy2/Q27dai8CbTfxUvrXitDPwuOb3/GaDvHigIIoxyAqh46SrNtuXqr5BVRxr61xZcyPUVrZVgjsXJp56aiXurpjGNxXmODMbCujTVFxyzh6m+UZ4Qq4gn5NTe7W2XwmIinCBsjXKk2uLWIB89GC2GbXIr1NABTKogLvU2NNNmrYfw4Ye36TDyqexSjj7RTyHwtJIbRYaU97uiD2EmsKlbXjapXZaai0tjWuyInsR9DbF208+rBF4aKb/b+FTIrPPB6jLo1mJ5hvurQ1rF8GTFpDS0VBBQvCTuyZV6eNSzKMrhRc5Rcq453B491ZlhN2XmvI2IgW5bRs17A2BNuB7q+iWFRz7vYUkscPCSTe5jUm/bqKylUpPI9Rrp0x2oxE7qn6Xh/669ruu30vD/11tnxFhv2EXqk92j4iw37CL1Se7VHp0xlfFrEY3HsIj/y8P6G/Ghtjv8ASsMf562UbCw37CH1ae7R8R4b9hD6tPdo9uvJC+K2mM/E7/SsN/XQdjv9Kw/9dbN8R4b9hD6tPdo+I8N+wh9Wnu0e3Rb/ANa0xRt33PHFYf8Arrx+TDfSsP8A11t3xHhv2EPq092j4jw37CH1ae7Ue2iWXxi5GI/kufpeH9LVp3gxwZiwRQurkTTdZeB1BqwfEeH/AGEXq092nWHwyoLIqqOxQAPYKvClQeUK6nXz1EdsjtRRRWxzym77YUrGWQanTQXNUnZHgvxOLIknfoYzrrrIw7bcF8/orZJIFbiL17tU7mWz4Kbs/wAE2zYx1ojKebSOWPoFgPNXXE+DTZmU2wyggGxDONbceNW41Db1bVXD4WWRuOUqovYlmGUAemhZyVbeDCcHHlW3Zp7aiMX1J7/OsalsNpp2U02zB1Qw+Tp5jW2qhur/AIbfDrfTvy32OsTj8yDuqExBuaWOfS1cn41wsc5PWNjTEre3lqf3e2YHbhUJKLso76um7MNmHmrraWOYHC1vFnBZpd3ssOa2lqz7az2Yjy1q22tpKuGyg8qx/aMl29NbtCKZ03V3Vk2hi+gVxH1WdnIJsq24Ac7kVoB8ABHi44g98P4PS+BLZf6fES28WNE87sW/21sFZNsrOWDPN2vB5i8G4PwmOQdmV1NvOTWhRXA1tXsUtVMgooooAKDSE15Y6UAMm25AJJIukUPEgkkU/JQ3sxPDl9naK64Taccubo2DZct7X+UiyDlr1XU6dtU/EbkTuWlMwMkpxIlQhejEU8fRZVOXMSixwWB0/Rntryu4smS6mKKYkDpEvdYxgBhcimw06QBrcLC/ECgC8GYcbi17X76Xph28OPKqPs3cd1yZ8ihZM2UMrqCMM8KuqiNFzB2Darc5QSSQK4PuPOYsoSJCFgXIknVeSJZQ2JbPEVZ26Req6tcIbnNlIALzi9oJEjPIcqqCzHjZRz8ldhMPRVGk3NxGR1K4d3dP13XVl/wywdCg4qmYEgkkAMdL61zk3EmJnDMrCQy3YsP0iyYlJgrqIwTlQFRmZrcFABNAF8E4PA3/AAPA1zOMXMBf5Ja9iRlBAvm4c6puK3JkZpQEhCs2IIfM8bvHNGyJhmyLdES41BIGRbDjXFdyMR0dmER0YBARHa+JScXKxdGWsh/y8pOhW2tAF/U16qL3dwTwYeKOQrmRbHIMq3ubWHDh2W8nISYNAC0UUUAFFFeWNAHlpQOY9IrL/DNjyfg0SkcZHOoOq5VXh+81WbeoSWOWNm8ik/YKx6T9LM7dmnk46VMXhm1cM8s9QwErddSOVE2z5gvWAIPK9O8Ech76dSY8dlb72+C3oxzkpEmGdD1lI8tFjV6wswe9wD5RUFvFi1ZgiAdQa27q59tCinLJ2qdTKbUCCwcBaS9tAauuxVseOtQ0Gzj8GEwHA28teIsY6nga2p1MFHaJTplY3IsO28ScpF6pM4u9S2IxzMNb0wAsb9mtbT1EMdmXtplr3G8JEWzxPE8LvmZCrqV1IULlN+Fjc376vuB8JJmIAgC35mQH7BWHHC8O+5zdp51fPBvHgZM5xU2R0ICoziNWW3G/yjflWOd3KKW1KD+ZGy4HGZ1vTsVDbM2phLZYGVgPm3I9J41MI1xVhNo9UhNLXlqCCpeEDfD4FEqx26aTNlvrkUDrSEdg9pqm7K3vxMkSsHkY65iZSut/3hpVe8JGKebHzjXRujHcqAHzXNVMbKYmwHoFJ2WNvvB2aKFGCys5Ngj2xjG8VnP7szN9jGlO0sdzMo8ryfjWWYfdbE6FQy946v4GpzC7G2mq9TEyL/G1Zb3+xrKEV+KLm22cYPlyesk/GvQ2zjDwMp/9khqmDB7S54tvW/3rzJsfHtxxUh/90h9gNUdkv2IWz9EXJtu4wftv53pV25izw6c/xvr5Kp0Gz9ooMqYxwP8A7H++9e5dmY+2uLka44dM9R6kv2Jaj+iLkNqY3sn9Y9NsXvNiI/HaRe8z2++qJNsqQeMWY/Wkcimcg0OWKIEc8jE+k1bdPyCjF/gi6y+EUqNZpOWgdyePKtC3A2jLPhFlkz9dnKZ/GMegU68tDWF7tbGbE43DxObq0ihhb5I67Dzhbec19KwxBQAosAAALWsOQpulPvIjrHFYilg60UUUwc8K5zPYV0rxJHfQ1DAo2929E8KtkfLofkA+01mmyU6tzxY5j5Txq4+F9YIY4lVD0sznrZm0RLFtL21JAqmYfEWUeSrwG4YxwdsULGuCwk865NOWanME2QZjc+Sr/cuN9qo8EYcORmuAvb5KZSYQRqgkNpJCGcfMj4qDzBNOMdtDp36Zh+jj0hj+e/Inuqw7s7FlzZ54HkExvnZbgdl+6ubqrs8I6Fa9CG99vr+EvsyPDyw9HnQZRc2Ogv2m1qicXu/lJsbry5+er7h8BkWyWI5gKAL+jWuGJUHilvIAK58XhZF67nF4Rm8+AC/K9lMpcHz41dNpYddeH31BYnDqvbW3OMnRhNtZK98FUOEkBCObBvmueHmpri8HJEQWB6ptmHC40sTyqefZ/TAoDYm1iTwPL20zxWKYqj3VSbxyg6qZI9AxHIFQD561rnt6LzhC6O2Xfk1Dwc7Nimw6zLK7akMuUJlYcQe3y1f4lsLV857Jx0uGcz4d8rRMOkjDEIRf0FDW/bA2umKw8c6AgSC9jxBvYj0ina7VM4es00qWpZyn0SNI1LRWoiYjvbs4LtWXMbZ2DKxFwpdVIuOakgg+WnUKtpljB4i4PEq2U9UDTUVdt+tzzjEDx2EyXtfQOvNCeR5g8qqOE2fjkQJ8GxFxccL2N7nrXAPlpG2mW7J1qb1KKWcM6wbPxEnMIAez3j91SGG2JCf17vJbkTYehbCmI2ftD6NP5yvvV1OG2geOFl9C+/WDpl4LycX+aJ1t38FwESgAch/a/tqJbd/BX0Eg/dZ19nCvK/GP0aX0L79eTHtD6JJ/3+KqOizwVyulMcLu5AbWOIufrG1JJuoh8WaYHvAYe0cK5o20hwwsns9+k/8Akfokns96o9CzwCaXc0McZu1IBcIst+YYofODpUe+yltZkZPLmI+yp4jaP0ST0D3q5nD48/8Aiyi/k96pVE0WU4r8kV3YyRYfGQTM4ASRb8RZWBS5v2FhW3RtWVz7DxTrlfByOvMEITbnqT2VfNz8NLHhI0lzh1zCznMwXMcoJub2FhXQo3JYYpq9ssSTJuiiimBEKQ0tIaAMT8M0xO0YVvosIIH7zm/2VWpG081T/hhJ+M17BAn+pjVPM9zarxHIfSh9g2GbWnu0JgEyKes+n7oGpY1GAWW/OuLAmNfny3seYiGntIPorO6xwiN6aEZS+bpckpu3s84icG1o4+HYR3VseyXuhjC2sPtqk7m7Nywxi41F9LcDwFXfYzqt8w1017RXn5zzLLI1VjsnuY5weJTxMoDdnaaaYzEL1lHjDivPy25jvFP8kUl3591tKitvJHkW564dMrKbMQTYi45WJ0q0VgVhjJTsY5zG451F4omrFtiIRsbtmB4X1YeQ9nlqu4iZaYXR2a3lDOOXJckgd/dxqLRczSKbksDJqNOkXrZfKFqViAZrdv28vbT/AG1gViXCogsOkXMbj/MBDEk9tzQvqNI2enNMq8SFCZogWjIyutuVrMrDyE8PurXfBZvIksHwa4zQAZOALwnxW7yPFPeO+sv3Xa6Sx3F8zW56cDwpvu5tVsBjo5CdEYK47YXOVvQNfNWtc3GeBO1K+twb5XR9JivVeI3BAIN78+3vr3XSOEFJalry9AC0XrP5d/5AcYUysBHPJhQUZRbDnI4ZiLPm/WCx8W/ZTw78SQmX4RFdVfEhGRgSegVWyZcv1rZvqnqigC60VUH35ZfGw7DKJ2k6zACOCOOVnTOis5IlUBSF1B1trRjN9ZIg2fDWZMpe0uZEjaJpBIzqhy+Iy6iwNiWsb0AW69LVRxm9cpR2ijCoJViWQurXYTxRv1Bys7WIJ1XXQi/ODf4yKGTDOQ5jERJZA3STiAZmaPKpu2bqlurzvpQBcqS9VI77tlzDDswdZTFlfM0hhlSKQFQpKgF7iwYkKdAbKeX5csVzpHn6kZKq2ZEvJNGzFlQvYGHW6XGYXC62ALkRRam2zces0SSLYh1VhZgwswB0I0I14inVABRRRQAUhpaQ0AzGPDfhSmKw81tHjZCeWZGzAehjWcRSdat68LeyhNsyY5btFllXtBU9b+m9fPkT86shmuXBIzYiw4//ALzp/sGIzSA9gCjsyrxqC4nj3eTtq+bnQxlDYi66eS+tc3WWZ6OjH5K8eSz7O2FhCmqWJ552GnKx5VLbNmyWTOXsAAWGp7ieflqFYgeSj4yIUjmOHdXKw32YtNkltnbUMQuTYnkKrWK3qdmGXRRyNqgNuY92kNMo5zTEa/ux3T0xxyWLHbV6XiLGoySTy+n+1NRPStJ3n01cdUUlhAkrFxlve/l+6o9opMUhxE5YpmUImayqma3DmfxpycQVN1JBqOh2qYsMYJsw6ymNrdUrmude0VtBPHHYlqcb456DZkD4YDERElc+V4zwKl8oPl1FP97tmtFIGYeMPYf7Uw2XimnRMPFfrPd3I6oUPmA772q27zusgAaxP2DLRY2ms9ikJJTe3o0vwX7cOJ2fEWN3jvExvxMeinzrarcKxTwKbb6LEy4VuEoDL2Z4xlPpW3ora1ro1vMRDUV7LGha5ykW7e61Kz2pgu3cMeE0Z/jHI2q2UY4b6IDG7Y2a8OTKjLHEpVGjbKqTQSBRw4GNJAwHAeamR3iwQOVsLaMHFBm6MuLJFCZZAACSjJLqePV7adru5s0EkS6n4T/nDT4SLPb91bhfmgmuvxNgev8A4gkOsy26RbKJo0jktYcxEp15k9tGUG2XgXH4jB4R4UGHBSSPFMWWMyFVAi6QkAEsrIRc66RgC+gqOXFbMyOkmHUIkspGVHkAjjtF07suqxlSBzFu4VL7TwGFmEf+JZOjSSMGORVvHIqq6m4PJFsRqONNZN3sAcwWdkDh1dVkWzxuVYxm6nq9W2ljYkXoyTtfgJMXswSO5iGYXs/Qt+lMciIwhIHXYSdGOqNTl420XZsmCEU2IbDiIJMym6EsWjlBSyakMZCCFA1Yg0suwsCb3xDW6/Rr0oAgZ5FmZorLcHOqkZi1rWGmlOVwWD6B4WxBcSOZGdnXP0mYOHBAAUhlUiwsLUZRG1+CNOLwBllVsLrIkZI6JuleSSWYPGI7XU3w5csDbq3J0Bp1stMBineJMOMiJC4cqVv0jSnQmzBg3SX53Zr0NsfCZg/wyQyjKRKZVLgq0rAjq5f891tltl0sONOtj4PCYZi0U+hjRCrOGvkZ26Qm185MjXN+dGUG1+Cfw8CooVQFVQAABYADQAV1pidt4f8Aap/MKcYbFpILowYcLg3F+yjIYa7R2oooqSAooooA44zDLJG6MLq6srDtVhYj0Gvlvb2xXwWKlw7j9W3VPzkOqN6Le0cq+qTWb+GLc3p4FxMS3lg8a3F4eY7yvEd16G8I1qaUkmY3s/AiVjdjYWGg487VZN0cUipIrXDGRr25W8W/mqH3eBKk99we2w0p6cPGXLHMhPjZGK38tcictzcWdSXLLL8PseNenxwI051VnwcY1Vnv87OSR6a8rtYqbPcnk6i4YVT0+CEvBKbQwua7X486hpVdDxp4NoZjwYKPq+MezyVx2jZh2VMeOGbQm4nETHtrxJie/wBppi7EaA1wlkIrRQGnbwOmxQp/jcUjwAAA5WU8jbkarEkx7acYTFdVgeda7esCNtmWsklsfGmJmtpYkHlzqWxu0ekFx8lfbVd6SxuOai/411weP1ykDU+N3W4VE4Z5KyWJcFn8GmEJ2jhGHEmQt5AjXHor6HFYB4M3C7Swyjn0/siNb9em6fpEtW8z/wBGc+E/eZsy4OFrMwLTHhaO1whPK41PdWd4DfWJY1R+lBTMOoFCkX0tci1ON+xI20MTqb9KVv2LYADuFjVQXAEk6c6VsnmTO5pNIlSpeS74ffXBnxmxCHvVXH9L1KQ7dwLC4xgHc3SIf++es5XZn/bU/wAFu48nio7fuqTesnL/ACbyoSWW8f8AC7ttnCcsav8APL+Fe49tYdjlTFs5teyLK+naTawHeaqke5GLUEthSeGW8gGn1gONRWM2FjR1eiIFzYKSBY65bcxftNTHn8jCW1fTIvmI21h0IDY4Lft6Qj0i4pTt3Dga48fwrK3o01rNPiDE3t0Ml+5bj2VO7ubL6rpNGUtqrE5dTytUyWF2ZyylnJaPynw50GIxD/uxP97Cm+L3hbjGMSRzLBEHmu5phPsUcg/dYsPs41H4jYbkahrd5b7zWaf+Sm5nabfSe9ksSfrMx7gBfidBp21t242zJocIoxBHSuWdgL2UtbqankAKxbcnYSHaOGVxoJLkHmVVnA/mUV9ECn6YrliGtnLiD/p7ooopg5wUUUUAIa8kXr3SEVAGCb7tFhtrTRBQsThH00yu63P8JOtQ+Kitpz491uVTHhgwefarDtgiP+sfdVPh2k0fVkuwGg7QOy/Ol7tM388Ryq5fTIeCQDjcXrn8YHTThzrjLtSNh2DvB+3hTKaUHxaXS+2BxLPKJZdrCxvr5aZz7UvwFRrsTXk3rT00WQ4lnJppLITS3NcXvV1FA5PBydq6YeSuLDWuyR+mrYQq3yPBLdmPb9lCrYixrlGKfBAQDVHhF1LL5Lp4KoWk2pEw4Rxysf4lyfaa35eFZx4I92uhgOIYdecC3asQ8Uec3PorSFFMVrCE9RJOfBkO/ezhh9oNKy3imykr84WyvbvU2I8tMcFsnDlVcFQSOwnmbEDhwrWtvbvxYuLo5RwN1YaMjfOU/wDb1UYvBtOoyjEx2116I3I5Xs1r0tZp8vMR2jVpRSk2sERg8HhQdQX7LLZR5edTWG2gI+GW3YAfvpfzcTfSl9UffpfzcTfSl9Sf+SsXppMtK+mXcmSDbXGpFuGgNMW2o/PKP4b15/NxN9KX1J/5KX83U30oeqPv1V6SX2KepR5OyYq/Fk4fMAPtpDLEdCitftVT3eeuX5upvpY9Uffo/N1N9KHqj79HtJh6tK+4yxey4HtYsh+pb7L2phJs0LcdIGH1wR7anPzdz/Sh6o+/SjweTfSh6tvfqVpZomN9K+5T1VoJY50jDGN1a4kBuvBhY6+KW89q1/Zm0Y54kliYMji4I+zyjhVQ/N1N9KHqyP8AfVp2Bsk4eBYy2cguS1styzFjpc9tN0wlDhi+pthY04klRRRTAmFFFFABRRSGgDJt+dltJtZmtp0MS/6z99VLeHdfW4HstW5YrYyvKZCNSFF+4Xpli921fiPspiE47cMzaecozbwK7EUy41JUVlKQgqwDKbs51B05Cp7ezwP4JopJcOGgdVZgqG8ZKi9sp4cORFWndzd5cPLKwHjqg/lJP31N42O8bjtVh6QRS80mzeEpJrk+So5BzBtprancUaNwYefSrmdw3sBavGI3BPZSrydhSjgpz4C5GUg30sNTfyDWm8mzZBoUcf8ArYfaK0XcfcwrtGBmFghZvQK298ODxA84Bq8Y5FrrlB4PlGHZB5+3jXddm3P4An7BX01NsuM/IX+UGuQ2Yg4KB5ABUup+Rd3rwfPOC3amkICQysT2IftNqv26/gruwfEgACx6IEEsRr1zwA7hWnxYIU6jgoVKT5KSubXAmEw4VQAAAAAAOQHADupytIq16rYwCktS0UAJai1LRQAlqLUtFACWotS0UAJai1LRQAWooooAKKKKACiiigAooooAKS1LRQAlqGWlooAZ/Fy9g9FeZNloeQ9FPqKjBbc/JHYbY6o4cAXF/bUhai1LRghvPZ5yV5KV0oqSDzkFLlpaKACiiigAooooAKKKKACiiigAooooAKKKKACiiigAooooA//Z"/>
          <p:cNvSpPr>
            <a:spLocks noChangeAspect="1" noChangeArrowheads="1"/>
          </p:cNvSpPr>
          <p:nvPr/>
        </p:nvSpPr>
        <p:spPr bwMode="auto">
          <a:xfrm>
            <a:off x="1682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 name="AutoShape 6" descr="data:image/jpeg;base64,/9j/4AAQSkZJRgABAQAAAQABAAD/2wCEAAkGBhESERQUEhMVFRUVFxQYFxUXFBcUFxYUFhQXFBYUFxoYGyYfGBkjGRQVHy8gIycpLCwsFR4xNTAqNSYsLCkBCQoKDgwOGg8PGiolHyQpKSwsLCwpKSwsKSksKSwpLCwsLCwsKSksKSwsKSwsKSwsLCksLCkpLCwsLCwsLDUsKf/AABEIAMwA+AMBIgACEQEDEQH/xAAcAAABBQEBAQAAAAAAAAAAAAAAAQQFBgcDAgj/xABJEAACAQIDBAQICQoGAgMAAAABAgMAEQQSIQUGMUETIlFhBzJxgZGTodIUFUJSVGKxwdEWFyMzU3KCkqLhJEOywtPwRIMlc/H/xAAaAQACAwEBAAAAAAAAAAAAAAAABAECAwUG/8QAKhEAAgIBBAECBwADAQAAAAAAAAECAxEEEiExURMUBSIyQUJScWGBkRX/2gAMAwEAAhEDEQA/ANxooooAKKKKACiikNAC3ryTQTVD2jvpZZCOTkC3Ma6+SqTmodjFFEr5YiXoOPRQXFZ/4Pd5WnmxCubEKjLc8QGYNbyaemmWP33bOMpJ6Say2+ZnCe23tqjtWEzf2NnqSh4Rp4NKDVQ3k3rEEyxg8EzNytc2A49xqc3fxxlw6SH5dz5rkD7KtGabwLTplCCm+mSlFIKWtDEKKKKACiigmgAorl8IXtHG3Ecfm+XurpmoAWikvXl5QOJA1A17SbAemgD3RXkNS3oAWikvRegBaKS9F6AForznpb0ALRRRQAUUUUAFFFITQAt6RqbSY9BfrDTjrUfit5oI/GYAdt6nDAbb67Y+D4ZiD1n6q69vEjzX9IrIXxBYW9FSm+28/wANnAi1jS4U8z2tTfA4IIMz8uF65Ook5S46PVfDaVRXufbIhGkifPGxRrEEqbdVtGBHPT7KbYma4tyAsO4Dhbsp5jcQGYmo2aQVhHng6ssJt47PbbTdmJdmdmtdmNybAAX9Fbf4PceJcBD2oCjDvU8fOCDXz/n61at4JtoEO0V+q4v/ABL/AGNvNTlHyz5+5w/iK30YX4mpLS15WvVdA84FFFFABSEUtFAGczbAxaSs8cbMku0VkdC2iCPEK8eJUfNKKVYDtVuRv3wSbQfIpfEqL4fp2bKrLJmbphCbfqsuXhytbUmrhtja8eGiaWVsqKPSeSjvJ5VXMDv/ANKmfo0UEtZWlOYAHS4CaE1VzS7NIVyn9KGRwe0x1hJiCbF8uZMudcZZVtbxfg5JtztrrXGSHHzSkMk3R9LC2VyCFMePiNwbAfqVc2QWtxJNTX5afUT1je5R+Wf1Y/WN/wAdV9WJp7a39RNtyYsYk9H0/iJ0Ajy9EXtJ0nTlvkj9H2G3i63phg1xzmNQ2KWMyRZ2kAV7/B5jKt7XEXSCAXHMtY1I/lkPmp6xvcpDvoPmx+sb3KPViR7ezwRmDG0HyKWxIzGDp2bKpWTpW6cQ9keTs0AyW1vXITbTDYdSJ7qYsxuGDp8IZZSwAAJEIUksbk2yqCamPy0+rH61vco/LT6sfrW9yo9WJPtrP1IzBPjo2wkbzSF8SgMwdlLQtG6ySMoAFlZM0fZcrT/bk2M+GR9CJsgOGNwbxsrS2nuAABaO98xJ1GUXpG3sXNn6OLNa2bOc2W97X6O9u7troN9PqJ61vcqfViHtrf1IA4LaKCOTNiGlfDAOT1sp+ExmZVVSMriK5Wxvxtc0+gTHmMu88sYjgmdGe0amQSt0Qlz3JGRRe5Bs2utSB32HzY/Wn3Kkdi7WTGJKCqkI2RhfOpuobmNeI0qYzjLhFJ0zhzJHTdnEyywLLLcGYtKENv0cbm8cenMJlv33oqWVLUVcyPVFIWpA1AHo1ymksCewE+gXrpeuc63UjtBHpFAGQNt936RrmxZj6TpVT23tp3OW/HT+9P8AZz/on7iw9BNVmY3k8l63ueyttGmjh6t6i+i7bnbIDKZH4Lx7DXLefaQLZV0UdlTmzmEGABI8a1UXac9yTXCnwlE9dpk5ycn0hjLiaazYivE0vGmJlJNWhBEWXN8D3PWgeC/F/wCKiHaSPSh/AVnCvVx8GMx+HwD63+1q0j9SE7ua5Z8H0HXuvNKK6B5oWikvS0AFIaWkNAGQ+FHbokxa4dmywxZS5HHOy5r99lsB3msxi23KmYIEALE9aNWbXvINXfwkYE/GM1wbM0du8GJfwNU9tkHO4vaxpCxvcz0+jph6KZ5G8uJ7U9VGP9leW2/OeOT1a/hXRtjkc66psgVk2Pwpi3wNfjmb6nq1/Cl+OZvq/wAi/hUiuw717+IhUZN1XAi/jef6v8i/hXobXm7V/kWpT4mFdE2Ep52quWaxrgQ/xvL2r/Iv4Uh2tL9X+RfwqXbYI+dSJsFT8v7KMst6cCJTaMlwAEudP1a/hW4+CVf8Cx0BM8l7ADhlHLu0rKotgIGU5+BHZWueC9QMG4BvaeYX/iFM6d/McP4xGMaVjyXGiiinjy4y2kZOjbo1DGx0vY+a+lY5tLenHYXE5UZ4bn9XICyEeQ/aDWk7y71mEFIVzyW4nxVPbbnWN7dlkll6TESGRr6X5dwHId1XgsloIu8PhJ2gAQYYHPJhnUei9cm8J+0ODQ4ccdeubafvVQptsm1hw7q4pji3bz+w1vtrwXwiU2ZJfDueZufTr99QWGTNPbvFSuy2/Q27dai8CbTfxUvrXitDPwuOb3/GaDvHigIIoxyAqh46SrNtuXqr5BVRxr61xZcyPUVrZVgjsXJp56aiXurpjGNxXmODMbCujTVFxyzh6m+UZ4Qq4gn5NTe7W2XwmIinCBsjXKk2uLWIB89GC2GbXIr1NABTKogLvU2NNNmrYfw4Ye36TDyqexSjj7RTyHwtJIbRYaU97uiD2EmsKlbXjapXZaai0tjWuyInsR9DbF208+rBF4aKb/b+FTIrPPB6jLo1mJ5hvurQ1rF8GTFpDS0VBBQvCTuyZV6eNSzKMrhRc5Rcq453B491ZlhN2XmvI2IgW5bRs17A2BNuB7q+iWFRz7vYUkscPCSTe5jUm/bqKylUpPI9Rrp0x2oxE7qn6Xh/669ruu30vD/11tnxFhv2EXqk92j4iw37CL1Se7VHp0xlfFrEY3HsIj/y8P6G/Ghtjv8ASsMf562UbCw37CH1ae7R8R4b9hD6tPdo9uvJC+K2mM/E7/SsN/XQdjv9Kw/9dbN8R4b9hD6tPdo+I8N+wh9Wnu0e3Rb/ANa0xRt33PHFYf8Arrx+TDfSsP8A11t3xHhv2EPq092j4jw37CH1ae7Ue2iWXxi5GI/kufpeH9LVp3gxwZiwRQurkTTdZeB1BqwfEeH/AGEXq092nWHwyoLIqqOxQAPYKvClQeUK6nXz1EdsjtRRRWxzym77YUrGWQanTQXNUnZHgvxOLIknfoYzrrrIw7bcF8/orZJIFbiL17tU7mWz4Kbs/wAE2zYx1ojKebSOWPoFgPNXXE+DTZmU2wyggGxDONbceNW41Db1bVXD4WWRuOUqovYlmGUAemhZyVbeDCcHHlW3Zp7aiMX1J7/OsalsNpp2U02zB1Qw+Tp5jW2qhur/AIbfDrfTvy32OsTj8yDuqExBuaWOfS1cn41wsc5PWNjTEre3lqf3e2YHbhUJKLso76um7MNmHmrraWOYHC1vFnBZpd3ssOa2lqz7az2Yjy1q22tpKuGyg8qx/aMl29NbtCKZ03V3Vk2hi+gVxH1WdnIJsq24Ac7kVoB8ABHi44g98P4PS+BLZf6fES28WNE87sW/21sFZNsrOWDPN2vB5i8G4PwmOQdmV1NvOTWhRXA1tXsUtVMgooooAKDSE15Y6UAMm25AJJIukUPEgkkU/JQ3sxPDl9naK64Taccubo2DZct7X+UiyDlr1XU6dtU/EbkTuWlMwMkpxIlQhejEU8fRZVOXMSixwWB0/Rntryu4smS6mKKYkDpEvdYxgBhcimw06QBrcLC/ECgC8GYcbi17X76Xph28OPKqPs3cd1yZ8ihZM2UMrqCMM8KuqiNFzB2Darc5QSSQK4PuPOYsoSJCFgXIknVeSJZQ2JbPEVZ26Req6tcIbnNlIALzi9oJEjPIcqqCzHjZRz8ldhMPRVGk3NxGR1K4d3dP13XVl/wywdCg4qmYEgkkAMdL61zk3EmJnDMrCQy3YsP0iyYlJgrqIwTlQFRmZrcFABNAF8E4PA3/AAPA1zOMXMBf5Ja9iRlBAvm4c6puK3JkZpQEhCs2IIfM8bvHNGyJhmyLdES41BIGRbDjXFdyMR0dmER0YBARHa+JScXKxdGWsh/y8pOhW2tAF/U16qL3dwTwYeKOQrmRbHIMq3ubWHDh2W8nISYNAC0UUUAFFFeWNAHlpQOY9IrL/DNjyfg0SkcZHOoOq5VXh+81WbeoSWOWNm8ik/YKx6T9LM7dmnk46VMXhm1cM8s9QwErddSOVE2z5gvWAIPK9O8Ech76dSY8dlb72+C3oxzkpEmGdD1lI8tFjV6wswe9wD5RUFvFi1ZgiAdQa27q59tCinLJ2qdTKbUCCwcBaS9tAauuxVseOtQ0Gzj8GEwHA28teIsY6nga2p1MFHaJTplY3IsO28ScpF6pM4u9S2IxzMNb0wAsb9mtbT1EMdmXtplr3G8JEWzxPE8LvmZCrqV1IULlN+Fjc376vuB8JJmIAgC35mQH7BWHHC8O+5zdp51fPBvHgZM5xU2R0ICoziNWW3G/yjflWOd3KKW1KD+ZGy4HGZ1vTsVDbM2phLZYGVgPm3I9J41MI1xVhNo9UhNLXlqCCpeEDfD4FEqx26aTNlvrkUDrSEdg9pqm7K3vxMkSsHkY65iZSut/3hpVe8JGKebHzjXRujHcqAHzXNVMbKYmwHoFJ2WNvvB2aKFGCys5Ngj2xjG8VnP7szN9jGlO0sdzMo8ryfjWWYfdbE6FQy946v4GpzC7G2mq9TEyL/G1Zb3+xrKEV+KLm22cYPlyesk/GvQ2zjDwMp/9khqmDB7S54tvW/3rzJsfHtxxUh/90h9gNUdkv2IWz9EXJtu4wftv53pV25izw6c/xvr5Kp0Gz9ooMqYxwP8A7H++9e5dmY+2uLka44dM9R6kv2Jaj+iLkNqY3sn9Y9NsXvNiI/HaRe8z2++qJNsqQeMWY/Wkcimcg0OWKIEc8jE+k1bdPyCjF/gi6y+EUqNZpOWgdyePKtC3A2jLPhFlkz9dnKZ/GMegU68tDWF7tbGbE43DxObq0ihhb5I67Dzhbec19KwxBQAosAAALWsOQpulPvIjrHFYilg60UUUwc8K5zPYV0rxJHfQ1DAo2929E8KtkfLofkA+01mmyU6tzxY5j5Txq4+F9YIY4lVD0sznrZm0RLFtL21JAqmYfEWUeSrwG4YxwdsULGuCwk865NOWanME2QZjc+Sr/cuN9qo8EYcORmuAvb5KZSYQRqgkNpJCGcfMj4qDzBNOMdtDp36Zh+jj0hj+e/Inuqw7s7FlzZ54HkExvnZbgdl+6ubqrs8I6Fa9CG99vr+EvsyPDyw9HnQZRc2Ogv2m1qicXu/lJsbry5+er7h8BkWyWI5gKAL+jWuGJUHilvIAK58XhZF67nF4Rm8+AC/K9lMpcHz41dNpYddeH31BYnDqvbW3OMnRhNtZK98FUOEkBCObBvmueHmpri8HJEQWB6ptmHC40sTyqefZ/TAoDYm1iTwPL20zxWKYqj3VSbxyg6qZI9AxHIFQD561rnt6LzhC6O2Xfk1Dwc7Nimw6zLK7akMuUJlYcQe3y1f4lsLV857Jx0uGcz4d8rRMOkjDEIRf0FDW/bA2umKw8c6AgSC9jxBvYj0ina7VM4es00qWpZyn0SNI1LRWoiYjvbs4LtWXMbZ2DKxFwpdVIuOakgg+WnUKtpljB4i4PEq2U9UDTUVdt+tzzjEDx2EyXtfQOvNCeR5g8qqOE2fjkQJ8GxFxccL2N7nrXAPlpG2mW7J1qb1KKWcM6wbPxEnMIAez3j91SGG2JCf17vJbkTYehbCmI2ftD6NP5yvvV1OG2geOFl9C+/WDpl4LycX+aJ1t38FwESgAch/a/tqJbd/BX0Eg/dZ19nCvK/GP0aX0L79eTHtD6JJ/3+KqOizwVyulMcLu5AbWOIufrG1JJuoh8WaYHvAYe0cK5o20hwwsns9+k/8Akfokns96o9CzwCaXc0McZu1IBcIst+YYofODpUe+yltZkZPLmI+yp4jaP0ST0D3q5nD48/8Aiyi/k96pVE0WU4r8kV3YyRYfGQTM4ASRb8RZWBS5v2FhW3RtWVz7DxTrlfByOvMEITbnqT2VfNz8NLHhI0lzh1zCznMwXMcoJub2FhXQo3JYYpq9ssSTJuiiimBEKQ0tIaAMT8M0xO0YVvosIIH7zm/2VWpG081T/hhJ+M17BAn+pjVPM9zarxHIfSh9g2GbWnu0JgEyKes+n7oGpY1GAWW/OuLAmNfny3seYiGntIPorO6xwiN6aEZS+bpckpu3s84icG1o4+HYR3VseyXuhjC2sPtqk7m7Nywxi41F9LcDwFXfYzqt8w1017RXn5zzLLI1VjsnuY5weJTxMoDdnaaaYzEL1lHjDivPy25jvFP8kUl3591tKitvJHkW564dMrKbMQTYi45WJ0q0VgVhjJTsY5zG451F4omrFtiIRsbtmB4X1YeQ9nlqu4iZaYXR2a3lDOOXJckgd/dxqLRczSKbksDJqNOkXrZfKFqViAZrdv28vbT/AG1gViXCogsOkXMbj/MBDEk9tzQvqNI2enNMq8SFCZogWjIyutuVrMrDyE8PurXfBZvIksHwa4zQAZOALwnxW7yPFPeO+sv3Xa6Sx3F8zW56cDwpvu5tVsBjo5CdEYK47YXOVvQNfNWtc3GeBO1K+twb5XR9JivVeI3BAIN78+3vr3XSOEFJalry9AC0XrP5d/5AcYUysBHPJhQUZRbDnI4ZiLPm/WCx8W/ZTw78SQmX4RFdVfEhGRgSegVWyZcv1rZvqnqigC60VUH35ZfGw7DKJ2k6zACOCOOVnTOis5IlUBSF1B1trRjN9ZIg2fDWZMpe0uZEjaJpBIzqhy+Iy6iwNiWsb0AW69LVRxm9cpR2ijCoJViWQurXYTxRv1Bys7WIJ1XXQi/ODf4yKGTDOQ5jERJZA3STiAZmaPKpu2bqlurzvpQBcqS9VI77tlzDDswdZTFlfM0hhlSKQFQpKgF7iwYkKdAbKeX5csVzpHn6kZKq2ZEvJNGzFlQvYGHW6XGYXC62ALkRRam2zces0SSLYh1VhZgwswB0I0I14inVABRRRQAUhpaQ0AzGPDfhSmKw81tHjZCeWZGzAehjWcRSdat68LeyhNsyY5btFllXtBU9b+m9fPkT86shmuXBIzYiw4//ALzp/sGIzSA9gCjsyrxqC4nj3eTtq+bnQxlDYi66eS+tc3WWZ6OjH5K8eSz7O2FhCmqWJ552GnKx5VLbNmyWTOXsAAWGp7ieflqFYgeSj4yIUjmOHdXKw32YtNkltnbUMQuTYnkKrWK3qdmGXRRyNqgNuY92kNMo5zTEa/ux3T0xxyWLHbV6XiLGoySTy+n+1NRPStJ3n01cdUUlhAkrFxlve/l+6o9opMUhxE5YpmUImayqma3DmfxpycQVN1JBqOh2qYsMYJsw6ymNrdUrmude0VtBPHHYlqcb456DZkD4YDERElc+V4zwKl8oPl1FP97tmtFIGYeMPYf7Uw2XimnRMPFfrPd3I6oUPmA772q27zusgAaxP2DLRY2ms9ikJJTe3o0vwX7cOJ2fEWN3jvExvxMeinzrarcKxTwKbb6LEy4VuEoDL2Z4xlPpW3ora1ro1vMRDUV7LGha5ykW7e61Kz2pgu3cMeE0Z/jHI2q2UY4b6IDG7Y2a8OTKjLHEpVGjbKqTQSBRw4GNJAwHAeamR3iwQOVsLaMHFBm6MuLJFCZZAACSjJLqePV7adru5s0EkS6n4T/nDT4SLPb91bhfmgmuvxNgev8A4gkOsy26RbKJo0jktYcxEp15k9tGUG2XgXH4jB4R4UGHBSSPFMWWMyFVAi6QkAEsrIRc66RgC+gqOXFbMyOkmHUIkspGVHkAjjtF07suqxlSBzFu4VL7TwGFmEf+JZOjSSMGORVvHIqq6m4PJFsRqONNZN3sAcwWdkDh1dVkWzxuVYxm6nq9W2ljYkXoyTtfgJMXswSO5iGYXs/Qt+lMciIwhIHXYSdGOqNTl420XZsmCEU2IbDiIJMym6EsWjlBSyakMZCCFA1Yg0suwsCb3xDW6/Rr0oAgZ5FmZorLcHOqkZi1rWGmlOVwWD6B4WxBcSOZGdnXP0mYOHBAAUhlUiwsLUZRG1+CNOLwBllVsLrIkZI6JuleSSWYPGI7XU3w5csDbq3J0Bp1stMBineJMOMiJC4cqVv0jSnQmzBg3SX53Zr0NsfCZg/wyQyjKRKZVLgq0rAjq5f891tltl0sONOtj4PCYZi0U+hjRCrOGvkZ26Qm185MjXN+dGUG1+Cfw8CooVQFVQAABYADQAV1pidt4f8Aap/MKcYbFpILowYcLg3F+yjIYa7R2oooqSAooooA44zDLJG6MLq6srDtVhYj0Gvlvb2xXwWKlw7j9W3VPzkOqN6Le0cq+qTWb+GLc3p4FxMS3lg8a3F4eY7yvEd16G8I1qaUkmY3s/AiVjdjYWGg487VZN0cUipIrXDGRr25W8W/mqH3eBKk99we2w0p6cPGXLHMhPjZGK38tcictzcWdSXLLL8PseNenxwI051VnwcY1Vnv87OSR6a8rtYqbPcnk6i4YVT0+CEvBKbQwua7X486hpVdDxp4NoZjwYKPq+MezyVx2jZh2VMeOGbQm4nETHtrxJie/wBppi7EaA1wlkIrRQGnbwOmxQp/jcUjwAAA5WU8jbkarEkx7acYTFdVgeda7esCNtmWsklsfGmJmtpYkHlzqWxu0ekFx8lfbVd6SxuOai/411weP1ykDU+N3W4VE4Z5KyWJcFn8GmEJ2jhGHEmQt5AjXHor6HFYB4M3C7Swyjn0/siNb9em6fpEtW8z/wBGc+E/eZsy4OFrMwLTHhaO1whPK41PdWd4DfWJY1R+lBTMOoFCkX0tci1ON+xI20MTqb9KVv2LYADuFjVQXAEk6c6VsnmTO5pNIlSpeS74ffXBnxmxCHvVXH9L1KQ7dwLC4xgHc3SIf++es5XZn/bU/wAFu48nio7fuqTesnL/ACbyoSWW8f8AC7ttnCcsav8APL+Fe49tYdjlTFs5teyLK+naTawHeaqke5GLUEthSeGW8gGn1gONRWM2FjR1eiIFzYKSBY65bcxftNTHn8jCW1fTIvmI21h0IDY4Lft6Qj0i4pTt3Dga48fwrK3o01rNPiDE3t0Ml+5bj2VO7ubL6rpNGUtqrE5dTytUyWF2ZyylnJaPynw50GIxD/uxP97Cm+L3hbjGMSRzLBEHmu5phPsUcg/dYsPs41H4jYbkahrd5b7zWaf+Sm5nabfSe9ksSfrMx7gBfidBp21t242zJocIoxBHSuWdgL2UtbqankAKxbcnYSHaOGVxoJLkHmVVnA/mUV9ECn6YrliGtnLiD/p7ooopg5wUUUUAIa8kXr3SEVAGCb7tFhtrTRBQsThH00yu63P8JOtQ+Kitpz491uVTHhgwefarDtgiP+sfdVPh2k0fVkuwGg7QOy/Ol7tM388Ryq5fTIeCQDjcXrn8YHTThzrjLtSNh2DvB+3hTKaUHxaXS+2BxLPKJZdrCxvr5aZz7UvwFRrsTXk3rT00WQ4lnJppLITS3NcXvV1FA5PBydq6YeSuLDWuyR+mrYQq3yPBLdmPb9lCrYixrlGKfBAQDVHhF1LL5Lp4KoWk2pEw4Rxysf4lyfaa35eFZx4I92uhgOIYdecC3asQ8Uec3PorSFFMVrCE9RJOfBkO/ezhh9oNKy3imykr84WyvbvU2I8tMcFsnDlVcFQSOwnmbEDhwrWtvbvxYuLo5RwN1YaMjfOU/wDb1UYvBtOoyjEx2116I3I5Xs1r0tZp8vMR2jVpRSk2sERg8HhQdQX7LLZR5edTWG2gI+GW3YAfvpfzcTfSl9UffpfzcTfSl9Sf+SsXppMtK+mXcmSDbXGpFuGgNMW2o/PKP4b15/NxN9KX1J/5KX83U30oeqPv1V6SX2KepR5OyYq/Fk4fMAPtpDLEdCitftVT3eeuX5upvpY9Uffo/N1N9KHqj79HtJh6tK+4yxey4HtYsh+pb7L2phJs0LcdIGH1wR7anPzdz/Sh6o+/SjweTfSh6tvfqVpZomN9K+5T1VoJY50jDGN1a4kBuvBhY6+KW89q1/Zm0Y54kliYMji4I+zyjhVQ/N1N9KHqyP8AfVp2Bsk4eBYy2cguS1styzFjpc9tN0wlDhi+pthY04klRRRTAmFFFFABRRSGgDJt+dltJtZmtp0MS/6z99VLeHdfW4HstW5YrYyvKZCNSFF+4Xpli921fiPspiE47cMzaecozbwK7EUy41JUVlKQgqwDKbs51B05Cp7ezwP4JopJcOGgdVZgqG8ZKi9sp4cORFWndzd5cPLKwHjqg/lJP31N42O8bjtVh6QRS80mzeEpJrk+So5BzBtprancUaNwYefSrmdw3sBavGI3BPZSrydhSjgpz4C5GUg30sNTfyDWm8mzZBoUcf8ArYfaK0XcfcwrtGBmFghZvQK298ODxA84Bq8Y5FrrlB4PlGHZB5+3jXddm3P4An7BX01NsuM/IX+UGuQ2Yg4KB5ABUup+Rd3rwfPOC3amkICQysT2IftNqv26/gruwfEgACx6IEEsRr1zwA7hWnxYIU6jgoVKT5KSubXAmEw4VQAAAAAAOQHADupytIq16rYwCktS0UAJai1LRQAlqLUtFACWotS0UAJai1LRQAWooooAKKKKACiiigAooooAKS1LRQAlqGWlooAZ/Fy9g9FeZNloeQ9FPqKjBbc/JHYbY6o4cAXF/bUhai1LRghvPZ5yV5KV0oqSDzkFLlpaKACiiigAooooAKKKKACiiigAooooAKKKKACiiigAooooA//Z"/>
          <p:cNvSpPr>
            <a:spLocks noChangeAspect="1" noChangeArrowheads="1"/>
          </p:cNvSpPr>
          <p:nvPr/>
        </p:nvSpPr>
        <p:spPr bwMode="auto">
          <a:xfrm>
            <a:off x="3206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 name="AutoShape 8" descr="data:image/jpeg;base64,/9j/4AAQSkZJRgABAQAAAQABAAD/2wCEAAkGBhESERQUEhMVFRUVFxQYFxUXFBcUFxYUFhQXFBYUFxoYGyYfGBkjGRQVHy8gIycpLCwsFR4xNTAqNSYsLCkBCQoKDgwOGg8PGiolHyQpKSwsLCwpKSwsKSksKSwpLCwsLCwsKSksKSwsKSwsKSwsLCksLCkpLCwsLCwsLDUsKf/AABEIAMwA+AMBIgACEQEDEQH/xAAcAAABBQEBAQAAAAAAAAAAAAAAAQQFBgcDAgj/xABJEAACAQIDBAQICQoGAgMAAAABAgMAEQQSIQUGMUETIlFhBzJxgZGTodIUFUJSVGKxwdEWFyMzU3KCkqLhJEOywtPwRIMlc/H/xAAaAQACAwEBAAAAAAAAAAAAAAAABAECAwUG/8QAKhEAAgIBBAECBwADAQAAAAAAAAECAxEEEiExURMUBSIyQUJScWGBkRX/2gAMAwEAAhEDEQA/ANxooooAKKKKACiikNAC3ryTQTVD2jvpZZCOTkC3Ma6+SqTmodjFFEr5YiXoOPRQXFZ/4Pd5WnmxCubEKjLc8QGYNbyaemmWP33bOMpJ6Say2+ZnCe23tqjtWEzf2NnqSh4Rp4NKDVQ3k3rEEyxg8EzNytc2A49xqc3fxxlw6SH5dz5rkD7KtGabwLTplCCm+mSlFIKWtDEKKKKACiigmgAorl8IXtHG3Ecfm+XurpmoAWikvXl5QOJA1A17SbAemgD3RXkNS3oAWikvRegBaKS9F6AForznpb0ALRRRQAUUUUAFFFITQAt6RqbSY9BfrDTjrUfit5oI/GYAdt6nDAbb67Y+D4ZiD1n6q69vEjzX9IrIXxBYW9FSm+28/wANnAi1jS4U8z2tTfA4IIMz8uF65Ook5S46PVfDaVRXufbIhGkifPGxRrEEqbdVtGBHPT7KbYma4tyAsO4Dhbsp5jcQGYmo2aQVhHng6ssJt47PbbTdmJdmdmtdmNybAAX9Fbf4PceJcBD2oCjDvU8fOCDXz/n61at4JtoEO0V+q4v/ABL/AGNvNTlHyz5+5w/iK30YX4mpLS15WvVdA84FFFFABSEUtFAGczbAxaSs8cbMku0VkdC2iCPEK8eJUfNKKVYDtVuRv3wSbQfIpfEqL4fp2bKrLJmbphCbfqsuXhytbUmrhtja8eGiaWVsqKPSeSjvJ5VXMDv/ANKmfo0UEtZWlOYAHS4CaE1VzS7NIVyn9KGRwe0x1hJiCbF8uZMudcZZVtbxfg5JtztrrXGSHHzSkMk3R9LC2VyCFMePiNwbAfqVc2QWtxJNTX5afUT1je5R+Wf1Y/WN/wAdV9WJp7a39RNtyYsYk9H0/iJ0Ajy9EXtJ0nTlvkj9H2G3i63phg1xzmNQ2KWMyRZ2kAV7/B5jKt7XEXSCAXHMtY1I/lkPmp6xvcpDvoPmx+sb3KPViR7ezwRmDG0HyKWxIzGDp2bKpWTpW6cQ9keTs0AyW1vXITbTDYdSJ7qYsxuGDp8IZZSwAAJEIUksbk2yqCamPy0+rH61vco/LT6sfrW9yo9WJPtrP1IzBPjo2wkbzSF8SgMwdlLQtG6ySMoAFlZM0fZcrT/bk2M+GR9CJsgOGNwbxsrS2nuAABaO98xJ1GUXpG3sXNn6OLNa2bOc2W97X6O9u7troN9PqJ61vcqfViHtrf1IA4LaKCOTNiGlfDAOT1sp+ExmZVVSMriK5Wxvxtc0+gTHmMu88sYjgmdGe0amQSt0Qlz3JGRRe5Bs2utSB32HzY/Wn3Kkdi7WTGJKCqkI2RhfOpuobmNeI0qYzjLhFJ0zhzJHTdnEyywLLLcGYtKENv0cbm8cenMJlv33oqWVLUVcyPVFIWpA1AHo1ymksCewE+gXrpeuc63UjtBHpFAGQNt936RrmxZj6TpVT23tp3OW/HT+9P8AZz/on7iw9BNVmY3k8l63ueyttGmjh6t6i+i7bnbIDKZH4Lx7DXLefaQLZV0UdlTmzmEGABI8a1UXac9yTXCnwlE9dpk5ycn0hjLiaazYivE0vGmJlJNWhBEWXN8D3PWgeC/F/wCKiHaSPSh/AVnCvVx8GMx+HwD63+1q0j9SE7ua5Z8H0HXuvNKK6B5oWikvS0AFIaWkNAGQ+FHbokxa4dmywxZS5HHOy5r99lsB3msxi23KmYIEALE9aNWbXvINXfwkYE/GM1wbM0du8GJfwNU9tkHO4vaxpCxvcz0+jph6KZ5G8uJ7U9VGP9leW2/OeOT1a/hXRtjkc66psgVk2Pwpi3wNfjmb6nq1/Cl+OZvq/wAi/hUiuw717+IhUZN1XAi/jef6v8i/hXobXm7V/kWpT4mFdE2Ep52quWaxrgQ/xvL2r/Iv4Uh2tL9X+RfwqXbYI+dSJsFT8v7KMst6cCJTaMlwAEudP1a/hW4+CVf8Cx0BM8l7ADhlHLu0rKotgIGU5+BHZWueC9QMG4BvaeYX/iFM6d/McP4xGMaVjyXGiiinjy4y2kZOjbo1DGx0vY+a+lY5tLenHYXE5UZ4bn9XICyEeQ/aDWk7y71mEFIVzyW4nxVPbbnWN7dlkll6TESGRr6X5dwHId1XgsloIu8PhJ2gAQYYHPJhnUei9cm8J+0ODQ4ccdeubafvVQptsm1hw7q4pji3bz+w1vtrwXwiU2ZJfDueZufTr99QWGTNPbvFSuy2/Q27dai8CbTfxUvrXitDPwuOb3/GaDvHigIIoxyAqh46SrNtuXqr5BVRxr61xZcyPUVrZVgjsXJp56aiXurpjGNxXmODMbCujTVFxyzh6m+UZ4Qq4gn5NTe7W2XwmIinCBsjXKk2uLWIB89GC2GbXIr1NABTKogLvU2NNNmrYfw4Ye36TDyqexSjj7RTyHwtJIbRYaU97uiD2EmsKlbXjapXZaai0tjWuyInsR9DbF208+rBF4aKb/b+FTIrPPB6jLo1mJ5hvurQ1rF8GTFpDS0VBBQvCTuyZV6eNSzKMrhRc5Rcq453B491ZlhN2XmvI2IgW5bRs17A2BNuB7q+iWFRz7vYUkscPCSTe5jUm/bqKylUpPI9Rrp0x2oxE7qn6Xh/669ruu30vD/11tnxFhv2EXqk92j4iw37CL1Se7VHp0xlfFrEY3HsIj/y8P6G/Ghtjv8ASsMf562UbCw37CH1ae7R8R4b9hD6tPdo9uvJC+K2mM/E7/SsN/XQdjv9Kw/9dbN8R4b9hD6tPdo+I8N+wh9Wnu0e3Rb/ANa0xRt33PHFYf8Arrx+TDfSsP8A11t3xHhv2EPq092j4jw37CH1ae7Ue2iWXxi5GI/kufpeH9LVp3gxwZiwRQurkTTdZeB1BqwfEeH/AGEXq092nWHwyoLIqqOxQAPYKvClQeUK6nXz1EdsjtRRRWxzym77YUrGWQanTQXNUnZHgvxOLIknfoYzrrrIw7bcF8/orZJIFbiL17tU7mWz4Kbs/wAE2zYx1ojKebSOWPoFgPNXXE+DTZmU2wyggGxDONbceNW41Db1bVXD4WWRuOUqovYlmGUAemhZyVbeDCcHHlW3Zp7aiMX1J7/OsalsNpp2U02zB1Qw+Tp5jW2qhur/AIbfDrfTvy32OsTj8yDuqExBuaWOfS1cn41wsc5PWNjTEre3lqf3e2YHbhUJKLso76um7MNmHmrraWOYHC1vFnBZpd3ssOa2lqz7az2Yjy1q22tpKuGyg8qx/aMl29NbtCKZ03V3Vk2hi+gVxH1WdnIJsq24Ac7kVoB8ABHi44g98P4PS+BLZf6fES28WNE87sW/21sFZNsrOWDPN2vB5i8G4PwmOQdmV1NvOTWhRXA1tXsUtVMgooooAKDSE15Y6UAMm25AJJIukUPEgkkU/JQ3sxPDl9naK64Taccubo2DZct7X+UiyDlr1XU6dtU/EbkTuWlMwMkpxIlQhejEU8fRZVOXMSixwWB0/Rntryu4smS6mKKYkDpEvdYxgBhcimw06QBrcLC/ECgC8GYcbi17X76Xph28OPKqPs3cd1yZ8ihZM2UMrqCMM8KuqiNFzB2Darc5QSSQK4PuPOYsoSJCFgXIknVeSJZQ2JbPEVZ26Req6tcIbnNlIALzi9oJEjPIcqqCzHjZRz8ldhMPRVGk3NxGR1K4d3dP13XVl/wywdCg4qmYEgkkAMdL61zk3EmJnDMrCQy3YsP0iyYlJgrqIwTlQFRmZrcFABNAF8E4PA3/AAPA1zOMXMBf5Ja9iRlBAvm4c6puK3JkZpQEhCs2IIfM8bvHNGyJhmyLdES41BIGRbDjXFdyMR0dmER0YBARHa+JScXKxdGWsh/y8pOhW2tAF/U16qL3dwTwYeKOQrmRbHIMq3ubWHDh2W8nISYNAC0UUUAFFFeWNAHlpQOY9IrL/DNjyfg0SkcZHOoOq5VXh+81WbeoSWOWNm8ik/YKx6T9LM7dmnk46VMXhm1cM8s9QwErddSOVE2z5gvWAIPK9O8Ech76dSY8dlb72+C3oxzkpEmGdD1lI8tFjV6wswe9wD5RUFvFi1ZgiAdQa27q59tCinLJ2qdTKbUCCwcBaS9tAauuxVseOtQ0Gzj8GEwHA28teIsY6nga2p1MFHaJTplY3IsO28ScpF6pM4u9S2IxzMNb0wAsb9mtbT1EMdmXtplr3G8JEWzxPE8LvmZCrqV1IULlN+Fjc376vuB8JJmIAgC35mQH7BWHHC8O+5zdp51fPBvHgZM5xU2R0ICoziNWW3G/yjflWOd3KKW1KD+ZGy4HGZ1vTsVDbM2phLZYGVgPm3I9J41MI1xVhNo9UhNLXlqCCpeEDfD4FEqx26aTNlvrkUDrSEdg9pqm7K3vxMkSsHkY65iZSut/3hpVe8JGKebHzjXRujHcqAHzXNVMbKYmwHoFJ2WNvvB2aKFGCys5Ngj2xjG8VnP7szN9jGlO0sdzMo8ryfjWWYfdbE6FQy946v4GpzC7G2mq9TEyL/G1Zb3+xrKEV+KLm22cYPlyesk/GvQ2zjDwMp/9khqmDB7S54tvW/3rzJsfHtxxUh/90h9gNUdkv2IWz9EXJtu4wftv53pV25izw6c/xvr5Kp0Gz9ooMqYxwP8A7H++9e5dmY+2uLka44dM9R6kv2Jaj+iLkNqY3sn9Y9NsXvNiI/HaRe8z2++qJNsqQeMWY/Wkcimcg0OWKIEc8jE+k1bdPyCjF/gi6y+EUqNZpOWgdyePKtC3A2jLPhFlkz9dnKZ/GMegU68tDWF7tbGbE43DxObq0ihhb5I67Dzhbec19KwxBQAosAAALWsOQpulPvIjrHFYilg60UUUwc8K5zPYV0rxJHfQ1DAo2929E8KtkfLofkA+01mmyU6tzxY5j5Txq4+F9YIY4lVD0sznrZm0RLFtL21JAqmYfEWUeSrwG4YxwdsULGuCwk865NOWanME2QZjc+Sr/cuN9qo8EYcORmuAvb5KZSYQRqgkNpJCGcfMj4qDzBNOMdtDp36Zh+jj0hj+e/Inuqw7s7FlzZ54HkExvnZbgdl+6ubqrs8I6Fa9CG99vr+EvsyPDyw9HnQZRc2Ogv2m1qicXu/lJsbry5+er7h8BkWyWI5gKAL+jWuGJUHilvIAK58XhZF67nF4Rm8+AC/K9lMpcHz41dNpYddeH31BYnDqvbW3OMnRhNtZK98FUOEkBCObBvmueHmpri8HJEQWB6ptmHC40sTyqefZ/TAoDYm1iTwPL20zxWKYqj3VSbxyg6qZI9AxHIFQD561rnt6LzhC6O2Xfk1Dwc7Nimw6zLK7akMuUJlYcQe3y1f4lsLV857Jx0uGcz4d8rRMOkjDEIRf0FDW/bA2umKw8c6AgSC9jxBvYj0ina7VM4es00qWpZyn0SNI1LRWoiYjvbs4LtWXMbZ2DKxFwpdVIuOakgg+WnUKtpljB4i4PEq2U9UDTUVdt+tzzjEDx2EyXtfQOvNCeR5g8qqOE2fjkQJ8GxFxccL2N7nrXAPlpG2mW7J1qb1KKWcM6wbPxEnMIAez3j91SGG2JCf17vJbkTYehbCmI2ftD6NP5yvvV1OG2geOFl9C+/WDpl4LycX+aJ1t38FwESgAch/a/tqJbd/BX0Eg/dZ19nCvK/GP0aX0L79eTHtD6JJ/3+KqOizwVyulMcLu5AbWOIufrG1JJuoh8WaYHvAYe0cK5o20hwwsns9+k/8Akfokns96o9CzwCaXc0McZu1IBcIst+YYofODpUe+yltZkZPLmI+yp4jaP0ST0D3q5nD48/8Aiyi/k96pVE0WU4r8kV3YyRYfGQTM4ASRb8RZWBS5v2FhW3RtWVz7DxTrlfByOvMEITbnqT2VfNz8NLHhI0lzh1zCznMwXMcoJub2FhXQo3JYYpq9ssSTJuiiimBEKQ0tIaAMT8M0xO0YVvosIIH7zm/2VWpG081T/hhJ+M17BAn+pjVPM9zarxHIfSh9g2GbWnu0JgEyKes+n7oGpY1GAWW/OuLAmNfny3seYiGntIPorO6xwiN6aEZS+bpckpu3s84icG1o4+HYR3VseyXuhjC2sPtqk7m7Nywxi41F9LcDwFXfYzqt8w1017RXn5zzLLI1VjsnuY5weJTxMoDdnaaaYzEL1lHjDivPy25jvFP8kUl3591tKitvJHkW564dMrKbMQTYi45WJ0q0VgVhjJTsY5zG451F4omrFtiIRsbtmB4X1YeQ9nlqu4iZaYXR2a3lDOOXJckgd/dxqLRczSKbksDJqNOkXrZfKFqViAZrdv28vbT/AG1gViXCogsOkXMbj/MBDEk9tzQvqNI2enNMq8SFCZogWjIyutuVrMrDyE8PurXfBZvIksHwa4zQAZOALwnxW7yPFPeO+sv3Xa6Sx3F8zW56cDwpvu5tVsBjo5CdEYK47YXOVvQNfNWtc3GeBO1K+twb5XR9JivVeI3BAIN78+3vr3XSOEFJalry9AC0XrP5d/5AcYUysBHPJhQUZRbDnI4ZiLPm/WCx8W/ZTw78SQmX4RFdVfEhGRgSegVWyZcv1rZvqnqigC60VUH35ZfGw7DKJ2k6zACOCOOVnTOis5IlUBSF1B1trRjN9ZIg2fDWZMpe0uZEjaJpBIzqhy+Iy6iwNiWsb0AW69LVRxm9cpR2ijCoJViWQurXYTxRv1Bys7WIJ1XXQi/ODf4yKGTDOQ5jERJZA3STiAZmaPKpu2bqlurzvpQBcqS9VI77tlzDDswdZTFlfM0hhlSKQFQpKgF7iwYkKdAbKeX5csVzpHn6kZKq2ZEvJNGzFlQvYGHW6XGYXC62ALkRRam2zces0SSLYh1VhZgwswB0I0I14inVABRRRQAUhpaQ0AzGPDfhSmKw81tHjZCeWZGzAehjWcRSdat68LeyhNsyY5btFllXtBU9b+m9fPkT86shmuXBIzYiw4//ALzp/sGIzSA9gCjsyrxqC4nj3eTtq+bnQxlDYi66eS+tc3WWZ6OjH5K8eSz7O2FhCmqWJ552GnKx5VLbNmyWTOXsAAWGp7ieflqFYgeSj4yIUjmOHdXKw32YtNkltnbUMQuTYnkKrWK3qdmGXRRyNqgNuY92kNMo5zTEa/ux3T0xxyWLHbV6XiLGoySTy+n+1NRPStJ3n01cdUUlhAkrFxlve/l+6o9opMUhxE5YpmUImayqma3DmfxpycQVN1JBqOh2qYsMYJsw6ymNrdUrmude0VtBPHHYlqcb456DZkD4YDERElc+V4zwKl8oPl1FP97tmtFIGYeMPYf7Uw2XimnRMPFfrPd3I6oUPmA772q27zusgAaxP2DLRY2ms9ikJJTe3o0vwX7cOJ2fEWN3jvExvxMeinzrarcKxTwKbb6LEy4VuEoDL2Z4xlPpW3ora1ro1vMRDUV7LGha5ykW7e61Kz2pgu3cMeE0Z/jHI2q2UY4b6IDG7Y2a8OTKjLHEpVGjbKqTQSBRw4GNJAwHAeamR3iwQOVsLaMHFBm6MuLJFCZZAACSjJLqePV7adru5s0EkS6n4T/nDT4SLPb91bhfmgmuvxNgev8A4gkOsy26RbKJo0jktYcxEp15k9tGUG2XgXH4jB4R4UGHBSSPFMWWMyFVAi6QkAEsrIRc66RgC+gqOXFbMyOkmHUIkspGVHkAjjtF07suqxlSBzFu4VL7TwGFmEf+JZOjSSMGORVvHIqq6m4PJFsRqONNZN3sAcwWdkDh1dVkWzxuVYxm6nq9W2ljYkXoyTtfgJMXswSO5iGYXs/Qt+lMciIwhIHXYSdGOqNTl420XZsmCEU2IbDiIJMym6EsWjlBSyakMZCCFA1Yg0suwsCb3xDW6/Rr0oAgZ5FmZorLcHOqkZi1rWGmlOVwWD6B4WxBcSOZGdnXP0mYOHBAAUhlUiwsLUZRG1+CNOLwBllVsLrIkZI6JuleSSWYPGI7XU3w5csDbq3J0Bp1stMBineJMOMiJC4cqVv0jSnQmzBg3SX53Zr0NsfCZg/wyQyjKRKZVLgq0rAjq5f891tltl0sONOtj4PCYZi0U+hjRCrOGvkZ26Qm185MjXN+dGUG1+Cfw8CooVQFVQAABYADQAV1pidt4f8Aap/MKcYbFpILowYcLg3F+yjIYa7R2oooqSAooooA44zDLJG6MLq6srDtVhYj0Gvlvb2xXwWKlw7j9W3VPzkOqN6Le0cq+qTWb+GLc3p4FxMS3lg8a3F4eY7yvEd16G8I1qaUkmY3s/AiVjdjYWGg487VZN0cUipIrXDGRr25W8W/mqH3eBKk99we2w0p6cPGXLHMhPjZGK38tcictzcWdSXLLL8PseNenxwI051VnwcY1Vnv87OSR6a8rtYqbPcnk6i4YVT0+CEvBKbQwua7X486hpVdDxp4NoZjwYKPq+MezyVx2jZh2VMeOGbQm4nETHtrxJie/wBppi7EaA1wlkIrRQGnbwOmxQp/jcUjwAAA5WU8jbkarEkx7acYTFdVgeda7esCNtmWsklsfGmJmtpYkHlzqWxu0ekFx8lfbVd6SxuOai/411weP1ykDU+N3W4VE4Z5KyWJcFn8GmEJ2jhGHEmQt5AjXHor6HFYB4M3C7Swyjn0/siNb9em6fpEtW8z/wBGc+E/eZsy4OFrMwLTHhaO1whPK41PdWd4DfWJY1R+lBTMOoFCkX0tci1ON+xI20MTqb9KVv2LYADuFjVQXAEk6c6VsnmTO5pNIlSpeS74ffXBnxmxCHvVXH9L1KQ7dwLC4xgHc3SIf++es5XZn/bU/wAFu48nio7fuqTesnL/ACbyoSWW8f8AC7ttnCcsav8APL+Fe49tYdjlTFs5teyLK+naTawHeaqke5GLUEthSeGW8gGn1gONRWM2FjR1eiIFzYKSBY65bcxftNTHn8jCW1fTIvmI21h0IDY4Lft6Qj0i4pTt3Dga48fwrK3o01rNPiDE3t0Ml+5bj2VO7ubL6rpNGUtqrE5dTytUyWF2ZyylnJaPynw50GIxD/uxP97Cm+L3hbjGMSRzLBEHmu5phPsUcg/dYsPs41H4jYbkahrd5b7zWaf+Sm5nabfSe9ksSfrMx7gBfidBp21t242zJocIoxBHSuWdgL2UtbqankAKxbcnYSHaOGVxoJLkHmVVnA/mUV9ECn6YrliGtnLiD/p7ooopg5wUUUUAIa8kXr3SEVAGCb7tFhtrTRBQsThH00yu63P8JOtQ+Kitpz491uVTHhgwefarDtgiP+sfdVPh2k0fVkuwGg7QOy/Ol7tM388Ryq5fTIeCQDjcXrn8YHTThzrjLtSNh2DvB+3hTKaUHxaXS+2BxLPKJZdrCxvr5aZz7UvwFRrsTXk3rT00WQ4lnJppLITS3NcXvV1FA5PBydq6YeSuLDWuyR+mrYQq3yPBLdmPb9lCrYixrlGKfBAQDVHhF1LL5Lp4KoWk2pEw4Rxysf4lyfaa35eFZx4I92uhgOIYdecC3asQ8Uec3PorSFFMVrCE9RJOfBkO/ezhh9oNKy3imykr84WyvbvU2I8tMcFsnDlVcFQSOwnmbEDhwrWtvbvxYuLo5RwN1YaMjfOU/wDb1UYvBtOoyjEx2116I3I5Xs1r0tZp8vMR2jVpRSk2sERg8HhQdQX7LLZR5edTWG2gI+GW3YAfvpfzcTfSl9UffpfzcTfSl9Sf+SsXppMtK+mXcmSDbXGpFuGgNMW2o/PKP4b15/NxN9KX1J/5KX83U30oeqPv1V6SX2KepR5OyYq/Fk4fMAPtpDLEdCitftVT3eeuX5upvpY9Uffo/N1N9KHqj79HtJh6tK+4yxey4HtYsh+pb7L2phJs0LcdIGH1wR7anPzdz/Sh6o+/SjweTfSh6tvfqVpZomN9K+5T1VoJY50jDGN1a4kBuvBhY6+KW89q1/Zm0Y54kliYMji4I+zyjhVQ/N1N9KHqyP8AfVp2Bsk4eBYy2cguS1styzFjpc9tN0wlDhi+pthY04klRRRTAmFFFFABRRSGgDJt+dltJtZmtp0MS/6z99VLeHdfW4HstW5YrYyvKZCNSFF+4Xpli921fiPspiE47cMzaecozbwK7EUy41JUVlKQgqwDKbs51B05Cp7ezwP4JopJcOGgdVZgqG8ZKi9sp4cORFWndzd5cPLKwHjqg/lJP31N42O8bjtVh6QRS80mzeEpJrk+So5BzBtprancUaNwYefSrmdw3sBavGI3BPZSrydhSjgpz4C5GUg30sNTfyDWm8mzZBoUcf8ArYfaK0XcfcwrtGBmFghZvQK298ODxA84Bq8Y5FrrlB4PlGHZB5+3jXddm3P4An7BX01NsuM/IX+UGuQ2Yg4KB5ABUup+Rd3rwfPOC3amkICQysT2IftNqv26/gruwfEgACx6IEEsRr1zwA7hWnxYIU6jgoVKT5KSubXAmEw4VQAAAAAAOQHADupytIq16rYwCktS0UAJai1LRQAlqLUtFACWotS0UAJai1LRQAWooooAKKKKACiiigAooooAKS1LRQAlqGWlooAZ/Fy9g9FeZNloeQ9FPqKjBbc/JHYbY6o4cAXF/bUhai1LRghvPZ5yV5KV0oqSDzkFLlpaKACiiigAooooAKKKKACiiigAooooAKKKKACiiigAooooA//Z"/>
          <p:cNvSpPr>
            <a:spLocks noChangeAspect="1" noChangeArrowheads="1"/>
          </p:cNvSpPr>
          <p:nvPr/>
        </p:nvSpPr>
        <p:spPr bwMode="auto">
          <a:xfrm>
            <a:off x="4730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pic>
        <p:nvPicPr>
          <p:cNvPr id="536588" name="Picture 12" descr="http://www.intechopen.com/source/html/43109/media/image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5" y="1754557"/>
            <a:ext cx="7200800" cy="4410747"/>
          </a:xfrm>
          <a:prstGeom prst="rect">
            <a:avLst/>
          </a:prstGeom>
          <a:noFill/>
          <a:extLst>
            <a:ext uri="{909E8E84-426E-40DD-AFC4-6F175D3DCCD1}">
              <a14:hiddenFill xmlns:a14="http://schemas.microsoft.com/office/drawing/2010/main">
                <a:solidFill>
                  <a:srgbClr val="FFFFFF"/>
                </a:solidFill>
              </a14:hiddenFill>
            </a:ext>
          </a:extLst>
        </p:spPr>
      </p:pic>
      <p:pic>
        <p:nvPicPr>
          <p:cNvPr id="536590" name="Picture 14" descr="http://www.bitterpoison.com/wp-content/uploads/2006/09/arteries5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8739" y="1098550"/>
            <a:ext cx="1333500" cy="2724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296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52400" y="116632"/>
            <a:ext cx="8915400" cy="755650"/>
          </a:xfrm>
        </p:spPr>
        <p:txBody>
          <a:bodyPr/>
          <a:lstStyle/>
          <a:p>
            <a:r>
              <a:rPr lang="ko-KR" altLang="en-US" sz="3600" dirty="0" smtClean="0">
                <a:latin typeface="+mj-ea"/>
                <a:cs typeface="Tahoma" pitchFamily="34" charset="0"/>
              </a:rPr>
              <a:t>심폐기능의 변화</a:t>
            </a:r>
            <a:endParaRPr lang="en-US" altLang="ko-KR" sz="3600" dirty="0">
              <a:latin typeface="+mj-ea"/>
              <a:cs typeface="Tahoma" pitchFamily="34" charset="0"/>
            </a:endParaRPr>
          </a:p>
        </p:txBody>
      </p:sp>
      <p:sp>
        <p:nvSpPr>
          <p:cNvPr id="32772" name="Text Box 4"/>
          <p:cNvSpPr txBox="1">
            <a:spLocks noChangeArrowheads="1"/>
          </p:cNvSpPr>
          <p:nvPr/>
        </p:nvSpPr>
        <p:spPr bwMode="auto">
          <a:xfrm>
            <a:off x="5724525" y="6538738"/>
            <a:ext cx="312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MS PGothic" pitchFamily="34" charset="-128"/>
              </a:defRPr>
            </a:lvl1pPr>
            <a:lvl2pPr marL="742950" indent="-285750">
              <a:defRPr sz="2400">
                <a:solidFill>
                  <a:schemeClr val="tx1"/>
                </a:solidFill>
                <a:latin typeface="Times" charset="0"/>
                <a:ea typeface="MS PGothic" pitchFamily="34" charset="-128"/>
              </a:defRPr>
            </a:lvl2pPr>
            <a:lvl3pPr marL="1143000" indent="-228600">
              <a:defRPr sz="2400">
                <a:solidFill>
                  <a:schemeClr val="tx1"/>
                </a:solidFill>
                <a:latin typeface="Times" charset="0"/>
                <a:ea typeface="MS PGothic" pitchFamily="34" charset="-128"/>
              </a:defRPr>
            </a:lvl3pPr>
            <a:lvl4pPr marL="1600200" indent="-228600">
              <a:defRPr sz="2400">
                <a:solidFill>
                  <a:schemeClr val="tx1"/>
                </a:solidFill>
                <a:latin typeface="Times" charset="0"/>
                <a:ea typeface="MS PGothic" pitchFamily="34" charset="-128"/>
              </a:defRPr>
            </a:lvl4pPr>
            <a:lvl5pPr marL="2057400" indent="-228600">
              <a:defRPr sz="2400">
                <a:solidFill>
                  <a:schemeClr val="tx1"/>
                </a:solidFill>
                <a:latin typeface="Times" charset="0"/>
                <a:ea typeface="MS PGothic" pitchFamily="34" charset="-128"/>
              </a:defRPr>
            </a:lvl5pPr>
            <a:lvl6pPr marL="2514600" indent="-228600" eaLnBrk="0" fontAlgn="base" hangingPunct="0">
              <a:spcBef>
                <a:spcPct val="0"/>
              </a:spcBef>
              <a:spcAft>
                <a:spcPct val="0"/>
              </a:spcAft>
              <a:defRPr sz="2400">
                <a:solidFill>
                  <a:schemeClr val="tx1"/>
                </a:solidFill>
                <a:latin typeface="Times" charset="0"/>
                <a:ea typeface="MS PGothic" pitchFamily="34" charset="-128"/>
              </a:defRPr>
            </a:lvl6pPr>
            <a:lvl7pPr marL="2971800" indent="-228600" eaLnBrk="0" fontAlgn="base" hangingPunct="0">
              <a:spcBef>
                <a:spcPct val="0"/>
              </a:spcBef>
              <a:spcAft>
                <a:spcPct val="0"/>
              </a:spcAft>
              <a:defRPr sz="2400">
                <a:solidFill>
                  <a:schemeClr val="tx1"/>
                </a:solidFill>
                <a:latin typeface="Times" charset="0"/>
                <a:ea typeface="MS PGothic" pitchFamily="34" charset="-128"/>
              </a:defRPr>
            </a:lvl7pPr>
            <a:lvl8pPr marL="3429000" indent="-228600" eaLnBrk="0" fontAlgn="base" hangingPunct="0">
              <a:spcBef>
                <a:spcPct val="0"/>
              </a:spcBef>
              <a:spcAft>
                <a:spcPct val="0"/>
              </a:spcAft>
              <a:defRPr sz="2400">
                <a:solidFill>
                  <a:schemeClr val="tx1"/>
                </a:solidFill>
                <a:latin typeface="Times" charset="0"/>
                <a:ea typeface="MS PGothic" pitchFamily="34" charset="-128"/>
              </a:defRPr>
            </a:lvl8pPr>
            <a:lvl9pPr marL="3886200" indent="-228600" eaLnBrk="0" fontAlgn="base" hangingPunct="0">
              <a:spcBef>
                <a:spcPct val="0"/>
              </a:spcBef>
              <a:spcAft>
                <a:spcPct val="0"/>
              </a:spcAft>
              <a:defRPr sz="2400">
                <a:solidFill>
                  <a:schemeClr val="tx1"/>
                </a:solidFill>
                <a:latin typeface="Times" charset="0"/>
                <a:ea typeface="MS PGothic" pitchFamily="34" charset="-128"/>
              </a:defRPr>
            </a:lvl9pPr>
          </a:lstStyle>
          <a:p>
            <a:pPr eaLnBrk="1" hangingPunct="1"/>
            <a:r>
              <a:rPr lang="en-US" altLang="ko-KR" sz="1200" b="1" i="1" dirty="0">
                <a:latin typeface="Times New Roman" pitchFamily="18" charset="0"/>
                <a:ea typeface="굴림" pitchFamily="50" charset="-127"/>
              </a:rPr>
              <a:t>Source: Circulation 2000;102(</a:t>
            </a:r>
            <a:r>
              <a:rPr lang="en-US" altLang="ko-KR" sz="1200" b="1" i="1" dirty="0" err="1">
                <a:latin typeface="Times New Roman" pitchFamily="18" charset="0"/>
                <a:ea typeface="굴림" pitchFamily="50" charset="-127"/>
              </a:rPr>
              <a:t>Suppl</a:t>
            </a:r>
            <a:r>
              <a:rPr lang="en-US" altLang="ko-KR" sz="1200" b="1" i="1" dirty="0">
                <a:latin typeface="Times New Roman" pitchFamily="18" charset="0"/>
                <a:ea typeface="굴림" pitchFamily="50" charset="-127"/>
              </a:rPr>
              <a:t> II):II-602</a:t>
            </a:r>
          </a:p>
        </p:txBody>
      </p:sp>
      <p:sp>
        <p:nvSpPr>
          <p:cNvPr id="5" name="직사각형 4"/>
          <p:cNvSpPr/>
          <p:nvPr/>
        </p:nvSpPr>
        <p:spPr>
          <a:xfrm>
            <a:off x="1259632" y="1281534"/>
            <a:ext cx="6984776" cy="923330"/>
          </a:xfrm>
          <a:prstGeom prst="rect">
            <a:avLst/>
          </a:prstGeom>
        </p:spPr>
        <p:txBody>
          <a:bodyPr wrap="square">
            <a:spAutoFit/>
          </a:bodyPr>
          <a:lstStyle/>
          <a:p>
            <a:pPr algn="l">
              <a:buFont typeface="Arial" pitchFamily="34" charset="0"/>
              <a:buChar char="•"/>
            </a:pPr>
            <a:r>
              <a:rPr lang="en-US" altLang="ko-KR" dirty="0" smtClean="0"/>
              <a:t> A hallmark of the aging process is a      </a:t>
            </a:r>
          </a:p>
          <a:p>
            <a:pPr algn="l"/>
            <a:r>
              <a:rPr lang="en-US" altLang="ko-KR" dirty="0" smtClean="0"/>
              <a:t>     progressive decline in maximal aerobic capacity</a:t>
            </a:r>
          </a:p>
          <a:p>
            <a:pPr algn="l"/>
            <a:r>
              <a:rPr lang="en-US" altLang="ko-KR" dirty="0" smtClean="0"/>
              <a:t>   </a:t>
            </a:r>
            <a:endParaRPr lang="ko-KR" altLang="en-US" dirty="0"/>
          </a:p>
        </p:txBody>
      </p:sp>
      <p:pic>
        <p:nvPicPr>
          <p:cNvPr id="537602" name="Picture 2" descr="http://trainhardgohard.com/wp-content/uploads/2012/12/grap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3" y="2564904"/>
            <a:ext cx="6341133" cy="3816424"/>
          </a:xfrm>
          <a:prstGeom prst="rect">
            <a:avLst/>
          </a:prstGeom>
          <a:noFill/>
          <a:extLst>
            <a:ext uri="{909E8E84-426E-40DD-AFC4-6F175D3DCCD1}">
              <a14:hiddenFill xmlns:a14="http://schemas.microsoft.com/office/drawing/2010/main">
                <a:solidFill>
                  <a:srgbClr val="FFFFFF"/>
                </a:solidFill>
              </a14:hiddenFill>
            </a:ext>
          </a:extLst>
        </p:spPr>
      </p:pic>
      <p:pic>
        <p:nvPicPr>
          <p:cNvPr id="537604" name="Picture 4" descr="http://static1.demotix.com/sites/default/files/imagecache/a_scale_large/600-9/photos/1303100021-virgin-london-marathon-2011_66179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0312" y="2204864"/>
            <a:ext cx="2538413" cy="253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628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0" y="228600"/>
            <a:ext cx="9144000" cy="609600"/>
          </a:xfrm>
        </p:spPr>
        <p:txBody>
          <a:bodyPr/>
          <a:lstStyle/>
          <a:p>
            <a:pPr eaLnBrk="1" hangingPunct="1">
              <a:lnSpc>
                <a:spcPct val="90000"/>
              </a:lnSpc>
            </a:pPr>
            <a:r>
              <a:rPr lang="ko-KR" altLang="en-US" sz="3600" dirty="0" smtClean="0">
                <a:latin typeface="+mj-ea"/>
                <a:cs typeface="Tahoma" pitchFamily="34" charset="0"/>
              </a:rPr>
              <a:t>골다공증</a:t>
            </a:r>
            <a:r>
              <a:rPr lang="en-US" altLang="ko-KR" sz="3600" dirty="0" smtClean="0">
                <a:latin typeface="+mj-ea"/>
                <a:cs typeface="Tahoma" pitchFamily="34" charset="0"/>
              </a:rPr>
              <a:t> + </a:t>
            </a:r>
            <a:r>
              <a:rPr lang="ko-KR" altLang="en-US" sz="3600" dirty="0" smtClean="0">
                <a:latin typeface="+mj-ea"/>
                <a:cs typeface="Tahoma" pitchFamily="34" charset="0"/>
              </a:rPr>
              <a:t>낙상</a:t>
            </a:r>
            <a:r>
              <a:rPr lang="en-US" altLang="ko-KR" sz="3600" dirty="0" smtClean="0">
                <a:latin typeface="+mj-ea"/>
                <a:cs typeface="Tahoma" pitchFamily="34" charset="0"/>
              </a:rPr>
              <a:t> </a:t>
            </a:r>
            <a:r>
              <a:rPr lang="en-US" altLang="ko-KR" sz="3600" dirty="0" smtClean="0">
                <a:latin typeface="+mj-ea"/>
                <a:cs typeface="Tahoma" pitchFamily="34" charset="0"/>
                <a:sym typeface="Symbol" pitchFamily="18" charset="2"/>
              </a:rPr>
              <a:t></a:t>
            </a:r>
            <a:r>
              <a:rPr lang="en-US" altLang="ko-KR" sz="3600" dirty="0" smtClean="0">
                <a:latin typeface="+mj-ea"/>
                <a:cs typeface="Tahoma" pitchFamily="34" charset="0"/>
              </a:rPr>
              <a:t> </a:t>
            </a:r>
            <a:r>
              <a:rPr lang="ko-KR" altLang="en-US" sz="3600" dirty="0" smtClean="0">
                <a:latin typeface="+mj-ea"/>
                <a:cs typeface="Tahoma" pitchFamily="34" charset="0"/>
              </a:rPr>
              <a:t>골절</a:t>
            </a:r>
            <a:r>
              <a:rPr lang="en-US" altLang="ko-KR" sz="3600" dirty="0" smtClean="0">
                <a:latin typeface="+mj-ea"/>
                <a:cs typeface="Tahoma" pitchFamily="34" charset="0"/>
              </a:rPr>
              <a:t> </a:t>
            </a:r>
          </a:p>
        </p:txBody>
      </p:sp>
      <p:pic>
        <p:nvPicPr>
          <p:cNvPr id="538626" name="Picture 2" descr="http://www.livtherapy.eu/img/misc/osteoporosi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807468"/>
            <a:ext cx="6025189" cy="3925787"/>
          </a:xfrm>
          <a:prstGeom prst="rect">
            <a:avLst/>
          </a:prstGeom>
          <a:noFill/>
          <a:extLst>
            <a:ext uri="{909E8E84-426E-40DD-AFC4-6F175D3DCCD1}">
              <a14:hiddenFill xmlns:a14="http://schemas.microsoft.com/office/drawing/2010/main">
                <a:solidFill>
                  <a:srgbClr val="FFFFFF"/>
                </a:solidFill>
              </a14:hiddenFill>
            </a:ext>
          </a:extLst>
        </p:spPr>
      </p:pic>
      <p:pic>
        <p:nvPicPr>
          <p:cNvPr id="538628" name="Picture 4" descr="http://www.cradiology.com/images/bone_compression_fractur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93396" y="1268759"/>
            <a:ext cx="2376264" cy="2501601"/>
          </a:xfrm>
          <a:prstGeom prst="rect">
            <a:avLst/>
          </a:prstGeom>
          <a:noFill/>
          <a:extLst>
            <a:ext uri="{909E8E84-426E-40DD-AFC4-6F175D3DCCD1}">
              <a14:hiddenFill xmlns:a14="http://schemas.microsoft.com/office/drawing/2010/main">
                <a:solidFill>
                  <a:srgbClr val="FFFFFF"/>
                </a:solidFill>
              </a14:hiddenFill>
            </a:ext>
          </a:extLst>
        </p:spPr>
      </p:pic>
      <p:pic>
        <p:nvPicPr>
          <p:cNvPr id="538630" name="Picture 6" descr="http://www.learningradiology.com/caseofweek/caseoftheweekpix2006/cow213lg.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7094"/>
          <a:stretch/>
        </p:blipFill>
        <p:spPr bwMode="auto">
          <a:xfrm>
            <a:off x="6493397" y="3924333"/>
            <a:ext cx="2366764" cy="2529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9819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a:spLocks noGrp="1"/>
          </p:cNvSpPr>
          <p:nvPr>
            <p:ph type="title"/>
          </p:nvPr>
        </p:nvSpPr>
        <p:spPr>
          <a:xfrm>
            <a:off x="287310" y="202034"/>
            <a:ext cx="8445624" cy="634678"/>
          </a:xfrm>
        </p:spPr>
        <p:txBody>
          <a:bodyPr>
            <a:noAutofit/>
          </a:bodyPr>
          <a:lstStyle/>
          <a:p>
            <a:r>
              <a:rPr lang="ko-KR" altLang="en-US" sz="3600" dirty="0" err="1" smtClean="0">
                <a:latin typeface="Arial" panose="020B0604020202020204" pitchFamily="34" charset="0"/>
                <a:cs typeface="Arial" panose="020B0604020202020204" pitchFamily="34" charset="0"/>
              </a:rPr>
              <a:t>항이뇨</a:t>
            </a:r>
            <a:r>
              <a:rPr lang="ko-KR" altLang="en-US" sz="3600" dirty="0" smtClean="0">
                <a:latin typeface="Arial" panose="020B0604020202020204" pitchFamily="34" charset="0"/>
                <a:cs typeface="Arial" panose="020B0604020202020204" pitchFamily="34" charset="0"/>
              </a:rPr>
              <a:t> 호르몬의 분비 변화</a:t>
            </a:r>
            <a:endParaRPr lang="en-US" altLang="ko-KR" sz="3600" dirty="0">
              <a:latin typeface="Arial" panose="020B0604020202020204" pitchFamily="34" charset="0"/>
              <a:cs typeface="Arial" panose="020B0604020202020204" pitchFamily="34" charset="0"/>
            </a:endParaRPr>
          </a:p>
        </p:txBody>
      </p:sp>
      <p:sp>
        <p:nvSpPr>
          <p:cNvPr id="2" name="AutoShape 2" descr="https://d1niluoi1dd30v.cloudfront.net/C20120076016/B9780702061851000235/f023-003-9780702061851.jpg?Expires=1471404475&amp;Key-Pair-Id=APKAICLNFGBCWWYGVIZQ&amp;Signature=EyOLUj4w2gq%7E9VwmbgES815jk5tYVvWuZ3VAoO22Pmtrc2ylyRMy44qlQ-GzXOgBKvhWpaEXKd7Al5lORPcfX%7Ee9MLUigWp4hbMp2aRvzllOY8kZDHIkBkef9c%7EzHyUeaVP9TV08AU5QQ54IYqCqLmXVH7XEZH2g4dAZyo3tnP8_"/>
          <p:cNvSpPr>
            <a:spLocks noChangeAspect="1" noChangeArrowheads="1"/>
          </p:cNvSpPr>
          <p:nvPr/>
        </p:nvSpPr>
        <p:spPr bwMode="auto">
          <a:xfrm>
            <a:off x="1682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 name="AutoShape 4" descr="https://d1niluoi1dd30v.cloudfront.net/C20120076016/B9780702061851000235/f023-003-9780702061851.jpg?Expires=1471404475&amp;Key-Pair-Id=APKAICLNFGBCWWYGVIZQ&amp;Signature=EyOLUj4w2gq%7E9VwmbgES815jk5tYVvWuZ3VAoO22Pmtrc2ylyRMy44qlQ-GzXOgBKvhWpaEXKd7Al5lORPcfX%7Ee9MLUigWp4hbMp2aRvzllOY8kZDHIkBkef9c%7EzHyUeaVP9TV08AU5QQ54IYqCqLmXVH7XEZH2g4dAZyo3tnP8_"/>
          <p:cNvSpPr>
            <a:spLocks noChangeAspect="1" noChangeArrowheads="1"/>
          </p:cNvSpPr>
          <p:nvPr/>
        </p:nvSpPr>
        <p:spPr bwMode="auto">
          <a:xfrm>
            <a:off x="3206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pic>
        <p:nvPicPr>
          <p:cNvPr id="21506" name="Picture 2" descr="https://d1niluoi1dd30v.cloudfront.net/C20120076016/B9780702061851000235/f023-005-9780702061851.jpg?Expires=1471412499&amp;Key-Pair-Id=APKAICLNFGBCWWYGVIZQ&amp;Signature=iSq6%7EXESwyqOrgtUkL688OMC%7EtWhpWEslIzCaBVI6qSirE8j-bacjqH-dUSjPxVSdOB1bikEH0stkOjfsAAG9kPuWxqw-xzgBlog7XXRGVFVd7viMTiGwFOnQ%7En13L022s2i5I4BHXKOd4Z05q9NF-PmF1cciDTQbsqAB2WWPg8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222129"/>
            <a:ext cx="6912768" cy="5159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400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인지기능 저하</a:t>
            </a:r>
            <a:endParaRPr lang="ko-KR" altLang="en-US" dirty="0"/>
          </a:p>
        </p:txBody>
      </p:sp>
      <p:pic>
        <p:nvPicPr>
          <p:cNvPr id="539650" name="Picture 2" descr="https://vivimind.ca/sites/default/files/images/Aging%20Brai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1" y="1844824"/>
            <a:ext cx="8640960" cy="4438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2638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바닥글 개체 틀 4"/>
          <p:cNvSpPr>
            <a:spLocks noGrp="1"/>
          </p:cNvSpPr>
          <p:nvPr>
            <p:ph type="ftr" sz="quarter" idx="11"/>
          </p:nvPr>
        </p:nvSpPr>
        <p:spPr/>
        <p:txBody>
          <a:bodyPr/>
          <a:lstStyle/>
          <a:p>
            <a:r>
              <a:rPr lang="ko-KR" altLang="en-US"/>
              <a:t>공무원연금관리공단 </a:t>
            </a:r>
            <a:r>
              <a:rPr lang="en-US" altLang="ko-KR"/>
              <a:t>2009</a:t>
            </a:r>
          </a:p>
        </p:txBody>
      </p:sp>
      <p:sp>
        <p:nvSpPr>
          <p:cNvPr id="399362" name="Rectangle 2"/>
          <p:cNvSpPr>
            <a:spLocks noGrp="1" noChangeArrowheads="1"/>
          </p:cNvSpPr>
          <p:nvPr>
            <p:ph type="title"/>
          </p:nvPr>
        </p:nvSpPr>
        <p:spPr>
          <a:xfrm>
            <a:off x="950913" y="44450"/>
            <a:ext cx="7653337" cy="863600"/>
          </a:xfrm>
          <a:noFill/>
          <a:ln/>
        </p:spPr>
        <p:txBody>
          <a:bodyPr lIns="92075" tIns="46038" rIns="92075" bIns="46038"/>
          <a:lstStyle/>
          <a:p>
            <a:r>
              <a:rPr lang="ko-KR" altLang="en-US"/>
              <a:t>  </a:t>
            </a:r>
            <a:r>
              <a:rPr lang="en-US" altLang="ko-KR"/>
              <a:t>3) </a:t>
            </a:r>
            <a:r>
              <a:rPr lang="ko-KR" altLang="en-US"/>
              <a:t>다음 중 몇 개 해당합니까</a:t>
            </a:r>
            <a:r>
              <a:rPr lang="en-US" altLang="ko-KR"/>
              <a:t>? </a:t>
            </a:r>
            <a:endParaRPr lang="en-US" altLang="ko-KR" sz="2800" b="1">
              <a:solidFill>
                <a:schemeClr val="bg1"/>
              </a:solidFill>
              <a:latin typeface="Arial" charset="0"/>
              <a:ea typeface="굴림" charset="-127"/>
            </a:endParaRPr>
          </a:p>
        </p:txBody>
      </p:sp>
      <p:sp>
        <p:nvSpPr>
          <p:cNvPr id="399363" name="Rectangle 3"/>
          <p:cNvSpPr>
            <a:spLocks noGrp="1" noChangeArrowheads="1"/>
          </p:cNvSpPr>
          <p:nvPr>
            <p:ph type="body" idx="1"/>
          </p:nvPr>
        </p:nvSpPr>
        <p:spPr>
          <a:xfrm>
            <a:off x="519113" y="1270000"/>
            <a:ext cx="8229600" cy="4464050"/>
          </a:xfrm>
          <a:noFill/>
          <a:ln/>
        </p:spPr>
        <p:txBody>
          <a:bodyPr lIns="92075" tIns="46038" rIns="92075" bIns="46038"/>
          <a:lstStyle/>
          <a:p>
            <a:pPr>
              <a:buFontTx/>
              <a:buNone/>
            </a:pPr>
            <a:r>
              <a:rPr lang="ko-KR" altLang="en-US" b="1">
                <a:solidFill>
                  <a:schemeClr val="tx1"/>
                </a:solidFill>
                <a:latin typeface="휴먼엑스포" pitchFamily="18" charset="-127"/>
                <a:ea typeface="휴먼엑스포" pitchFamily="18" charset="-127"/>
              </a:rPr>
              <a:t>  </a:t>
            </a:r>
            <a:r>
              <a:rPr lang="ko-KR" altLang="en-US" b="1">
                <a:solidFill>
                  <a:srgbClr val="000000"/>
                </a:solidFill>
                <a:latin typeface="휴먼엑스포" pitchFamily="18" charset="-127"/>
                <a:ea typeface="휴먼엑스포" pitchFamily="18" charset="-127"/>
              </a:rPr>
              <a:t>건강과 수명에 관련된 인간의 행동</a:t>
            </a:r>
            <a:r>
              <a:rPr lang="en-US" altLang="ko-KR" b="1">
                <a:solidFill>
                  <a:srgbClr val="000000"/>
                </a:solidFill>
                <a:latin typeface="휴먼엑스포" pitchFamily="18" charset="-127"/>
                <a:ea typeface="휴먼엑스포" pitchFamily="18" charset="-127"/>
              </a:rPr>
              <a:t>/</a:t>
            </a:r>
            <a:r>
              <a:rPr lang="ko-KR" altLang="en-US" b="1">
                <a:solidFill>
                  <a:srgbClr val="000000"/>
                </a:solidFill>
                <a:latin typeface="휴먼엑스포" pitchFamily="18" charset="-127"/>
                <a:ea typeface="휴먼엑스포" pitchFamily="18" charset="-127"/>
              </a:rPr>
              <a:t>습관</a:t>
            </a:r>
          </a:p>
          <a:p>
            <a:pPr>
              <a:lnSpc>
                <a:spcPct val="10000"/>
              </a:lnSpc>
              <a:buFontTx/>
              <a:buNone/>
            </a:pPr>
            <a:r>
              <a:rPr lang="ko-KR" altLang="en-US" sz="2400" b="1">
                <a:ea typeface="굴림" charset="-127"/>
              </a:rPr>
              <a:t>	           </a:t>
            </a:r>
          </a:p>
          <a:p>
            <a:pPr>
              <a:buFontTx/>
              <a:buNone/>
            </a:pPr>
            <a:r>
              <a:rPr lang="ko-KR" altLang="en-US">
                <a:latin typeface="휴먼모음T" pitchFamily="18" charset="-127"/>
                <a:ea typeface="휴먼모음T" pitchFamily="18" charset="-127"/>
              </a:rPr>
              <a:t>   </a:t>
            </a:r>
            <a:r>
              <a:rPr lang="en-US" altLang="ko-KR">
                <a:latin typeface="휴먼모음T" pitchFamily="18" charset="-127"/>
                <a:ea typeface="휴먼모음T" pitchFamily="18" charset="-127"/>
              </a:rPr>
              <a:t>1. </a:t>
            </a:r>
            <a:r>
              <a:rPr lang="ko-KR" altLang="en-US">
                <a:latin typeface="휴먼모음T" pitchFamily="18" charset="-127"/>
                <a:ea typeface="휴먼모음T" pitchFamily="18" charset="-127"/>
              </a:rPr>
              <a:t>하룻밤 </a:t>
            </a:r>
            <a:r>
              <a:rPr lang="en-US" altLang="ko-KR">
                <a:latin typeface="휴먼모음T" pitchFamily="18" charset="-127"/>
                <a:ea typeface="휴먼모음T" pitchFamily="18" charset="-127"/>
              </a:rPr>
              <a:t>7-8</a:t>
            </a:r>
            <a:r>
              <a:rPr lang="ko-KR" altLang="en-US">
                <a:latin typeface="휴먼모음T" pitchFamily="18" charset="-127"/>
                <a:ea typeface="휴먼모음T" pitchFamily="18" charset="-127"/>
              </a:rPr>
              <a:t>시간의 수면			</a:t>
            </a:r>
          </a:p>
          <a:p>
            <a:pPr>
              <a:buFontTx/>
              <a:buNone/>
            </a:pPr>
            <a:r>
              <a:rPr lang="ko-KR" altLang="en-US">
                <a:latin typeface="휴먼모음T" pitchFamily="18" charset="-127"/>
                <a:ea typeface="휴먼모음T" pitchFamily="18" charset="-127"/>
              </a:rPr>
              <a:t>   </a:t>
            </a:r>
            <a:r>
              <a:rPr lang="en-US" altLang="ko-KR">
                <a:latin typeface="휴먼모음T" pitchFamily="18" charset="-127"/>
                <a:ea typeface="휴먼모음T" pitchFamily="18" charset="-127"/>
              </a:rPr>
              <a:t>2. </a:t>
            </a:r>
            <a:r>
              <a:rPr lang="ko-KR" altLang="en-US">
                <a:latin typeface="휴먼모음T" pitchFamily="18" charset="-127"/>
                <a:ea typeface="휴먼모음T" pitchFamily="18" charset="-127"/>
              </a:rPr>
              <a:t>매일 아침을 들기</a:t>
            </a:r>
          </a:p>
          <a:p>
            <a:pPr>
              <a:buFontTx/>
              <a:buNone/>
            </a:pPr>
            <a:r>
              <a:rPr lang="ko-KR" altLang="en-US">
                <a:latin typeface="휴먼모음T" pitchFamily="18" charset="-127"/>
                <a:ea typeface="휴먼모음T" pitchFamily="18" charset="-127"/>
              </a:rPr>
              <a:t>   </a:t>
            </a:r>
            <a:r>
              <a:rPr lang="en-US" altLang="ko-KR">
                <a:latin typeface="휴먼모음T" pitchFamily="18" charset="-127"/>
                <a:ea typeface="휴먼모음T" pitchFamily="18" charset="-127"/>
              </a:rPr>
              <a:t>3. </a:t>
            </a:r>
            <a:r>
              <a:rPr lang="ko-KR" altLang="en-US">
                <a:latin typeface="휴먼모음T" pitchFamily="18" charset="-127"/>
                <a:ea typeface="휴먼모음T" pitchFamily="18" charset="-127"/>
              </a:rPr>
              <a:t>간식 하지 않기</a:t>
            </a:r>
          </a:p>
          <a:p>
            <a:pPr>
              <a:buFontTx/>
              <a:buNone/>
            </a:pPr>
            <a:r>
              <a:rPr lang="ko-KR" altLang="en-US">
                <a:latin typeface="휴먼모음T" pitchFamily="18" charset="-127"/>
                <a:ea typeface="휴먼모음T" pitchFamily="18" charset="-127"/>
              </a:rPr>
              <a:t>   </a:t>
            </a:r>
            <a:r>
              <a:rPr lang="en-US" altLang="ko-KR">
                <a:latin typeface="휴먼모음T" pitchFamily="18" charset="-127"/>
                <a:ea typeface="휴먼모음T" pitchFamily="18" charset="-127"/>
              </a:rPr>
              <a:t>4. </a:t>
            </a:r>
            <a:r>
              <a:rPr lang="ko-KR" altLang="en-US">
                <a:latin typeface="휴먼모음T" pitchFamily="18" charset="-127"/>
                <a:ea typeface="휴먼모음T" pitchFamily="18" charset="-127"/>
              </a:rPr>
              <a:t>적정 체중을 유지하기				   </a:t>
            </a:r>
          </a:p>
          <a:p>
            <a:pPr>
              <a:buFontTx/>
              <a:buNone/>
            </a:pPr>
            <a:r>
              <a:rPr lang="ko-KR" altLang="en-US">
                <a:latin typeface="휴먼모음T" pitchFamily="18" charset="-127"/>
                <a:ea typeface="휴먼모음T" pitchFamily="18" charset="-127"/>
              </a:rPr>
              <a:t>   </a:t>
            </a:r>
            <a:r>
              <a:rPr lang="en-US" altLang="ko-KR">
                <a:latin typeface="휴먼모음T" pitchFamily="18" charset="-127"/>
                <a:ea typeface="휴먼모음T" pitchFamily="18" charset="-127"/>
              </a:rPr>
              <a:t>5. </a:t>
            </a:r>
            <a:r>
              <a:rPr lang="ko-KR" altLang="en-US">
                <a:latin typeface="휴먼모음T" pitchFamily="18" charset="-127"/>
                <a:ea typeface="휴먼모음T" pitchFamily="18" charset="-127"/>
              </a:rPr>
              <a:t>규칙적인 운동을 하기</a:t>
            </a:r>
            <a:r>
              <a:rPr lang="en-US" altLang="ko-KR">
                <a:latin typeface="휴먼모음T" pitchFamily="18" charset="-127"/>
                <a:ea typeface="휴먼모음T" pitchFamily="18" charset="-127"/>
              </a:rPr>
              <a:t>(</a:t>
            </a:r>
            <a:r>
              <a:rPr lang="ko-KR" altLang="en-US">
                <a:latin typeface="휴먼모음T" pitchFamily="18" charset="-127"/>
                <a:ea typeface="휴먼모음T" pitchFamily="18" charset="-127"/>
              </a:rPr>
              <a:t>일주일에 </a:t>
            </a:r>
            <a:r>
              <a:rPr lang="en-US" altLang="ko-KR">
                <a:latin typeface="휴먼모음T" pitchFamily="18" charset="-127"/>
                <a:ea typeface="휴먼모음T" pitchFamily="18" charset="-127"/>
              </a:rPr>
              <a:t>3</a:t>
            </a:r>
            <a:r>
              <a:rPr lang="ko-KR" altLang="en-US">
                <a:latin typeface="휴먼모음T" pitchFamily="18" charset="-127"/>
                <a:ea typeface="휴먼모음T" pitchFamily="18" charset="-127"/>
              </a:rPr>
              <a:t>번 이상</a:t>
            </a:r>
            <a:r>
              <a:rPr lang="en-US" altLang="ko-KR">
                <a:latin typeface="휴먼모음T" pitchFamily="18" charset="-127"/>
                <a:ea typeface="휴먼모음T" pitchFamily="18" charset="-127"/>
              </a:rPr>
              <a:t>)</a:t>
            </a:r>
          </a:p>
          <a:p>
            <a:pPr>
              <a:buFontTx/>
              <a:buNone/>
            </a:pPr>
            <a:r>
              <a:rPr lang="en-US" altLang="ko-KR">
                <a:latin typeface="휴먼모음T" pitchFamily="18" charset="-127"/>
                <a:ea typeface="휴먼모음T" pitchFamily="18" charset="-127"/>
              </a:rPr>
              <a:t>   6. </a:t>
            </a:r>
            <a:r>
              <a:rPr lang="ko-KR" altLang="en-US">
                <a:latin typeface="휴먼모음T" pitchFamily="18" charset="-127"/>
                <a:ea typeface="휴먼모음T" pitchFamily="18" charset="-127"/>
              </a:rPr>
              <a:t>절주나 금주</a:t>
            </a:r>
          </a:p>
          <a:p>
            <a:pPr>
              <a:buFontTx/>
              <a:buNone/>
            </a:pPr>
            <a:r>
              <a:rPr lang="ko-KR" altLang="en-US">
                <a:latin typeface="휴먼모음T" pitchFamily="18" charset="-127"/>
                <a:ea typeface="휴먼모음T" pitchFamily="18" charset="-127"/>
              </a:rPr>
              <a:t>   </a:t>
            </a:r>
            <a:r>
              <a:rPr lang="en-US" altLang="ko-KR">
                <a:latin typeface="휴먼모음T" pitchFamily="18" charset="-127"/>
                <a:ea typeface="휴먼모음T" pitchFamily="18" charset="-127"/>
              </a:rPr>
              <a:t>7. </a:t>
            </a:r>
            <a:r>
              <a:rPr lang="ko-KR" altLang="en-US">
                <a:latin typeface="휴먼모음T" pitchFamily="18" charset="-127"/>
                <a:ea typeface="휴먼모음T" pitchFamily="18" charset="-127"/>
              </a:rPr>
              <a:t>금연</a:t>
            </a:r>
          </a:p>
          <a:p>
            <a:pPr>
              <a:buFontTx/>
              <a:buNone/>
            </a:pPr>
            <a:endParaRPr lang="ko-KR" altLang="en-US" b="1">
              <a:ea typeface="굴림" charset="-127"/>
            </a:endParaRPr>
          </a:p>
        </p:txBody>
      </p:sp>
      <p:sp>
        <p:nvSpPr>
          <p:cNvPr id="399364" name="Line 4"/>
          <p:cNvSpPr>
            <a:spLocks noChangeShapeType="1"/>
          </p:cNvSpPr>
          <p:nvPr/>
        </p:nvSpPr>
        <p:spPr bwMode="auto">
          <a:xfrm>
            <a:off x="800100" y="1844675"/>
            <a:ext cx="7543800" cy="0"/>
          </a:xfrm>
          <a:prstGeom prst="line">
            <a:avLst/>
          </a:prstGeom>
          <a:noFill/>
          <a:ln w="12700">
            <a:solidFill>
              <a:schemeClr val="accent2"/>
            </a:solidFill>
            <a:round/>
            <a:headEnd type="none" w="sm" len="sm"/>
            <a:tailEnd type="none" w="sm" len="sm"/>
          </a:ln>
          <a:effectLst/>
        </p:spPr>
        <p:txBody>
          <a:bodyPr wrap="none" anchor="ctr"/>
          <a:lstStyle/>
          <a:p>
            <a:endParaRPr lang="ko-KR" altLang="en-US"/>
          </a:p>
        </p:txBody>
      </p:sp>
      <p:sp>
        <p:nvSpPr>
          <p:cNvPr id="399365" name="Line 5"/>
          <p:cNvSpPr>
            <a:spLocks noChangeShapeType="1"/>
          </p:cNvSpPr>
          <p:nvPr/>
        </p:nvSpPr>
        <p:spPr bwMode="auto">
          <a:xfrm>
            <a:off x="800100" y="5589588"/>
            <a:ext cx="7543800" cy="0"/>
          </a:xfrm>
          <a:prstGeom prst="line">
            <a:avLst/>
          </a:prstGeom>
          <a:noFill/>
          <a:ln w="12700">
            <a:solidFill>
              <a:schemeClr val="accent2"/>
            </a:solidFill>
            <a:round/>
            <a:headEnd type="none" w="sm" len="sm"/>
            <a:tailEnd type="none" w="sm" len="sm"/>
          </a:ln>
          <a:effectLst/>
        </p:spPr>
        <p:txBody>
          <a:bodyPr wrap="none" anchor="ctr"/>
          <a:lstStyle/>
          <a:p>
            <a:endParaRPr lang="ko-KR" altLang="en-US"/>
          </a:p>
        </p:txBody>
      </p:sp>
      <p:sp>
        <p:nvSpPr>
          <p:cNvPr id="399366" name="Text Box 6"/>
          <p:cNvSpPr txBox="1">
            <a:spLocks noChangeArrowheads="1"/>
          </p:cNvSpPr>
          <p:nvPr/>
        </p:nvSpPr>
        <p:spPr bwMode="auto">
          <a:xfrm>
            <a:off x="5903913" y="5934075"/>
            <a:ext cx="3240087" cy="519113"/>
          </a:xfrm>
          <a:prstGeom prst="rect">
            <a:avLst/>
          </a:prstGeom>
          <a:gradFill rotWithShape="1">
            <a:gsLst>
              <a:gs pos="0">
                <a:srgbClr val="FF6600"/>
              </a:gs>
              <a:gs pos="100000">
                <a:srgbClr val="FFFF99"/>
              </a:gs>
            </a:gsLst>
            <a:lin ang="5400000" scaled="1"/>
          </a:gradFill>
          <a:ln w="9525">
            <a:noFill/>
            <a:miter lim="800000"/>
            <a:headEnd/>
            <a:tailEnd/>
          </a:ln>
          <a:effectLst/>
        </p:spPr>
        <p:txBody>
          <a:bodyPr>
            <a:spAutoFit/>
          </a:bodyPr>
          <a:lstStyle/>
          <a:p>
            <a:pPr latinLnBrk="1">
              <a:spcBef>
                <a:spcPct val="50000"/>
              </a:spcBef>
            </a:pPr>
            <a:r>
              <a:rPr kumimoji="1" lang="en-US" altLang="ko-KR" sz="2800" b="0">
                <a:solidFill>
                  <a:srgbClr val="0000FF"/>
                </a:solidFill>
                <a:latin typeface="Arial Black" pitchFamily="34" charset="0"/>
              </a:rPr>
              <a:t>Alameda 7</a:t>
            </a:r>
          </a:p>
        </p:txBody>
      </p:sp>
      <p:sp>
        <p:nvSpPr>
          <p:cNvPr id="399367" name="Rectangle 7"/>
          <p:cNvSpPr>
            <a:spLocks noChangeArrowheads="1"/>
          </p:cNvSpPr>
          <p:nvPr/>
        </p:nvSpPr>
        <p:spPr bwMode="auto">
          <a:xfrm>
            <a:off x="0" y="6453188"/>
            <a:ext cx="9144000" cy="404812"/>
          </a:xfrm>
          <a:prstGeom prst="rect">
            <a:avLst/>
          </a:prstGeom>
          <a:solidFill>
            <a:srgbClr val="FFFF99"/>
          </a:solidFill>
          <a:ln w="9525">
            <a:noFill/>
            <a:miter lim="800000"/>
            <a:headEnd/>
            <a:tailEnd/>
          </a:ln>
          <a:effectLst/>
        </p:spPr>
        <p:txBody>
          <a:bodyPr wrap="none" anchor="ctr"/>
          <a:lstStyle/>
          <a:p>
            <a:pPr latinLnBrk="1">
              <a:spcBef>
                <a:spcPct val="50000"/>
              </a:spcBef>
            </a:pPr>
            <a:r>
              <a:rPr kumimoji="1" lang="en-US" altLang="ko-KR" b="0">
                <a:solidFill>
                  <a:schemeClr val="tx2"/>
                </a:solidFill>
                <a:latin typeface="Arial" charset="0"/>
              </a:rPr>
              <a:t>Relationship of physical health status and health practices. Prev Med 1972</a:t>
            </a:r>
          </a:p>
        </p:txBody>
      </p:sp>
      <p:sp>
        <p:nvSpPr>
          <p:cNvPr id="399368" name="Rectangle 8"/>
          <p:cNvSpPr>
            <a:spLocks noChangeArrowheads="1"/>
          </p:cNvSpPr>
          <p:nvPr/>
        </p:nvSpPr>
        <p:spPr bwMode="auto">
          <a:xfrm>
            <a:off x="7308850" y="1341438"/>
            <a:ext cx="1636713" cy="366712"/>
          </a:xfrm>
          <a:prstGeom prst="rect">
            <a:avLst/>
          </a:prstGeom>
          <a:noFill/>
          <a:ln w="28575" algn="ctr">
            <a:noFill/>
            <a:miter lim="800000"/>
            <a:headEnd/>
            <a:tailEnd/>
          </a:ln>
          <a:effectLst/>
        </p:spPr>
        <p:txBody>
          <a:bodyPr wrap="none">
            <a:spAutoFit/>
          </a:bodyPr>
          <a:lstStyle/>
          <a:p>
            <a:pPr eaLnBrk="0" hangingPunct="0"/>
            <a:r>
              <a:rPr lang="en-US" altLang="ko-KR" b="0">
                <a:solidFill>
                  <a:schemeClr val="tx2"/>
                </a:solidFill>
                <a:latin typeface="HY헤드라인M" pitchFamily="18" charset="-127"/>
                <a:ea typeface="HY헤드라인M" pitchFamily="18" charset="-127"/>
              </a:rPr>
              <a:t>(Belloc, </a:t>
            </a:r>
            <a:r>
              <a:rPr lang="en-US" altLang="ko-KR">
                <a:solidFill>
                  <a:schemeClr val="tx2"/>
                </a:solidFill>
                <a:latin typeface="HY헤드라인M" pitchFamily="18" charset="-127"/>
                <a:ea typeface="HY헤드라인M" pitchFamily="18" charset="-127"/>
              </a:rPr>
              <a:t>1972)</a:t>
            </a:r>
            <a:endParaRPr lang="ko-KR" altLang="en-US">
              <a:solidFill>
                <a:schemeClr val="tx2"/>
              </a:solidFill>
              <a:latin typeface="HY헤드라인M" pitchFamily="18" charset="-127"/>
              <a:ea typeface="HY헤드라인M" pitchFamily="18" charset="-127"/>
            </a:endParaRPr>
          </a:p>
        </p:txBody>
      </p:sp>
    </p:spTree>
  </p:cSld>
  <p:clrMapOvr>
    <a:masterClrMapping/>
  </p:clrMapOvr>
  <p:transition>
    <p:cover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a:xfrm>
            <a:off x="230188" y="144463"/>
            <a:ext cx="8229600" cy="836612"/>
          </a:xfrm>
          <a:noFill/>
          <a:ln/>
        </p:spPr>
        <p:txBody>
          <a:bodyPr lIns="92075" tIns="46038" rIns="92075" bIns="46038"/>
          <a:lstStyle/>
          <a:p>
            <a:r>
              <a:rPr lang="ko-KR" altLang="en-US" b="1">
                <a:ea typeface="굴림" charset="-127"/>
              </a:rPr>
              <a:t>     </a:t>
            </a:r>
            <a:r>
              <a:rPr lang="ko-KR" altLang="en-US"/>
              <a:t>건강행동과 잔여수명과의 관계</a:t>
            </a:r>
          </a:p>
        </p:txBody>
      </p:sp>
      <p:sp>
        <p:nvSpPr>
          <p:cNvPr id="401411" name="Rectangle 3"/>
          <p:cNvSpPr>
            <a:spLocks noGrp="1" noChangeArrowheads="1"/>
          </p:cNvSpPr>
          <p:nvPr>
            <p:ph type="body" idx="1"/>
          </p:nvPr>
        </p:nvSpPr>
        <p:spPr>
          <a:xfrm>
            <a:off x="533400" y="1773238"/>
            <a:ext cx="8153400" cy="4032250"/>
          </a:xfrm>
          <a:noFill/>
          <a:ln/>
        </p:spPr>
        <p:txBody>
          <a:bodyPr lIns="92075" tIns="46038" rIns="92075" bIns="46038"/>
          <a:lstStyle/>
          <a:p>
            <a:pPr>
              <a:lnSpc>
                <a:spcPct val="90000"/>
              </a:lnSpc>
              <a:buFontTx/>
              <a:buNone/>
            </a:pPr>
            <a:r>
              <a:rPr lang="ko-KR" altLang="en-US" sz="3200" b="1">
                <a:ea typeface="굴림" charset="-127"/>
              </a:rPr>
              <a:t>	</a:t>
            </a:r>
            <a:r>
              <a:rPr lang="ko-KR" altLang="en-US" sz="3200" b="1">
                <a:latin typeface="Times New Roman" pitchFamily="18" charset="0"/>
                <a:ea typeface="굴림" charset="-127"/>
              </a:rPr>
              <a:t>   </a:t>
            </a:r>
            <a:r>
              <a:rPr lang="ko-KR" altLang="en-US" sz="2400" b="1">
                <a:solidFill>
                  <a:srgbClr val="FF6600"/>
                </a:solidFill>
                <a:latin typeface="휴먼엑스포" pitchFamily="18" charset="-127"/>
                <a:ea typeface="휴먼엑스포" pitchFamily="18" charset="-127"/>
              </a:rPr>
              <a:t>건강행동의 가지 수	잔여수명</a:t>
            </a:r>
          </a:p>
          <a:p>
            <a:pPr>
              <a:lnSpc>
                <a:spcPct val="160000"/>
              </a:lnSpc>
              <a:buFontTx/>
              <a:buNone/>
            </a:pPr>
            <a:r>
              <a:rPr lang="ko-KR" altLang="en-US" sz="2400" b="1">
                <a:ea typeface="굴림" charset="-127"/>
              </a:rPr>
              <a:t>	 	</a:t>
            </a:r>
            <a:r>
              <a:rPr lang="en-US" altLang="ko-KR" sz="2400" b="1">
                <a:ea typeface="굴림" charset="-127"/>
              </a:rPr>
              <a:t>3</a:t>
            </a:r>
            <a:r>
              <a:rPr lang="ko-KR" altLang="en-US" sz="2400" b="1">
                <a:ea typeface="굴림" charset="-127"/>
              </a:rPr>
              <a:t>가지 이하		</a:t>
            </a:r>
            <a:r>
              <a:rPr lang="ko-KR" altLang="en-US" sz="2400" b="1">
                <a:latin typeface="Times New Roman" pitchFamily="18" charset="0"/>
                <a:ea typeface="굴림" charset="-127"/>
              </a:rPr>
              <a:t>     	   </a:t>
            </a:r>
            <a:r>
              <a:rPr lang="en-US" altLang="ko-KR" sz="2400" b="1">
                <a:ea typeface="굴림" charset="-127"/>
              </a:rPr>
              <a:t>22</a:t>
            </a:r>
            <a:r>
              <a:rPr lang="ko-KR" altLang="en-US" sz="2400" b="1">
                <a:ea typeface="굴림" charset="-127"/>
              </a:rPr>
              <a:t>년</a:t>
            </a:r>
          </a:p>
          <a:p>
            <a:pPr>
              <a:lnSpc>
                <a:spcPct val="90000"/>
              </a:lnSpc>
              <a:buFontTx/>
              <a:buNone/>
            </a:pPr>
            <a:r>
              <a:rPr lang="ko-KR" altLang="en-US" sz="2400" b="1">
                <a:ea typeface="굴림" charset="-127"/>
              </a:rPr>
              <a:t>	 	</a:t>
            </a:r>
            <a:r>
              <a:rPr lang="en-US" altLang="ko-KR" sz="2400" b="1">
                <a:ea typeface="굴림" charset="-127"/>
              </a:rPr>
              <a:t>5</a:t>
            </a:r>
            <a:r>
              <a:rPr lang="ko-KR" altLang="en-US" sz="2400" b="1">
                <a:ea typeface="굴림" charset="-127"/>
              </a:rPr>
              <a:t>가지		</a:t>
            </a:r>
            <a:r>
              <a:rPr lang="ko-KR" altLang="en-US" sz="2400" b="1">
                <a:latin typeface="Times New Roman" pitchFamily="18" charset="0"/>
                <a:ea typeface="굴림" charset="-127"/>
              </a:rPr>
              <a:t>        	     	   </a:t>
            </a:r>
            <a:r>
              <a:rPr lang="en-US" altLang="ko-KR" sz="2400" b="1">
                <a:ea typeface="굴림" charset="-127"/>
              </a:rPr>
              <a:t>28</a:t>
            </a:r>
            <a:r>
              <a:rPr lang="ko-KR" altLang="en-US" sz="2400" b="1">
                <a:ea typeface="굴림" charset="-127"/>
              </a:rPr>
              <a:t>년     </a:t>
            </a:r>
            <a:r>
              <a:rPr lang="en-US" altLang="ko-KR" sz="2400" b="1">
                <a:solidFill>
                  <a:srgbClr val="FF0066"/>
                </a:solidFill>
                <a:ea typeface="굴림" charset="-127"/>
              </a:rPr>
              <a:t>11</a:t>
            </a:r>
            <a:r>
              <a:rPr lang="ko-KR" altLang="en-US" sz="2400" b="1">
                <a:solidFill>
                  <a:srgbClr val="FF0066"/>
                </a:solidFill>
                <a:ea typeface="굴림" charset="-127"/>
              </a:rPr>
              <a:t>년</a:t>
            </a:r>
          </a:p>
          <a:p>
            <a:pPr>
              <a:lnSpc>
                <a:spcPct val="120000"/>
              </a:lnSpc>
              <a:buFontTx/>
              <a:buNone/>
            </a:pPr>
            <a:r>
              <a:rPr lang="ko-KR" altLang="en-US" sz="2400" b="1">
                <a:ea typeface="굴림" charset="-127"/>
              </a:rPr>
              <a:t>	 	</a:t>
            </a:r>
            <a:r>
              <a:rPr lang="en-US" altLang="ko-KR" sz="2400" b="1">
                <a:ea typeface="굴림" charset="-127"/>
              </a:rPr>
              <a:t>6</a:t>
            </a:r>
            <a:r>
              <a:rPr lang="ko-KR" altLang="en-US" sz="2400" b="1">
                <a:ea typeface="굴림" charset="-127"/>
              </a:rPr>
              <a:t>가지 이상		</a:t>
            </a:r>
            <a:r>
              <a:rPr lang="ko-KR" altLang="en-US" sz="2400" b="1">
                <a:latin typeface="Times New Roman" pitchFamily="18" charset="0"/>
                <a:ea typeface="굴림" charset="-127"/>
              </a:rPr>
              <a:t>     	   </a:t>
            </a:r>
            <a:r>
              <a:rPr lang="en-US" altLang="ko-KR" sz="2400" b="1">
                <a:ea typeface="굴림" charset="-127"/>
              </a:rPr>
              <a:t>33</a:t>
            </a:r>
            <a:r>
              <a:rPr lang="ko-KR" altLang="en-US" sz="2400" b="1">
                <a:ea typeface="굴림" charset="-127"/>
              </a:rPr>
              <a:t>년</a:t>
            </a:r>
          </a:p>
          <a:p>
            <a:pPr>
              <a:lnSpc>
                <a:spcPct val="90000"/>
              </a:lnSpc>
              <a:buFontTx/>
              <a:buNone/>
            </a:pPr>
            <a:endParaRPr lang="ko-KR" altLang="en-US" sz="2400" b="1">
              <a:latin typeface="Times New Roman" pitchFamily="18" charset="0"/>
              <a:ea typeface="굴림" charset="-127"/>
            </a:endParaRPr>
          </a:p>
          <a:p>
            <a:pPr>
              <a:lnSpc>
                <a:spcPct val="130000"/>
              </a:lnSpc>
              <a:buFontTx/>
              <a:buNone/>
            </a:pPr>
            <a:r>
              <a:rPr lang="ko-KR" altLang="en-US" b="1">
                <a:latin typeface="Times New Roman" pitchFamily="18" charset="0"/>
                <a:ea typeface="굴림" charset="-127"/>
              </a:rPr>
              <a:t>      </a:t>
            </a:r>
            <a:r>
              <a:rPr lang="ko-KR" altLang="en-US">
                <a:solidFill>
                  <a:srgbClr val="CC00CC"/>
                </a:solidFill>
                <a:latin typeface="휴먼모음T" pitchFamily="18" charset="-127"/>
                <a:ea typeface="휴먼모음T" pitchFamily="18" charset="-127"/>
              </a:rPr>
              <a:t>치료의학의 발달</a:t>
            </a:r>
            <a:r>
              <a:rPr lang="en-US" altLang="ko-KR">
                <a:solidFill>
                  <a:srgbClr val="CC00CC"/>
                </a:solidFill>
                <a:latin typeface="휴먼모음T" pitchFamily="18" charset="-127"/>
                <a:ea typeface="휴먼모음T" pitchFamily="18" charset="-127"/>
              </a:rPr>
              <a:t>(1900 ~1970</a:t>
            </a:r>
            <a:r>
              <a:rPr lang="ko-KR" altLang="en-US">
                <a:solidFill>
                  <a:srgbClr val="CC00CC"/>
                </a:solidFill>
                <a:latin typeface="휴먼모음T" pitchFamily="18" charset="-127"/>
                <a:ea typeface="휴먼모음T" pitchFamily="18" charset="-127"/>
              </a:rPr>
              <a:t>년</a:t>
            </a:r>
            <a:r>
              <a:rPr lang="en-US" altLang="ko-KR">
                <a:solidFill>
                  <a:srgbClr val="CC00CC"/>
                </a:solidFill>
                <a:latin typeface="휴먼모음T" pitchFamily="18" charset="-127"/>
                <a:ea typeface="휴먼모음T" pitchFamily="18" charset="-127"/>
              </a:rPr>
              <a:t>)</a:t>
            </a:r>
          </a:p>
          <a:p>
            <a:pPr>
              <a:lnSpc>
                <a:spcPct val="90000"/>
              </a:lnSpc>
              <a:buFontTx/>
              <a:buNone/>
            </a:pPr>
            <a:r>
              <a:rPr lang="en-US" altLang="ko-KR">
                <a:latin typeface="휴먼모음T" pitchFamily="18" charset="-127"/>
                <a:ea typeface="휴먼모음T" pitchFamily="18" charset="-127"/>
              </a:rPr>
              <a:t>       : 45</a:t>
            </a:r>
            <a:r>
              <a:rPr lang="ko-KR" altLang="en-US">
                <a:latin typeface="휴먼모음T" pitchFamily="18" charset="-127"/>
                <a:ea typeface="휴먼모음T" pitchFamily="18" charset="-127"/>
              </a:rPr>
              <a:t>세 백인남자 기대여명 </a:t>
            </a:r>
            <a:r>
              <a:rPr lang="en-US" altLang="ko-KR">
                <a:solidFill>
                  <a:srgbClr val="FF0066"/>
                </a:solidFill>
                <a:latin typeface="휴먼모음T" pitchFamily="18" charset="-127"/>
                <a:ea typeface="휴먼모음T" pitchFamily="18" charset="-127"/>
              </a:rPr>
              <a:t>4</a:t>
            </a:r>
            <a:r>
              <a:rPr lang="ko-KR" altLang="en-US">
                <a:solidFill>
                  <a:srgbClr val="FF0066"/>
                </a:solidFill>
                <a:latin typeface="휴먼모음T" pitchFamily="18" charset="-127"/>
                <a:ea typeface="휴먼모음T" pitchFamily="18" charset="-127"/>
              </a:rPr>
              <a:t>년</a:t>
            </a:r>
            <a:r>
              <a:rPr lang="ko-KR" altLang="en-US">
                <a:latin typeface="휴먼모음T" pitchFamily="18" charset="-127"/>
                <a:ea typeface="휴먼모음T" pitchFamily="18" charset="-127"/>
              </a:rPr>
              <a:t> 연장</a:t>
            </a:r>
          </a:p>
        </p:txBody>
      </p:sp>
      <p:sp>
        <p:nvSpPr>
          <p:cNvPr id="401412" name="Line 4"/>
          <p:cNvSpPr>
            <a:spLocks noChangeShapeType="1"/>
          </p:cNvSpPr>
          <p:nvPr/>
        </p:nvSpPr>
        <p:spPr bwMode="auto">
          <a:xfrm>
            <a:off x="800100" y="1773238"/>
            <a:ext cx="7543800" cy="0"/>
          </a:xfrm>
          <a:prstGeom prst="line">
            <a:avLst/>
          </a:prstGeom>
          <a:noFill/>
          <a:ln w="25400">
            <a:solidFill>
              <a:schemeClr val="accent2"/>
            </a:solidFill>
            <a:round/>
            <a:headEnd type="none" w="sm" len="sm"/>
            <a:tailEnd type="none" w="sm" len="sm"/>
          </a:ln>
          <a:effectLst/>
        </p:spPr>
        <p:txBody>
          <a:bodyPr wrap="none" anchor="ctr"/>
          <a:lstStyle/>
          <a:p>
            <a:endParaRPr lang="ko-KR" altLang="en-US"/>
          </a:p>
        </p:txBody>
      </p:sp>
      <p:sp>
        <p:nvSpPr>
          <p:cNvPr id="401413" name="Line 5"/>
          <p:cNvSpPr>
            <a:spLocks noChangeShapeType="1"/>
          </p:cNvSpPr>
          <p:nvPr/>
        </p:nvSpPr>
        <p:spPr bwMode="auto">
          <a:xfrm>
            <a:off x="800100" y="2276475"/>
            <a:ext cx="7543800" cy="0"/>
          </a:xfrm>
          <a:prstGeom prst="line">
            <a:avLst/>
          </a:prstGeom>
          <a:noFill/>
          <a:ln w="12700">
            <a:solidFill>
              <a:schemeClr val="accent2"/>
            </a:solidFill>
            <a:round/>
            <a:headEnd type="none" w="sm" len="sm"/>
            <a:tailEnd type="none" w="sm" len="sm"/>
          </a:ln>
          <a:effectLst/>
        </p:spPr>
        <p:txBody>
          <a:bodyPr wrap="none" anchor="ctr"/>
          <a:lstStyle/>
          <a:p>
            <a:endParaRPr lang="ko-KR" altLang="en-US"/>
          </a:p>
        </p:txBody>
      </p:sp>
      <p:sp>
        <p:nvSpPr>
          <p:cNvPr id="401414" name="Line 6"/>
          <p:cNvSpPr>
            <a:spLocks noChangeShapeType="1"/>
          </p:cNvSpPr>
          <p:nvPr/>
        </p:nvSpPr>
        <p:spPr bwMode="auto">
          <a:xfrm>
            <a:off x="800100" y="4149725"/>
            <a:ext cx="7543800" cy="0"/>
          </a:xfrm>
          <a:prstGeom prst="line">
            <a:avLst/>
          </a:prstGeom>
          <a:noFill/>
          <a:ln w="12700">
            <a:solidFill>
              <a:schemeClr val="accent2"/>
            </a:solidFill>
            <a:round/>
            <a:headEnd type="none" w="sm" len="sm"/>
            <a:tailEnd type="none" w="sm" len="sm"/>
          </a:ln>
          <a:effectLst/>
        </p:spPr>
        <p:txBody>
          <a:bodyPr wrap="none" anchor="ctr"/>
          <a:lstStyle/>
          <a:p>
            <a:endParaRPr lang="ko-KR" altLang="en-US"/>
          </a:p>
        </p:txBody>
      </p:sp>
      <p:sp>
        <p:nvSpPr>
          <p:cNvPr id="401415" name="Freeform 7"/>
          <p:cNvSpPr>
            <a:spLocks/>
          </p:cNvSpPr>
          <p:nvPr/>
        </p:nvSpPr>
        <p:spPr bwMode="auto">
          <a:xfrm>
            <a:off x="6300788" y="2647950"/>
            <a:ext cx="230187" cy="1068388"/>
          </a:xfrm>
          <a:custGeom>
            <a:avLst/>
            <a:gdLst/>
            <a:ahLst/>
            <a:cxnLst>
              <a:cxn ang="0">
                <a:pos x="0" y="0"/>
              </a:cxn>
              <a:cxn ang="0">
                <a:pos x="288" y="0"/>
              </a:cxn>
              <a:cxn ang="0">
                <a:pos x="288" y="672"/>
              </a:cxn>
              <a:cxn ang="0">
                <a:pos x="0" y="672"/>
              </a:cxn>
            </a:cxnLst>
            <a:rect l="0" t="0" r="r" b="b"/>
            <a:pathLst>
              <a:path w="289" h="673">
                <a:moveTo>
                  <a:pt x="0" y="0"/>
                </a:moveTo>
                <a:lnTo>
                  <a:pt x="288" y="0"/>
                </a:lnTo>
                <a:lnTo>
                  <a:pt x="288" y="672"/>
                </a:lnTo>
                <a:lnTo>
                  <a:pt x="0" y="672"/>
                </a:lnTo>
              </a:path>
            </a:pathLst>
          </a:custGeom>
          <a:noFill/>
          <a:ln w="12700" cap="rnd" cmpd="sng">
            <a:solidFill>
              <a:schemeClr val="tx1"/>
            </a:solidFill>
            <a:prstDash val="solid"/>
            <a:round/>
            <a:headEnd type="none" w="sm" len="sm"/>
            <a:tailEnd type="none" w="sm" len="sm"/>
          </a:ln>
          <a:effectLst/>
        </p:spPr>
        <p:txBody>
          <a:bodyPr/>
          <a:lstStyle/>
          <a:p>
            <a:endParaRPr lang="ko-KR" altLang="en-US"/>
          </a:p>
        </p:txBody>
      </p:sp>
      <p:sp>
        <p:nvSpPr>
          <p:cNvPr id="401416" name="Line 8"/>
          <p:cNvSpPr>
            <a:spLocks noChangeShapeType="1"/>
          </p:cNvSpPr>
          <p:nvPr/>
        </p:nvSpPr>
        <p:spPr bwMode="auto">
          <a:xfrm>
            <a:off x="800100" y="1700213"/>
            <a:ext cx="7543800" cy="0"/>
          </a:xfrm>
          <a:prstGeom prst="line">
            <a:avLst/>
          </a:prstGeom>
          <a:noFill/>
          <a:ln w="25400">
            <a:solidFill>
              <a:schemeClr val="accent2"/>
            </a:solidFill>
            <a:round/>
            <a:headEnd type="none" w="sm" len="sm"/>
            <a:tailEnd type="none" w="sm" len="sm"/>
          </a:ln>
          <a:effectLst/>
        </p:spPr>
        <p:txBody>
          <a:bodyPr wrap="none" anchor="ctr"/>
          <a:lstStyle/>
          <a:p>
            <a:endParaRPr lang="ko-KR" altLang="en-US"/>
          </a:p>
        </p:txBody>
      </p:sp>
      <p:sp>
        <p:nvSpPr>
          <p:cNvPr id="401417" name="Text Box 9"/>
          <p:cNvSpPr txBox="1">
            <a:spLocks noChangeArrowheads="1"/>
          </p:cNvSpPr>
          <p:nvPr/>
        </p:nvSpPr>
        <p:spPr bwMode="auto">
          <a:xfrm>
            <a:off x="5364163" y="1268413"/>
            <a:ext cx="3168650" cy="396875"/>
          </a:xfrm>
          <a:prstGeom prst="rect">
            <a:avLst/>
          </a:prstGeom>
          <a:noFill/>
          <a:ln w="9525">
            <a:noFill/>
            <a:miter lim="800000"/>
            <a:headEnd/>
            <a:tailEnd/>
          </a:ln>
          <a:effectLst/>
        </p:spPr>
        <p:txBody>
          <a:bodyPr>
            <a:spAutoFit/>
          </a:bodyPr>
          <a:lstStyle/>
          <a:p>
            <a:pPr latinLnBrk="1">
              <a:spcBef>
                <a:spcPct val="50000"/>
              </a:spcBef>
            </a:pPr>
            <a:r>
              <a:rPr kumimoji="1" lang="en-US" altLang="ko-KR" sz="2000">
                <a:solidFill>
                  <a:schemeClr val="tx2"/>
                </a:solidFill>
                <a:latin typeface="굴림" charset="-127"/>
              </a:rPr>
              <a:t>45</a:t>
            </a:r>
            <a:r>
              <a:rPr kumimoji="1" lang="ko-KR" altLang="en-US" sz="2000">
                <a:solidFill>
                  <a:schemeClr val="tx2"/>
                </a:solidFill>
                <a:latin typeface="굴림" charset="-127"/>
              </a:rPr>
              <a:t>세 백인남자</a:t>
            </a:r>
          </a:p>
        </p:txBody>
      </p:sp>
    </p:spTree>
  </p:cSld>
  <p:clrMapOvr>
    <a:masterClrMapping/>
  </p:clrMapOvr>
  <p:transition>
    <p:cover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Grp="1" noChangeArrowheads="1"/>
          </p:cNvSpPr>
          <p:nvPr>
            <p:ph type="title"/>
          </p:nvPr>
        </p:nvSpPr>
        <p:spPr/>
        <p:txBody>
          <a:bodyPr/>
          <a:lstStyle/>
          <a:p>
            <a:r>
              <a:rPr lang="ko-KR" altLang="en-US"/>
              <a:t>유럽 장수 연구</a:t>
            </a:r>
          </a:p>
        </p:txBody>
      </p:sp>
      <p:sp>
        <p:nvSpPr>
          <p:cNvPr id="403459" name="Text Box 3"/>
          <p:cNvSpPr txBox="1">
            <a:spLocks noChangeArrowheads="1"/>
          </p:cNvSpPr>
          <p:nvPr/>
        </p:nvSpPr>
        <p:spPr bwMode="auto">
          <a:xfrm>
            <a:off x="6372225" y="6092825"/>
            <a:ext cx="2447925" cy="336550"/>
          </a:xfrm>
          <a:prstGeom prst="rect">
            <a:avLst/>
          </a:prstGeom>
          <a:noFill/>
          <a:ln w="9525">
            <a:noFill/>
            <a:miter lim="800000"/>
            <a:headEnd/>
            <a:tailEnd/>
          </a:ln>
          <a:effectLst/>
        </p:spPr>
        <p:txBody>
          <a:bodyPr>
            <a:spAutoFit/>
          </a:bodyPr>
          <a:lstStyle/>
          <a:p>
            <a:pPr algn="l" latinLnBrk="1">
              <a:spcBef>
                <a:spcPct val="50000"/>
              </a:spcBef>
            </a:pPr>
            <a:r>
              <a:rPr kumimoji="1" lang="en-US" altLang="ko-KR" sz="1600">
                <a:solidFill>
                  <a:schemeClr val="tx1"/>
                </a:solidFill>
                <a:latin typeface="Times New Roman" pitchFamily="18" charset="0"/>
              </a:rPr>
              <a:t>(Knoops, JAMA. 2004)</a:t>
            </a:r>
            <a:endParaRPr kumimoji="1" lang="en-US" altLang="ko-KR">
              <a:solidFill>
                <a:schemeClr val="tx1"/>
              </a:solidFill>
              <a:latin typeface="Times New Roman" pitchFamily="18" charset="0"/>
            </a:endParaRPr>
          </a:p>
        </p:txBody>
      </p:sp>
      <p:pic>
        <p:nvPicPr>
          <p:cNvPr id="403460" name="Picture 4"/>
          <p:cNvPicPr>
            <a:picLocks noChangeAspect="1" noChangeArrowheads="1"/>
          </p:cNvPicPr>
          <p:nvPr/>
        </p:nvPicPr>
        <p:blipFill>
          <a:blip r:embed="rId3" cstate="print"/>
          <a:srcRect b="26221"/>
          <a:stretch>
            <a:fillRect/>
          </a:stretch>
        </p:blipFill>
        <p:spPr bwMode="auto">
          <a:xfrm>
            <a:off x="179388" y="1196975"/>
            <a:ext cx="5761037" cy="4818063"/>
          </a:xfrm>
          <a:prstGeom prst="rect">
            <a:avLst/>
          </a:prstGeom>
          <a:noFill/>
          <a:ln w="34925" algn="ctr">
            <a:noFill/>
            <a:prstDash val="sysDot"/>
            <a:miter lim="800000"/>
            <a:headEnd/>
            <a:tailEnd/>
          </a:ln>
          <a:effectLst/>
        </p:spPr>
      </p:pic>
      <p:sp>
        <p:nvSpPr>
          <p:cNvPr id="403461" name="Rectangle 5"/>
          <p:cNvSpPr>
            <a:spLocks noChangeArrowheads="1"/>
          </p:cNvSpPr>
          <p:nvPr/>
        </p:nvSpPr>
        <p:spPr bwMode="auto">
          <a:xfrm>
            <a:off x="755650" y="5734050"/>
            <a:ext cx="1079500" cy="431800"/>
          </a:xfrm>
          <a:prstGeom prst="rect">
            <a:avLst/>
          </a:prstGeom>
          <a:solidFill>
            <a:schemeClr val="bg1"/>
          </a:solidFill>
          <a:ln w="9525">
            <a:noFill/>
            <a:miter lim="800000"/>
            <a:headEnd/>
            <a:tailEnd/>
          </a:ln>
          <a:effectLst/>
        </p:spPr>
        <p:txBody>
          <a:bodyPr wrap="none" anchor="ctr"/>
          <a:lstStyle/>
          <a:p>
            <a:endParaRPr lang="ko-KR" altLang="en-US"/>
          </a:p>
        </p:txBody>
      </p:sp>
      <p:sp>
        <p:nvSpPr>
          <p:cNvPr id="403462" name="Text Box 6"/>
          <p:cNvSpPr txBox="1">
            <a:spLocks noChangeArrowheads="1"/>
          </p:cNvSpPr>
          <p:nvPr/>
        </p:nvSpPr>
        <p:spPr bwMode="white">
          <a:xfrm>
            <a:off x="6084888" y="1587500"/>
            <a:ext cx="3059112" cy="3476625"/>
          </a:xfrm>
          <a:prstGeom prst="rect">
            <a:avLst/>
          </a:prstGeom>
          <a:noFill/>
          <a:ln w="9525" algn="ctr">
            <a:noFill/>
            <a:miter lim="800000"/>
            <a:headEnd/>
            <a:tailEnd/>
          </a:ln>
          <a:effectLst/>
        </p:spPr>
        <p:txBody>
          <a:bodyPr>
            <a:spAutoFit/>
          </a:bodyPr>
          <a:lstStyle/>
          <a:p>
            <a:pPr algn="l">
              <a:lnSpc>
                <a:spcPct val="160000"/>
              </a:lnSpc>
            </a:pPr>
            <a:r>
              <a:rPr lang="en-US" altLang="ko-KR" sz="2000"/>
              <a:t> </a:t>
            </a:r>
            <a:r>
              <a:rPr lang="en-US" altLang="ko-KR" sz="2400" b="0">
                <a:latin typeface="HY헤드라인M" pitchFamily="18" charset="-127"/>
                <a:ea typeface="HY헤드라인M" pitchFamily="18" charset="-127"/>
              </a:rPr>
              <a:t>4</a:t>
            </a:r>
            <a:r>
              <a:rPr lang="ko-KR" altLang="en-US" sz="2400" b="0">
                <a:latin typeface="HY헤드라인M" pitchFamily="18" charset="-127"/>
                <a:ea typeface="HY헤드라인M" pitchFamily="18" charset="-127"/>
              </a:rPr>
              <a:t>대 건강생활습관</a:t>
            </a:r>
          </a:p>
          <a:p>
            <a:pPr algn="l">
              <a:lnSpc>
                <a:spcPct val="250000"/>
              </a:lnSpc>
              <a:buFontTx/>
              <a:buChar char="•"/>
            </a:pPr>
            <a:r>
              <a:rPr lang="en-US" altLang="ko-KR" sz="2400" b="0">
                <a:solidFill>
                  <a:srgbClr val="3333CC"/>
                </a:solidFill>
                <a:latin typeface="휴먼모음T" pitchFamily="18" charset="-127"/>
                <a:ea typeface="휴먼모음T" pitchFamily="18" charset="-127"/>
              </a:rPr>
              <a:t> </a:t>
            </a:r>
            <a:r>
              <a:rPr lang="ko-KR" altLang="en-US" sz="2400" b="0">
                <a:solidFill>
                  <a:srgbClr val="3333CC"/>
                </a:solidFill>
                <a:latin typeface="휴먼모음T" pitchFamily="18" charset="-127"/>
                <a:ea typeface="휴먼모음T" pitchFamily="18" charset="-127"/>
              </a:rPr>
              <a:t>지중해 식이</a:t>
            </a:r>
          </a:p>
          <a:p>
            <a:pPr algn="l">
              <a:lnSpc>
                <a:spcPct val="90000"/>
              </a:lnSpc>
              <a:buFontTx/>
              <a:buChar char="•"/>
            </a:pPr>
            <a:r>
              <a:rPr lang="en-US" altLang="ko-KR" sz="2400" b="0">
                <a:solidFill>
                  <a:srgbClr val="3333CC"/>
                </a:solidFill>
                <a:latin typeface="휴먼모음T" pitchFamily="18" charset="-127"/>
                <a:ea typeface="휴먼모음T" pitchFamily="18" charset="-127"/>
              </a:rPr>
              <a:t> </a:t>
            </a:r>
            <a:r>
              <a:rPr lang="ko-KR" altLang="en-US" sz="2400" b="0">
                <a:solidFill>
                  <a:srgbClr val="3333CC"/>
                </a:solidFill>
                <a:latin typeface="휴먼모음T" pitchFamily="18" charset="-127"/>
                <a:ea typeface="휴먼모음T" pitchFamily="18" charset="-127"/>
              </a:rPr>
              <a:t>운동</a:t>
            </a:r>
          </a:p>
          <a:p>
            <a:pPr algn="l">
              <a:lnSpc>
                <a:spcPct val="130000"/>
              </a:lnSpc>
              <a:buFontTx/>
              <a:buChar char="•"/>
            </a:pPr>
            <a:r>
              <a:rPr lang="en-US" altLang="ko-KR" sz="2400" b="0">
                <a:solidFill>
                  <a:srgbClr val="3333CC"/>
                </a:solidFill>
                <a:latin typeface="휴먼모음T" pitchFamily="18" charset="-127"/>
                <a:ea typeface="휴먼모음T" pitchFamily="18" charset="-127"/>
              </a:rPr>
              <a:t> </a:t>
            </a:r>
            <a:r>
              <a:rPr lang="ko-KR" altLang="en-US" sz="2400" b="0">
                <a:solidFill>
                  <a:srgbClr val="3333CC"/>
                </a:solidFill>
                <a:latin typeface="휴먼모음T" pitchFamily="18" charset="-127"/>
                <a:ea typeface="휴먼모음T" pitchFamily="18" charset="-127"/>
              </a:rPr>
              <a:t>절주</a:t>
            </a:r>
          </a:p>
          <a:p>
            <a:pPr algn="l">
              <a:lnSpc>
                <a:spcPct val="130000"/>
              </a:lnSpc>
              <a:buFontTx/>
              <a:buChar char="•"/>
            </a:pPr>
            <a:r>
              <a:rPr lang="en-US" altLang="ko-KR" sz="2400" b="0">
                <a:solidFill>
                  <a:srgbClr val="3333CC"/>
                </a:solidFill>
                <a:latin typeface="휴먼모음T" pitchFamily="18" charset="-127"/>
                <a:ea typeface="휴먼모음T" pitchFamily="18" charset="-127"/>
              </a:rPr>
              <a:t> </a:t>
            </a:r>
            <a:r>
              <a:rPr lang="ko-KR" altLang="en-US" sz="2400" b="0">
                <a:solidFill>
                  <a:srgbClr val="3333CC"/>
                </a:solidFill>
                <a:latin typeface="휴먼모음T" pitchFamily="18" charset="-127"/>
                <a:ea typeface="휴먼모음T" pitchFamily="18" charset="-127"/>
              </a:rPr>
              <a:t>금연</a:t>
            </a:r>
          </a:p>
          <a:p>
            <a:pPr algn="l"/>
            <a:r>
              <a:rPr lang="en-US" altLang="ko-KR" sz="4000">
                <a:solidFill>
                  <a:srgbClr val="FFFF00"/>
                </a:solidFill>
              </a:rPr>
              <a:t> </a:t>
            </a:r>
            <a:endParaRPr lang="ko-KR" altLang="en-US" sz="4000">
              <a:solidFill>
                <a:srgbClr val="FFFF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유전자 발현 요인</a:t>
            </a:r>
            <a:endParaRPr lang="ko-KR" altLang="en-US" dirty="0"/>
          </a:p>
        </p:txBody>
      </p:sp>
      <p:pic>
        <p:nvPicPr>
          <p:cNvPr id="661506" name="Picture 2" descr="http://www.beginbeforebirth.org/wp-content/uploads/2011/03/Epigenetic_mechanisms.jpg"/>
          <p:cNvPicPr>
            <a:picLocks noChangeAspect="1" noChangeArrowheads="1"/>
          </p:cNvPicPr>
          <p:nvPr/>
        </p:nvPicPr>
        <p:blipFill>
          <a:blip r:embed="rId2" cstate="print"/>
          <a:srcRect/>
          <a:stretch>
            <a:fillRect/>
          </a:stretch>
        </p:blipFill>
        <p:spPr bwMode="auto">
          <a:xfrm>
            <a:off x="867991" y="1124744"/>
            <a:ext cx="7667039" cy="5328592"/>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lgn="l"/>
            <a:r>
              <a:rPr lang="en-US" altLang="ko-KR" dirty="0" smtClean="0"/>
              <a:t>      4) </a:t>
            </a:r>
            <a:r>
              <a:rPr lang="ko-KR" altLang="en-US" dirty="0" smtClean="0"/>
              <a:t>환경 </a:t>
            </a:r>
            <a:r>
              <a:rPr lang="en-US" altLang="ko-KR" dirty="0" smtClean="0"/>
              <a:t>: Ikaria island</a:t>
            </a:r>
            <a:endParaRPr lang="ko-KR" altLang="en-US" dirty="0"/>
          </a:p>
        </p:txBody>
      </p:sp>
      <p:sp>
        <p:nvSpPr>
          <p:cNvPr id="5" name="AutoShape 10" descr="data:image/jpeg;base64,/9j/4AAQSkZJRgABAQAAAQABAAD/2wCEAAkGBhISEBQSEhQVFRUUFhQYGBcVFhcYGhcXFhoYGBgWFRUXHCYfGRkkGRYbIDAgIycqLCwsGB4xNTAqNSYrLCkBCQoKDgwOGg8PGiokHyQsLCwtKS0sLCotLywvLCopKi4sKjQpLCwtLS4sNCwvLCwsLCwsLCwpLy0sLDYsLCksLf/AABEIANMA7wMBIgACEQEDEQH/xAAcAAEAAgMBAQEAAAAAAAAAAAAABAUCAwYBBwj/xAA8EAACAQIEAwYDBgUEAwEBAAABAhEAAwQSITEFQVEGEyJhcYEykaEUQlKxwdEHI3KS0mKC4fAVJDOyFv/EABoBAAIDAQEAAAAAAAAAAAAAAAADAQIEBQb/xAAzEQACAgEDAgMHAwQCAwAAAAAAAQIRAyExQQQSE1FhBSJxgZHR8BSxwSMyoeFi8RVCUv/aAAwDAQACEQMRAD8A4/EMBbYnmCsDqdR7aVU1P4kDCn7o0j/Vrqf+8qgV617mLGqiKk21i0xOzFcvmy7/AEbeo1SLUd0866oAI2OpzT6Aj3qpdkelKVJIpSlAClKUAB5/T9K3Y0/zG8jlHoug+gq/7Mdhr2NtPdR0QK+SHzakAE/CDAAYVdJ/Cu+cRN17fdFyWKM2fKdSFBSJ5a+tKeWKdWLlkjF6s4ClfWH/AIX4LKwzXZJMNmHhE6DLEGBpJ3302qXwvsVg8PBFvvHGXxXfFqOYX4RJ12PLpVfGT2QiXWYorc+X8L7NYnEANZtllL5M2gUNofETsACCTW49jsYA7NZZVtq7Fm0BCaHKeZ9PM19gw9q3aXLbRUXeFAAnQTpudBr5V614f9/Wo75mSXtJJ6LQ+C0r6jjOwmDdwwDIADKI2jHSDmaY0nQbyNudBxv+H+RWfDuXygnu2Higb5WGjQOUA9Jpqkaoddgm1FS1ZxtKteH9l8Ve+G0wWQMz+BRPOWiQOcTVlZ/h9iCDma0sDQZs2YxIHhBA10k1Pch882OH90kvmSP4b8QVb1yyUUm6pIcgSMmuTUGVb21ArpuLdnMPfUgoqNByugggnmVEBhPL1qt7MdkGw10XnuqzKjjIgMS2nxkiRBmI121FWvFOL2sOhe43QBVILkkSAFnTQgyeRHUTWlbbOJ1eac88f0zbfNbfY+W47Dd3de3M5GZZ2nKYmPatNT+O4xLuJu3LYIR2kSIOoEkjlJkx51Aq62O+thSlKkkk4HEBSQdm+h5H9KsCKpq22cUy7bdDt8v2qU6FTx92qLSlaLWNQ7+E+eo+YrfHv6EH8qYmmIcWtyJxLZOni+en6CoNTMfiPuDYHU9SP01NQ6U9zTBVEVtsXAJDTlYQY+YPnB1rVSoLmd63lYr0P/TWFSbF/MyKwSJVSzD7sgSSeg5+VfUbf8HMNLE37zA/DlCCPOYObT096XPLGH9xVyUdz5LVx2W7MXcbfFtAQgjvLkSEXz2BYxoJ19jX1a7/AAv4ebS2+7YFY/mBznaDJzH4ddvh00iIroMBwqzh1y2LaWwYnIoE5RALHdjHM9TWeXVJr3VqKlnSWhzFn+FWAXcXX8Ma3CNZ+PwgQeUbeVQbn8JMJmkXb4HSU3nrl6aRFd071Gu3qTGc3yzFPqJR5I3DeG2cNb7uyuRMzNEk6tE6kzyHyrZcv1ou4moV7FU6GJs5ebqeWSruJqJcxdRXuzVbjeOWbThHY5jBICk5QdQWI2kdJOo0rUsajuY08mZ1BFq2JNY94T1qpxXHbCLmNxWnYWyGY+gnT1MVyd7iF27e7yWzZpQA6JBJUKNtBzjXUmrukrRo6foMmZ1K15aat/A743K1jFLnyBhnAzFQRmA01IG24rleIcfxAGQhELbPbzAgTrEnQ7CY/wCKUXWktmbMTJbMZJ6lpkmohNZIqUKo1f8AiJ4pOGfSS4+9/nqfSGfr9a8z1wmD45et7PmEk5X8Qk7mT4h10I+pqava27Gtu0T18Y+mamfIzz9mzT91p/4Owttv/SfzFfPO3Vv/ANvNya3bjWYhQu3LUbe/OukXtXbFhrhEXMrfy9SJBXxA818Q0mdx51wWPx73nL3DJP0HQdB5Utu3odD2b0uTFJyl8CPSlKk7QAnQVuGCf8J/X5bmpPD7EDOeYIA+hPlzHzqVVlGxUslOkV9nAMdT4Qeo1+X71m3DTyYH6H66fWps0qe0X4rK2/hGViACwHMAwQdjW+yrWrbPEFiqjkRzJ8gYjz9ql5jXqtFR2E+L6Fdj7MEGSc0nX1686jVP4q/wgAxqZ5EkCfcR9agVUdHVClKUFiRg+H3brBbSM5JUeFSdWMAEjQT59DX6E4LgjYw1myzZmt20Qt1KgAkTy6eUVSfw84P9nwKay16LzaRGdVyr1MKBvzJ5V0s1zc+TvdcIxZstvtRkWrWzUZq0XHpMYmSc6ML12q7E4oAEsQqjUk7ADcnyArbiLtUvE8cEtu7CVVWJH4tIy/7icvvW2ENLOdPJ3TUfNlJc7S3cS3d4ZQhGVizugMCMwCwRl6kZiRrAmru64kxtJr5th77IwZTlYbFeXp5cta6fhfay3oMQrAgfGmoPmUAke0jyFOyy/TweTtcq4jq38jX1HRPJ2xx0l+cl4Wqi7V8NUIt5gVYnLoo8ehIzaiCAsZtenLS5tdr8KLjW5KgGA+Xwt6ESY8yKpO0vHbxaB3bYd4KHKGDgaGWaYIYHTQiBXAx+1ut6jqY4o4OyL1ubabXktK7q412Zp6f2dHB77nb8lt8/xHM1laulTK6Grqzdw2JZbZt9xcICi4rSkj4QUOwO0z0qoxWEe05S4pVl3B/MHmPOu5i6mOdvDki4yrWMq1W1qm01+3K1RsXdjanF7bNeYxOKZyC0abR5xP5VqpStWPHHFFQgqSDLmnmm8mR23yZ2bBcwN68uWypgiCKxBjUaHyr3UmdSepk/Mmo9/vu12187+IXj8Oqfde96V8Ku/mZJaDBgZ0Q7eq+VRhgU6Mf93/FTMOPjn8B/NahOlx2KjwoCQT1A6nn6bfnUugje1mw4ZCphV2I0Ox82n/mtdrAqN/EfkPlua1XcdlhbYGVeZAM+e3/fpWp8e55xz8OnziotDO2XmWaqZA+h00/QUuEAeIgesD209fWoNniAgBgdBEj9QefnWbY9IPhJ8iBB6SZqbF9jsk8p0I6gg/lSoLcTbkqj209hsKx/8i/+n+0VPcHhMsAKj3r1wTFsgDqJPr0+VaTxJuQUexP5nSj8SaPCMp6gmfbpUN2Wjja3RO8uR5Hb5VDxeDABZdIiR+oM/SrHC2gzqrNlBIBMTE+VWvF+DWbAC94WuPsuXRkOhmNues+3OsufrMOLLDDK+6W1Jv8AylWnPkWw4skovItlvqjjrdsswUbkgDlqTA1NfReG/wAJlNtDiLrq5HjRAhA38IfXWI1giZ3ri+AcJ+04pLPiCs3iKjVF1JbXQAedfbcLmW2isxdlVQWIgsQILEDYmjLJp0hHVZ3jSp6k63AAA2AAHPQCBrWeeofe0N6snYczxiQz1GvXKwe/UO9fpsMZny5lRhirtU3F8L3tm5bESw0nbMpDCTykrE+dTbtyaju1b4w0o5yytTU1wfPLtoqxVhDKSCOhGhGlY10XafALl74CGzANGzSDDEcjIAnnPWudpi9T02LIskVJHQ3cFbxVu2bb2lxASHt5ozxopB/HA289YinZvigsXHw+IHgc5SGgqrjQ5geR2J8gfOudIqfwnincEnIGk2z4o0yOH0kHXSJ5VxsnsvvwT6ecnKD2X/tF3ekvJcWr4utDUsmqfJFxYTvHyapmbLoR4ZMaHyr3E4p7jZnYsYAknYDYDoKvx2rtBQgwyAQAfENwQQw8EZvCBJB+cR4O1lvJk+zrGXLuukkNKjJuCJBbMZ3JroRUko3G2tLbV+v15K6eZzlW3COyuIxKF7KqVDZTLgaxJ0PKCPn6xWX7mZ2aIzMxjpJJj61Kw3F7iWblgMe7ug5lECSYEkxJECImDJpuTv7fc39SIdl+/seY7hb2VQ3IVnk92ZDhQYDMI0BIMelQbltWjMJjzIHuBU3i3Ejfum6wCkqgIB0lFCyOgMTHKolTDucff3CTSl7uxvwpHjnQC2fSBl+mlVmOxAgIpnUsTMyT5jSOcVPJHd3d57tv/wBLVHUS3G41pYpSlQOFKUoAUpSgBSlKALmrVMU17D9yWBuI6m2DALJBBQMdyDBidYG+1VVKX1HTRzKL5i7Tq6f2ez205M2LK8d+TVNHYdh8YyXLthkObVmYnVckDIVjaTvO8eVdf3tfK8Ji2tPbvKwZwTo0mIGWDO4KnQg9dortOA9oRiFYMFW4upUEwU0hhPmSD0061Xte7+fx5/0crrsUr8SOxf8AfV4b1RDdrE3KssZxnmJD3qi3LleFqwNMjGhTk5GLGtLVtatZFOQI0YiwrqyOJVhB1jmCCDyIIB9qpMZ2MuW3TMctu5ba4rsANFOqtJADQQdxIM+VTuP4u7btzbGhzBnGabe2Ugg6EydTzAqx7MdpHx63MDjWDK9pjbulYKMg+JmETpJzHmCCTmrJ1OWeNd0Fot/OvRHofZmJ9tyej2Rzn/8AH3omUIhSpDSCrahvIZYO0ww5yBA4lwW5YAL5dSR4TMEa66cwZ/aj4W8qg5xHeG2pF0QShPiTxf8AzB+/sJFLWBc3Tbvs1sLLXDcmUA3OU7sZAA5lhrrNMU3u5Kje68iDlpWy7ckBYUZQRIjXxEyxGjHWAegFa6ciorbihbkd3mIypJaAc8DPAH3c2g9K1UooBSlSeF4Vbt63bdgiuwBYwIB3Ouk/rFDdK2Slbo0ZSUuBRJKEeglZn8qrl4c3MqPQz+VfW7PZXB8PU4m87vlAiQIJJEZUUSx8pNQu3PZ7vbS4uwgCqkuoQqxU65yOUAmQQDuda566yEppa0+fU3/pskIPa1xzR84Thy8yx9IH71CvoAxCmQDpqD9RvVjxK+coywAQFaN9B5RoY159fOqrWxMLerYpSlAwUpSgBSlKALuygLKCYBIBPQE6muhvdlbQJy4yxH84rJ1PduFUGDEsDPsYka1zlKvKMns6MSa5R0r9krUiMbYCk3AMxBICsFUmD96Z5aCucs3mUhkJVhsVJBHoRWNWvZnALdvgOAVUFoPMggAEcxrtWbqM66XBPNldqKvYbixvNkjjjuy9s8Uxdxs9uyty0wTLJCeIAZ/EG5uGEEaSI0EGXwfHveRmdMhDkAa/DymdyCGEjcg6CKr+H8ZK3WsXAqWkVspCmQM8qXK5oBUxy1gnU1fux2JOh2J5jSowT8SKkvj9fmcL2hGOFvG8a9GvR/A8JryvKVqOMeGtV1woLMQqjcsQAPc6VuNar+HVxldVYSDDAESNjrz/AHNTrWgyHba77r0NOIxlu2AXYAGYHxFo1OVROYfTzqowXA3a1luXbq2ifDakaoDmXNBKqSTmiDGvWanXOCW8zPba5ZZhBNlggjzUAc4JAImPeqcYHFWLpFnvHRAhGjFGVuWSSPiLaDXQnTelNO7kdrpnDw3HBPXfVfn8ldxfhvc3CkyCoZTzymR4tN5BH/YrpOJcUwGJRWutezWrFtFAmS/izEZyZ1AnUb7nl6vc4y3DAhk0I2e2xiYndZ01EaagGqrG9lbin+URcXTcqrA85BIEehqJRU6bvTk1YupS9zJpLm/4N+bhmcj/ANju5cg6T8NsKB4ZjNnOv4RpqTU/CcJ4fes3biLfy4e3aZzmAJl3N1jIIJCAaCNtJO/L47hlyzl7xYzTHiU7b/CT1HzFecN4i9i4LibidCTB8mAIzL5HQ86rPFJx9yTv4mpTT10Mcf3fev3Obu8xyZviy8p862Pwi8ERzbfK4LKQJzKN2AGsee1acXiO8uM+VUzEnKghVnko5CrLDdrMVbVFRwBbQ218CEhGgkSR5DWmvvpV/kFXJBHDL0Zu6uRIE5G3ILAbfhBPpWtsI4XMUcLAMlWiDsZiINW6dtcYrZxdhhl1yr91Sg5fhP0HSol7tFiHtvaa4SlwIGEDUIEVeXIW1+XmaE8l6pfX/Qe6WHCMbisK4d7bOBZ7y2t0MVVXKgXE/BIESK6DiHbJb1tQ+FxAuo4KqAcueD4WOhZWUkFSskMYHOues9tMYQ4N3Tu40VBoCIUZQIABI9zWd/t3jGcurBBmVoVQVDBAgPiB5KPcTWSfTucrcVfo39jTDqHBdqenwKG+hWWNtlU5iFhoIn4AWHiAmJqlu2GX4lInaQa6PinHr15VF65KqzZdIgvqfhHOKo+I4zO2gAUEkQI36TsOgrVryUx+hEpSlA4UpSgBSlKALmlKU4wipnDsD3knNlClMx6BjlzTIgAxPkZ5VEWJ12rtcJdw9+3cQEBCUtzojsoVcoJOp1keetcP2z7Qn0eJOMW095JX2q0tuW03SN/Q9NHPN21px56M4u9YykoQQRIIIj6Hy613fDOIm7h++uZU1cEkhE0JC68l1A1100k1x/GsE9q8yuS06hj95eR9REe1RDebLlzHKCTlkxJiTG0+EfIV0cGRZ8MMsWnau1tqc/q+mUpPHNVT/Y+iYTELdUNbOYEA6EEjQHK0bMJ1FY4rF27f/wBHVNAYZgDBOUHL8UTptXLXezOJCBFIZXhmUPlAMaZw+WSAfONq6LA8KS3bCFUYwMzFQ2Y+rCYEwB05b0y3wcPN0/T4n3OTavZUSbN1XGZGDjaVIYT0kc/KtS4tGd0VgWt/GNsvXfcDYnaR6TS8T7JqxmzlWScyuTl8ipAMASdD7HlVLf4bfsqxZGVSCjEAFSp3EiRBjfyq1sdi6PBkXuy+6O2ze8wdNQQdQQRuIr1Xg+lclw/tI9tcrjvANiWggRAUGNpjeYG1XXDuO27zZAGVoJgwRpJMMOnmBM+VXvhmfL0OTG3KOqRqHZ8IS9i5cV9SBIg6zkJ0kaRBmdJPOpo43hmJy3UEkwCSsR1DgR71g/FbYZlkypAMDmQTp8q138Zh7g/mZG0nxKZ3jcDMDPnWfx8SfuzX18jc+k6rLFePhm9mmo//AErXHK1Rr7QMj4UuoW5BXK41yywViCPSCDpqJ2FcjXRcPde8u4VHD2rqNlJMhGylgAD8UGPhInfcaV+I7O30klQQoJLB1iFkk6kHYTtV8eRSt2bIYv0/9KVp8J6On6FbSlKeNMrV0qwZdCpBHqDI+tScBj+7vrdZFuwxYo8ZWmZnQgamduVRKytOAwJGYAglSSJAOokaidqrKKadkptM+h9phh7vD1xdu0kwq6AjKCwDI2QjQMMv5bzXzXEo3hZd1mR5b+4jfyNdjxztXbvYdcNh7Zt21tqWBIiQR/LiJIBg5p1rkMZmKnLGuhGuaIHUxy5cgKx9LCUYNST30+BszzjLInGttSRcVcuUrzOYkyNhAA6qc2vOaqm4c4BOkCdcw1A5it5a73YYQAqjmCSORIPT9ahPeY7sT6k1oFwTXJhSlKBopSlAClKUAXNK2/ZG6D+5P8qfZG6D+5P8qbaMNGqs8PhjcdUESxAE+dZfZG6D+5P8q9XDODIgEagh0kEbEHNVZtuL7Wr4LR312PcbYdHK3M2YaS0mQNspO6/vV12d4BnyX2YFQ05AJJKEQGJEZSQdNyPWQ4lxlr1pEa2hMnN4wNR8LIQ2h1Mgg1WcNNy1dRxpDLmh08Sz4lIzagidDWDosufJh/rwUJLSk006008r/GM6zGrawTu9m1sd4TXhNa8LfW6uZCCOYzLK76MATB0962G2fL5j963ppnjZY5RdSWpgTWGfpWZtHy+a/vWBtHy+a/vV1QKLKq7wYd8t20UQg6qySh8wBsdeUdQRUbG9oUtEratEElpzKLY0MT4dX+n6Vdm2fLT/AFLpOuuvTWoeP4aLr2BdYrZDt3hDWxlGXRszfDJ8OpjWlzUYruTOt02SWWSx5V+6+vn8ylTiiOVe4VX+YvgQH4RJdrjFTmmRAB5HQamu54jw/C/Z1a2LeYDQqFltQRMDXma5nE9m8Klth9otSXcqZDOqBgLe1xQQy+KcogTAOle2OA2bL5lxyNlLAKCoDDuy2sXGEF4UgAz1muD1vQw6nLDJGbj2vVVvqno+HpV66HpMXUZMWKWNcrTX0ZznFLIXEXQVGXOxC6gZSZWNtII29qmXO011rbIQviQJm5jTK7HqWB9jqOlbO0eGzYghGS4AEVWVrYBAnpcaZJ5mYgabCDjuEvacoSjEATDLoTy1I1/cV2ovHpH6fA58n3NLJrLfz2rn0N+H4MLtkNaabinxqSBAMwRPp15+VVQNT8Cbtm4txY03GdNVnVTrpMfka2LwS7cBdMjbsyq6ysyYIYyfWTPnVIzeOT8SS7eH5en2ERcsUpeI/d4fl5p/x9CtpW37K3l/en+VSuFcJa7ftWjAFy4ik5k0DMASNd4rS5JKzVTMeE4J7ztbSJKNqTAUAqSzHkB+oGpIrRew+XVXRwDE22mDynQEeRrvMXgrlxS+CsIERckFkVfCdDmnxRJzTvzM1y/GezqLbsvbNtm/mJce2QqM9rK2dZI0IfL0JSedciHUdRk6hrSMVXk7875X38yHjy9zdVFc+f8A0UxeTrrPXnyqPdwKHbwn3I+RO9d/wjtHhVV7VzCW0tZTl8SXGdujk8zyM6VzPFStxg1uylhAIjvladSZYk/FrGnIDpW+OVylUo166Ghw7EnGV+mpy960VYqeXTz1/WsKl4rDMzsQBBP40/yrV9jfoP70/wAqvaHI00rd9jfoP70/yp9jfoP70/yotAaaVu+xv0H96f5U+xv0H96f5UWgLOlKU8wilKUAKUpQBIwGOazcFxeW45MvNT5H84PKu7LA6jUGCD1B1B+VcXwLCJcvqr6iGMdcqloPlpy/5rs2/wC/sByFQtzke0nH3Vz/AAeGsCaycEbgj1rWaajlHN8ca5avFkdkF0KTlMSyAKZjeNDr+KrDBcbBstcuFQVOWEPiaZ0yHafWDDbRW3jGDNyyQolgQy6gc4aJ/wBJOnOB5VyefSNImdhPz3jypLVOkd/Co9RiXdx/BZcVxFt1DJaNvxQWIRQ0CICidRptA6idarBSlCVGxKlSANb79oBEaSWfOWB12MAz5679DWiti5MjTmzyMsREc5O81EuGVlw/z85+RlgghuL3k5Z1gEn0AGu9Llm5aYo4e00QwIKtDDYqYMEcqxw2IZHV1MMjKyneCpBGnqK6fhXaTEXCy2UtqxfvCfFlAyZMo+8pYw05t1UiIpWWXZcntXL0Jk4RTlN0v8HN4hVAQBGViqkknRpGhRd4O8zryrBXa24IlHRgehVlPQ7EEbeVdpwHjmLuoSDaVVIg5WJLIgRdc0gAc9/zqobtxiWUg91BS8p8O4vMGeIOpn/maVjzOUnCKut9fP5FceTFKUoRlbjv6WbMRxqxiVPfHEJlRibVoW2tSSuY2wxUpJ1g5ok61U8Qx3fNbS2nd27YyW0zSfEZZnfQF2bc6DQDYVFw33/6D+a1qVoMjQinxxRi9B8pt7npX9vL51kGE6baSN56+xPKssOqkkOxUQYPLNHhzeXKeU1rgg8wfketN9ChUtYaCY0BgnlNa6u21EMJB8vbTlVTi7QV2UagGP3+tKao1wn3GqlKUFxSlKALmlKU4wilKUAKUpQBlbuspDKSGUyCNwRtXZY7Fzhbly24JFsHMhGhMSQASV2bTlB6VxdZreYBlBIDABgNMwBzAN11qkk3sJyYlkcW+HZbdnuJKhNts38xhDEyAYIAIPUmJ9J2ro32M6RvOkepO1cHV/x/HlsPZB3vAM+g1yxPpLmf9o9KlS7dEZup6VZZqS53Lq3dB1Uq0HdSGEjWJBrj+KYbu7zryzEjzVvEp+R+lTOz/ERbc22gLcI16Nsp8gZg+x5Vr7QWbi33LzDElCdsm4UdImI/ehytqy3T4XhnKPDqiupSlWNoAnas7NksYUSYJ9gJO/kKwqZe4iDbNtbSrKoC0yTljxDQZSY13pc5SX9qv+Ck3Jf2r/RoxGIz5ZABVVUnm2Xm3nED2rO3xG4ohWKjKVhdNDqSfOee/SK1KQzS5Ou7b6nmeZ/OgcZSMviJHik6AcgOp6mocItdrVkOEWu1qyXguKXLVp0QgK3XcEgglYM7Aa8tOtRrGFLmEBjSTyUdWPIDqelZY7GG62dgA2UAkCMxE+I+Z0+VaKrDHSckkm9/zkrCFXJJJvf4/wAklAviykn+WZJESZXYbx661Grbh/v/ANB/NaXsMVAzQCcpA5lWEhtNI/76MTS0bG2lSs1Ve4fh74te8y2bNqyi2zdJyLKgDMzbu3ltqPeiqY19r7Q7qgCCAWKp/LUQMuozHL7saiae6+pWSfBq4hhUS4wt3zcB++mYDc+EBhyHMH33FQBgE5lj8h+hqTOm2s9Y39dIHpOtbcLbDEhiiaEgsxI0EwSF3J20opJajlKSW5DGBt89PVo8/wAgahXyrHwKQAPM+56Va3bQe2RGvLyP4j0Eetem5uNNQAdNwBER039qirYxTpWyjpVjisHmMrAJ3ERJ6ztWFzhZjwHMRuDp8j09YqKGKaZLpSlOMgpSlAClKUAKUpQArfiMfcuKqu2YJOUmJAIURO5HhG9aKVFASOHYY3LqIrBSToTtI1/SssVduKq2Ligd0TAKjMubUgN+Hn0+ka8HimtXFuLEqZ126flWXEcc1641xtJiBJIUAbCeUyfc1kfj/qdl4fbvypX+zX7fV39Pwv8Alfyqvz6kelKVsEilKUAKUpQBuzL3ZB+LMuWBy1zZm58oHKtYAynU5pECNI5nNOnpFY0qqjXJWjbh/v8A9B/Na1VP4HatteC3my22gOwMZVLLmMkHl5VbjgeALj/3MqZwCpAYhe7zND+EHxygbKBqD5VSWRRet/QYo2cyRSr/ABPBcGASmMBORmC5NcwPhQsWE6eU6aCttzs/gg0fb1IzKJ7vTKcuZvi5En+3WKjxo+v0f2J7GUL3lKKMkMs+IE+IH8YM6jlECDWu1bLEKoLEmABqSTyAroP/AAmEUFhjlkLdYDu92RoQRmI8Q11+Rqb/AA6yPiXZwxuBCytOgEhWkddRB6TVXlUYuS4+InK/Ci5EnA/w/wAtovi7uVVBYrbIhQNSWdhGmuw964hiCSQIBJgHkOQPtXe9ve065Gw1l/Fmy3YB0WDKhoiZgHXy6xwNV6ZzknKfInp3klHunyKzsoGOUiQeX13rClaWrNKdClKVIClKUAKUpQApSlAClKUAK9WJE7c43jy868pQAPlStmGs53VRzMVOucHuNbtsltvhObkc2YxIJnaKrdFowctkVtKl3+GlLedyFaY7ttGI2zRM7+VWIsYE2bZLsH7ti+XMWNyYClWXIE1kEGTBmoc0gcGtyjpXTPw7hklRibsAvD5NSMqFRly/iL66fCBpM1G4bhsA1u2b110cBS6gMQx75gROUx/Jy7czVPFVXT+jJ7CipXQvw7h2WftNzMUBgISA5kldVBIGg9TvVZxq3YW8RhmLWgEhmmScozHUD708hVo5FJ1T+hDjRGw/3/6D+a1qrbh/v/0H81rVVyordg8OblxEG7MBy5nz0rTVz2YwveNeCsVuizcNsxpMQ0ncHKYBHXyqs5dsWysnSsppHLbl6VP4Txu7hi5tZQzrlkiSusyvKfWRVeu1e1LipKmS0mqYnrqTqSdSSdyT1pSlWJFKUoAUpSgBSlKAFKUoAUpSgBSlKAFKUoAn8CZRfUuYAmJMaxArrvttuQM6SdhmXX61wVeZR0qKZpw9Q8SpI7+/ZDoRpBBAMAxmESPY1UWuydsfE7n0gfvXNpiHWMruI2hmEegBqXg+N3rZ+IsOYckz6E6j2quo59Rim13xOlbs/h/wfJm/eoeK7LqWm22QQIEE666yWnpU3g3EjeQsVCw0aGQdJqfUmvwsWSNpafQ5Z+ytwEAMpB3Ooj21mofFuGdwyrmzZhPwxEadTzrrf/I2tf5lvT/Wv71VYzF4O463HfMVERDQRqQCI11P71F+pmyYMaj7rV/EoMJbJzAAmVIHmcy6CtLLBIO4JB9Roa7DC8ew2ViDlCqSFyEHf7oiJ9OtcjfvZ3Z4jMzNHSTMUJ2zLlxxglUrPLRAYFhIkSAYkcxMGPWK2vjWlyoFsOCpVJC5T93Ukn1JrRSrNJmehSlKkkUpSgBSlKAFKUoAUpSgBSlKAFKUoAUpSgBSlKAFKUoA9I0HvXlKVAGdvEuohXZRv4WI12nQ1jcuFviLN/USdvWlKKRNujGK9pSpINuH+/8A0H81rVSlQApSlSApSlAClKUAKUpQB//Z"/>
          <p:cNvSpPr>
            <a:spLocks noChangeAspect="1" noChangeArrowheads="1"/>
          </p:cNvSpPr>
          <p:nvPr/>
        </p:nvSpPr>
        <p:spPr bwMode="auto">
          <a:xfrm>
            <a:off x="1682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6" name="AutoShape 12" descr="data:image/jpeg;base64,/9j/4AAQSkZJRgABAQAAAQABAAD/2wCEAAkGBhISEBQSEhQVFRUUFhQYGBcVFhcYGhcXFhoYGBgWFRUXHCYfGRkkGRYbIDAgIycqLCwsGB4xNTAqNSYrLCkBCQoKDgwOGg8PGiokHyQsLCwtKS0sLCotLywvLCopKi4sKjQpLCwtLS4sNCwvLCwsLCwsLCwpLy0sLDYsLCksLf/AABEIANMA7wMBIgACEQEDEQH/xAAcAAEAAgMBAQEAAAAAAAAAAAAABAUCAwYBBwj/xAA8EAACAQIEAwYDBgUEAwEBAAABAhEAAwQSITEFQVEGEyJhcYEykaEUQlKxwdEHI3KS0mKC4fAVJDOyFv/EABoBAAIDAQEAAAAAAAAAAAAAAAADAQIEBQb/xAAzEQACAgEDAgMHAwQCAwAAAAAAAQIRAyExQQQSE1FhBSJxgZHR8BSxwSMyoeFi8RVCUv/aAAwDAQACEQMRAD8A4/EMBbYnmCsDqdR7aVU1P4kDCn7o0j/Vrqf+8qgV617mLGqiKk21i0xOzFcvmy7/AEbeo1SLUd0866oAI2OpzT6Aj3qpdkelKVJIpSlAClKUAB5/T9K3Y0/zG8jlHoug+gq/7Mdhr2NtPdR0QK+SHzakAE/CDAAYVdJ/Cu+cRN17fdFyWKM2fKdSFBSJ5a+tKeWKdWLlkjF6s4ClfWH/AIX4LKwzXZJMNmHhE6DLEGBpJ3302qXwvsVg8PBFvvHGXxXfFqOYX4RJ12PLpVfGT2QiXWYorc+X8L7NYnEANZtllL5M2gUNofETsACCTW49jsYA7NZZVtq7Fm0BCaHKeZ9PM19gw9q3aXLbRUXeFAAnQTpudBr5V614f9/Wo75mSXtJJ6LQ+C0r6jjOwmDdwwDIADKI2jHSDmaY0nQbyNudBxv+H+RWfDuXygnu2Higb5WGjQOUA9Jpqkaoddgm1FS1ZxtKteH9l8Ve+G0wWQMz+BRPOWiQOcTVlZ/h9iCDma0sDQZs2YxIHhBA10k1Pch882OH90kvmSP4b8QVb1yyUUm6pIcgSMmuTUGVb21ArpuLdnMPfUgoqNByugggnmVEBhPL1qt7MdkGw10XnuqzKjjIgMS2nxkiRBmI121FWvFOL2sOhe43QBVILkkSAFnTQgyeRHUTWlbbOJ1eac88f0zbfNbfY+W47Dd3de3M5GZZ2nKYmPatNT+O4xLuJu3LYIR2kSIOoEkjlJkx51Aq62O+thSlKkkk4HEBSQdm+h5H9KsCKpq22cUy7bdDt8v2qU6FTx92qLSlaLWNQ7+E+eo+YrfHv6EH8qYmmIcWtyJxLZOni+en6CoNTMfiPuDYHU9SP01NQ6U9zTBVEVtsXAJDTlYQY+YPnB1rVSoLmd63lYr0P/TWFSbF/MyKwSJVSzD7sgSSeg5+VfUbf8HMNLE37zA/DlCCPOYObT096XPLGH9xVyUdz5LVx2W7MXcbfFtAQgjvLkSEXz2BYxoJ19jX1a7/AAv4ebS2+7YFY/mBznaDJzH4ddvh00iIroMBwqzh1y2LaWwYnIoE5RALHdjHM9TWeXVJr3VqKlnSWhzFn+FWAXcXX8Ma3CNZ+PwgQeUbeVQbn8JMJmkXb4HSU3nrl6aRFd071Gu3qTGc3yzFPqJR5I3DeG2cNb7uyuRMzNEk6tE6kzyHyrZcv1ou4moV7FU6GJs5ebqeWSruJqJcxdRXuzVbjeOWbThHY5jBICk5QdQWI2kdJOo0rUsajuY08mZ1BFq2JNY94T1qpxXHbCLmNxWnYWyGY+gnT1MVyd7iF27e7yWzZpQA6JBJUKNtBzjXUmrukrRo6foMmZ1K15aat/A743K1jFLnyBhnAzFQRmA01IG24rleIcfxAGQhELbPbzAgTrEnQ7CY/wCKUXWktmbMTJbMZJ6lpkmohNZIqUKo1f8AiJ4pOGfSS4+9/nqfSGfr9a8z1wmD45et7PmEk5X8Qk7mT4h10I+pqava27Gtu0T18Y+mamfIzz9mzT91p/4Owttv/SfzFfPO3Vv/ANvNya3bjWYhQu3LUbe/OukXtXbFhrhEXMrfy9SJBXxA818Q0mdx51wWPx73nL3DJP0HQdB5Utu3odD2b0uTFJyl8CPSlKk7QAnQVuGCf8J/X5bmpPD7EDOeYIA+hPlzHzqVVlGxUslOkV9nAMdT4Qeo1+X71m3DTyYH6H66fWps0qe0X4rK2/hGViACwHMAwQdjW+yrWrbPEFiqjkRzJ8gYjz9ql5jXqtFR2E+L6Fdj7MEGSc0nX1686jVP4q/wgAxqZ5EkCfcR9agVUdHVClKUFiRg+H3brBbSM5JUeFSdWMAEjQT59DX6E4LgjYw1myzZmt20Qt1KgAkTy6eUVSfw84P9nwKay16LzaRGdVyr1MKBvzJ5V0s1zc+TvdcIxZstvtRkWrWzUZq0XHpMYmSc6ML12q7E4oAEsQqjUk7ADcnyArbiLtUvE8cEtu7CVVWJH4tIy/7icvvW2ENLOdPJ3TUfNlJc7S3cS3d4ZQhGVizugMCMwCwRl6kZiRrAmru64kxtJr5th77IwZTlYbFeXp5cta6fhfay3oMQrAgfGmoPmUAke0jyFOyy/TweTtcq4jq38jX1HRPJ2xx0l+cl4Wqi7V8NUIt5gVYnLoo8ehIzaiCAsZtenLS5tdr8KLjW5KgGA+Xwt6ESY8yKpO0vHbxaB3bYd4KHKGDgaGWaYIYHTQiBXAx+1ut6jqY4o4OyL1ubabXktK7q412Zp6f2dHB77nb8lt8/xHM1laulTK6Grqzdw2JZbZt9xcICi4rSkj4QUOwO0z0qoxWEe05S4pVl3B/MHmPOu5i6mOdvDki4yrWMq1W1qm01+3K1RsXdjanF7bNeYxOKZyC0abR5xP5VqpStWPHHFFQgqSDLmnmm8mR23yZ2bBcwN68uWypgiCKxBjUaHyr3UmdSepk/Mmo9/vu12187+IXj8Oqfde96V8Ku/mZJaDBgZ0Q7eq+VRhgU6Mf93/FTMOPjn8B/NahOlx2KjwoCQT1A6nn6bfnUugje1mw4ZCphV2I0Ox82n/mtdrAqN/EfkPlua1XcdlhbYGVeZAM+e3/fpWp8e55xz8OnziotDO2XmWaqZA+h00/QUuEAeIgesD209fWoNniAgBgdBEj9QefnWbY9IPhJ8iBB6SZqbF9jsk8p0I6gg/lSoLcTbkqj209hsKx/8i/+n+0VPcHhMsAKj3r1wTFsgDqJPr0+VaTxJuQUexP5nSj8SaPCMp6gmfbpUN2Wjja3RO8uR5Hb5VDxeDABZdIiR+oM/SrHC2gzqrNlBIBMTE+VWvF+DWbAC94WuPsuXRkOhmNues+3OsufrMOLLDDK+6W1Jv8AylWnPkWw4skovItlvqjjrdsswUbkgDlqTA1NfReG/wAJlNtDiLrq5HjRAhA38IfXWI1giZ3ri+AcJ+04pLPiCs3iKjVF1JbXQAedfbcLmW2isxdlVQWIgsQILEDYmjLJp0hHVZ3jSp6k63AAA2AAHPQCBrWeeofe0N6snYczxiQz1GvXKwe/UO9fpsMZny5lRhirtU3F8L3tm5bESw0nbMpDCTykrE+dTbtyaju1b4w0o5yytTU1wfPLtoqxVhDKSCOhGhGlY10XafALl74CGzANGzSDDEcjIAnnPWudpi9T02LIskVJHQ3cFbxVu2bb2lxASHt5ozxopB/HA289YinZvigsXHw+IHgc5SGgqrjQ5geR2J8gfOudIqfwnincEnIGk2z4o0yOH0kHXSJ5VxsnsvvwT6ecnKD2X/tF3ekvJcWr4utDUsmqfJFxYTvHyapmbLoR4ZMaHyr3E4p7jZnYsYAknYDYDoKvx2rtBQgwyAQAfENwQQw8EZvCBJB+cR4O1lvJk+zrGXLuukkNKjJuCJBbMZ3JroRUko3G2tLbV+v15K6eZzlW3COyuIxKF7KqVDZTLgaxJ0PKCPn6xWX7mZ2aIzMxjpJJj61Kw3F7iWblgMe7ug5lECSYEkxJECImDJpuTv7fc39SIdl+/seY7hb2VQ3IVnk92ZDhQYDMI0BIMelQbltWjMJjzIHuBU3i3Ejfum6wCkqgIB0lFCyOgMTHKolTDucff3CTSl7uxvwpHjnQC2fSBl+mlVmOxAgIpnUsTMyT5jSOcVPJHd3d57tv/wBLVHUS3G41pYpSlQOFKUoAUpSgBSlKALmrVMU17D9yWBuI6m2DALJBBQMdyDBidYG+1VVKX1HTRzKL5i7Tq6f2ez205M2LK8d+TVNHYdh8YyXLthkObVmYnVckDIVjaTvO8eVdf3tfK8Ji2tPbvKwZwTo0mIGWDO4KnQg9dortOA9oRiFYMFW4upUEwU0hhPmSD0061Xte7+fx5/0crrsUr8SOxf8AfV4b1RDdrE3KssZxnmJD3qi3LleFqwNMjGhTk5GLGtLVtatZFOQI0YiwrqyOJVhB1jmCCDyIIB9qpMZ2MuW3TMctu5ba4rsANFOqtJADQQdxIM+VTuP4u7btzbGhzBnGabe2Ugg6EydTzAqx7MdpHx63MDjWDK9pjbulYKMg+JmETpJzHmCCTmrJ1OWeNd0Fot/OvRHofZmJ9tyej2Rzn/8AH3omUIhSpDSCrahvIZYO0ww5yBA4lwW5YAL5dSR4TMEa66cwZ/aj4W8qg5xHeG2pF0QShPiTxf8AzB+/sJFLWBc3Tbvs1sLLXDcmUA3OU7sZAA5lhrrNMU3u5Kje68iDlpWy7ckBYUZQRIjXxEyxGjHWAegFa6ciorbihbkd3mIypJaAc8DPAH3c2g9K1UooBSlSeF4Vbt63bdgiuwBYwIB3Ouk/rFDdK2Slbo0ZSUuBRJKEeglZn8qrl4c3MqPQz+VfW7PZXB8PU4m87vlAiQIJJEZUUSx8pNQu3PZ7vbS4uwgCqkuoQqxU65yOUAmQQDuda566yEppa0+fU3/pskIPa1xzR84Thy8yx9IH71CvoAxCmQDpqD9RvVjxK+coywAQFaN9B5RoY159fOqrWxMLerYpSlAwUpSgBSlKALuygLKCYBIBPQE6muhvdlbQJy4yxH84rJ1PduFUGDEsDPsYka1zlKvKMns6MSa5R0r9krUiMbYCk3AMxBICsFUmD96Z5aCucs3mUhkJVhsVJBHoRWNWvZnALdvgOAVUFoPMggAEcxrtWbqM66XBPNldqKvYbixvNkjjjuy9s8Uxdxs9uyty0wTLJCeIAZ/EG5uGEEaSI0EGXwfHveRmdMhDkAa/DymdyCGEjcg6CKr+H8ZK3WsXAqWkVspCmQM8qXK5oBUxy1gnU1fux2JOh2J5jSowT8SKkvj9fmcL2hGOFvG8a9GvR/A8JryvKVqOMeGtV1woLMQqjcsQAPc6VuNar+HVxldVYSDDAESNjrz/AHNTrWgyHba77r0NOIxlu2AXYAGYHxFo1OVROYfTzqowXA3a1luXbq2ifDakaoDmXNBKqSTmiDGvWanXOCW8zPba5ZZhBNlggjzUAc4JAImPeqcYHFWLpFnvHRAhGjFGVuWSSPiLaDXQnTelNO7kdrpnDw3HBPXfVfn8ldxfhvc3CkyCoZTzymR4tN5BH/YrpOJcUwGJRWutezWrFtFAmS/izEZyZ1AnUb7nl6vc4y3DAhk0I2e2xiYndZ01EaagGqrG9lbin+URcXTcqrA85BIEehqJRU6bvTk1YupS9zJpLm/4N+bhmcj/ANju5cg6T8NsKB4ZjNnOv4RpqTU/CcJ4fes3biLfy4e3aZzmAJl3N1jIIJCAaCNtJO/L47hlyzl7xYzTHiU7b/CT1HzFecN4i9i4LibidCTB8mAIzL5HQ86rPFJx9yTv4mpTT10Mcf3fev3Obu8xyZviy8p862Pwi8ERzbfK4LKQJzKN2AGsee1acXiO8uM+VUzEnKghVnko5CrLDdrMVbVFRwBbQ218CEhGgkSR5DWmvvpV/kFXJBHDL0Zu6uRIE5G3ILAbfhBPpWtsI4XMUcLAMlWiDsZiINW6dtcYrZxdhhl1yr91Sg5fhP0HSol7tFiHtvaa4SlwIGEDUIEVeXIW1+XmaE8l6pfX/Qe6WHCMbisK4d7bOBZ7y2t0MVVXKgXE/BIESK6DiHbJb1tQ+FxAuo4KqAcueD4WOhZWUkFSskMYHOues9tMYQ4N3Tu40VBoCIUZQIABI9zWd/t3jGcurBBmVoVQVDBAgPiB5KPcTWSfTucrcVfo39jTDqHBdqenwKG+hWWNtlU5iFhoIn4AWHiAmJqlu2GX4lInaQa6PinHr15VF65KqzZdIgvqfhHOKo+I4zO2gAUEkQI36TsOgrVryUx+hEpSlA4UpSgBSlKALmlKU4wipnDsD3knNlClMx6BjlzTIgAxPkZ5VEWJ12rtcJdw9+3cQEBCUtzojsoVcoJOp1keetcP2z7Qn0eJOMW095JX2q0tuW03SN/Q9NHPN21px56M4u9YykoQQRIIIj6Hy613fDOIm7h++uZU1cEkhE0JC68l1A1100k1x/GsE9q8yuS06hj95eR9REe1RDebLlzHKCTlkxJiTG0+EfIV0cGRZ8MMsWnau1tqc/q+mUpPHNVT/Y+iYTELdUNbOYEA6EEjQHK0bMJ1FY4rF27f/wBHVNAYZgDBOUHL8UTptXLXezOJCBFIZXhmUPlAMaZw+WSAfONq6LA8KS3bCFUYwMzFQ2Y+rCYEwB05b0y3wcPN0/T4n3OTavZUSbN1XGZGDjaVIYT0kc/KtS4tGd0VgWt/GNsvXfcDYnaR6TS8T7JqxmzlWScyuTl8ipAMASdD7HlVLf4bfsqxZGVSCjEAFSp3EiRBjfyq1sdi6PBkXuy+6O2ze8wdNQQdQQRuIr1Xg+lclw/tI9tcrjvANiWggRAUGNpjeYG1XXDuO27zZAGVoJgwRpJMMOnmBM+VXvhmfL0OTG3KOqRqHZ8IS9i5cV9SBIg6zkJ0kaRBmdJPOpo43hmJy3UEkwCSsR1DgR71g/FbYZlkypAMDmQTp8q138Zh7g/mZG0nxKZ3jcDMDPnWfx8SfuzX18jc+k6rLFePhm9mmo//AErXHK1Rr7QMj4UuoW5BXK41yywViCPSCDpqJ2FcjXRcPde8u4VHD2rqNlJMhGylgAD8UGPhInfcaV+I7O30klQQoJLB1iFkk6kHYTtV8eRSt2bIYv0/9KVp8J6On6FbSlKeNMrV0qwZdCpBHqDI+tScBj+7vrdZFuwxYo8ZWmZnQgamduVRKytOAwJGYAglSSJAOokaidqrKKadkptM+h9phh7vD1xdu0kwq6AjKCwDI2QjQMMv5bzXzXEo3hZd1mR5b+4jfyNdjxztXbvYdcNh7Zt21tqWBIiQR/LiJIBg5p1rkMZmKnLGuhGuaIHUxy5cgKx9LCUYNST30+BszzjLInGttSRcVcuUrzOYkyNhAA6qc2vOaqm4c4BOkCdcw1A5it5a73YYQAqjmCSORIPT9ahPeY7sT6k1oFwTXJhSlKBopSlAClKUAXNK2/ZG6D+5P8qfZG6D+5P8qbaMNGqs8PhjcdUESxAE+dZfZG6D+5P8q9XDODIgEagh0kEbEHNVZtuL7Wr4LR312PcbYdHK3M2YaS0mQNspO6/vV12d4BnyX2YFQ05AJJKEQGJEZSQdNyPWQ4lxlr1pEa2hMnN4wNR8LIQ2h1Mgg1WcNNy1dRxpDLmh08Sz4lIzagidDWDosufJh/rwUJLSk006008r/GM6zGrawTu9m1sd4TXhNa8LfW6uZCCOYzLK76MATB0962G2fL5j963ppnjZY5RdSWpgTWGfpWZtHy+a/vWBtHy+a/vV1QKLKq7wYd8t20UQg6qySh8wBsdeUdQRUbG9oUtEratEElpzKLY0MT4dX+n6Vdm2fLT/AFLpOuuvTWoeP4aLr2BdYrZDt3hDWxlGXRszfDJ8OpjWlzUYruTOt02SWWSx5V+6+vn8ylTiiOVe4VX+YvgQH4RJdrjFTmmRAB5HQamu54jw/C/Z1a2LeYDQqFltQRMDXma5nE9m8Klth9otSXcqZDOqBgLe1xQQy+KcogTAOle2OA2bL5lxyNlLAKCoDDuy2sXGEF4UgAz1muD1vQw6nLDJGbj2vVVvqno+HpV66HpMXUZMWKWNcrTX0ZznFLIXEXQVGXOxC6gZSZWNtII29qmXO011rbIQviQJm5jTK7HqWB9jqOlbO0eGzYghGS4AEVWVrYBAnpcaZJ5mYgabCDjuEvacoSjEATDLoTy1I1/cV2ovHpH6fA58n3NLJrLfz2rn0N+H4MLtkNaabinxqSBAMwRPp15+VVQNT8Cbtm4txY03GdNVnVTrpMfka2LwS7cBdMjbsyq6ysyYIYyfWTPnVIzeOT8SS7eH5en2ERcsUpeI/d4fl5p/x9CtpW37K3l/en+VSuFcJa7ftWjAFy4ik5k0DMASNd4rS5JKzVTMeE4J7ztbSJKNqTAUAqSzHkB+oGpIrRew+XVXRwDE22mDynQEeRrvMXgrlxS+CsIERckFkVfCdDmnxRJzTvzM1y/GezqLbsvbNtm/mJce2QqM9rK2dZI0IfL0JSedciHUdRk6hrSMVXk7875X38yHjy9zdVFc+f8A0UxeTrrPXnyqPdwKHbwn3I+RO9d/wjtHhVV7VzCW0tZTl8SXGdujk8zyM6VzPFStxg1uylhAIjvladSZYk/FrGnIDpW+OVylUo166Ghw7EnGV+mpy960VYqeXTz1/WsKl4rDMzsQBBP40/yrV9jfoP70/wAqvaHI00rd9jfoP70/yp9jfoP70/yotAaaVu+xv0H96f5U+xv0H96f5UWgLOlKU8wilKUAKUpQBIwGOazcFxeW45MvNT5H84PKu7LA6jUGCD1B1B+VcXwLCJcvqr6iGMdcqloPlpy/5rs2/wC/sByFQtzke0nH3Vz/AAeGsCaycEbgj1rWaajlHN8ca5avFkdkF0KTlMSyAKZjeNDr+KrDBcbBstcuFQVOWEPiaZ0yHafWDDbRW3jGDNyyQolgQy6gc4aJ/wBJOnOB5VyefSNImdhPz3jypLVOkd/Co9RiXdx/BZcVxFt1DJaNvxQWIRQ0CICidRptA6idarBSlCVGxKlSANb79oBEaSWfOWB12MAz5679DWiti5MjTmzyMsREc5O81EuGVlw/z85+RlgghuL3k5Z1gEn0AGu9Llm5aYo4e00QwIKtDDYqYMEcqxw2IZHV1MMjKyneCpBGnqK6fhXaTEXCy2UtqxfvCfFlAyZMo+8pYw05t1UiIpWWXZcntXL0Jk4RTlN0v8HN4hVAQBGViqkknRpGhRd4O8zryrBXa24IlHRgehVlPQ7EEbeVdpwHjmLuoSDaVVIg5WJLIgRdc0gAc9/zqobtxiWUg91BS8p8O4vMGeIOpn/maVjzOUnCKut9fP5FceTFKUoRlbjv6WbMRxqxiVPfHEJlRibVoW2tSSuY2wxUpJ1g5ok61U8Qx3fNbS2nd27YyW0zSfEZZnfQF2bc6DQDYVFw33/6D+a1qVoMjQinxxRi9B8pt7npX9vL51kGE6baSN56+xPKssOqkkOxUQYPLNHhzeXKeU1rgg8wfketN9ChUtYaCY0BgnlNa6u21EMJB8vbTlVTi7QV2UagGP3+tKao1wn3GqlKUFxSlKALmlKU4wilKUAKUpQBlbuspDKSGUyCNwRtXZY7Fzhbly24JFsHMhGhMSQASV2bTlB6VxdZreYBlBIDABgNMwBzAN11qkk3sJyYlkcW+HZbdnuJKhNts38xhDEyAYIAIPUmJ9J2ro32M6RvOkepO1cHV/x/HlsPZB3vAM+g1yxPpLmf9o9KlS7dEZup6VZZqS53Lq3dB1Uq0HdSGEjWJBrj+KYbu7zryzEjzVvEp+R+lTOz/ERbc22gLcI16Nsp8gZg+x5Vr7QWbi33LzDElCdsm4UdImI/ehytqy3T4XhnKPDqiupSlWNoAnas7NksYUSYJ9gJO/kKwqZe4iDbNtbSrKoC0yTljxDQZSY13pc5SX9qv+Ck3Jf2r/RoxGIz5ZABVVUnm2Xm3nED2rO3xG4ohWKjKVhdNDqSfOee/SK1KQzS5Ou7b6nmeZ/OgcZSMviJHik6AcgOp6mocItdrVkOEWu1qyXguKXLVp0QgK3XcEgglYM7Aa8tOtRrGFLmEBjSTyUdWPIDqelZY7GG62dgA2UAkCMxE+I+Z0+VaKrDHSckkm9/zkrCFXJJJvf4/wAklAviykn+WZJESZXYbx661Grbh/v/ANB/NaXsMVAzQCcpA5lWEhtNI/76MTS0bG2lSs1Ve4fh74te8y2bNqyi2zdJyLKgDMzbu3ltqPeiqY19r7Q7qgCCAWKp/LUQMuozHL7saiae6+pWSfBq4hhUS4wt3zcB++mYDc+EBhyHMH33FQBgE5lj8h+hqTOm2s9Y39dIHpOtbcLbDEhiiaEgsxI0EwSF3J20opJajlKSW5DGBt89PVo8/wAgahXyrHwKQAPM+56Va3bQe2RGvLyP4j0Eetem5uNNQAdNwBER039qirYxTpWyjpVjisHmMrAJ3ERJ6ztWFzhZjwHMRuDp8j09YqKGKaZLpSlOMgpSlAClKUAKUpQArfiMfcuKqu2YJOUmJAIURO5HhG9aKVFASOHYY3LqIrBSToTtI1/SssVduKq2Ligd0TAKjMubUgN+Hn0+ka8HimtXFuLEqZ126flWXEcc1641xtJiBJIUAbCeUyfc1kfj/qdl4fbvypX+zX7fV39Pwv8Alfyqvz6kelKVsEilKUAKUpQBuzL3ZB+LMuWBy1zZm58oHKtYAynU5pECNI5nNOnpFY0qqjXJWjbh/v8A9B/Na1VP4HatteC3my22gOwMZVLLmMkHl5VbjgeALj/3MqZwCpAYhe7zND+EHxygbKBqD5VSWRRet/QYo2cyRSr/ABPBcGASmMBORmC5NcwPhQsWE6eU6aCttzs/gg0fb1IzKJ7vTKcuZvi5En+3WKjxo+v0f2J7GUL3lKKMkMs+IE+IH8YM6jlECDWu1bLEKoLEmABqSTyAroP/AAmEUFhjlkLdYDu92RoQRmI8Q11+Rqb/AA6yPiXZwxuBCytOgEhWkddRB6TVXlUYuS4+InK/Ci5EnA/w/wAtovi7uVVBYrbIhQNSWdhGmuw964hiCSQIBJgHkOQPtXe9ve065Gw1l/Fmy3YB0WDKhoiZgHXy6xwNV6ZzknKfInp3klHunyKzsoGOUiQeX13rClaWrNKdClKVIClKUAKUpQApSlAClKUAK9WJE7c43jy868pQAPlStmGs53VRzMVOucHuNbtsltvhObkc2YxIJnaKrdFowctkVtKl3+GlLedyFaY7ttGI2zRM7+VWIsYE2bZLsH7ti+XMWNyYClWXIE1kEGTBmoc0gcGtyjpXTPw7hklRibsAvD5NSMqFRly/iL66fCBpM1G4bhsA1u2b110cBS6gMQx75gROUx/Jy7czVPFVXT+jJ7CipXQvw7h2WftNzMUBgISA5kldVBIGg9TvVZxq3YW8RhmLWgEhmmScozHUD708hVo5FJ1T+hDjRGw/3/6D+a1qrbh/v/0H81rVVyordg8OblxEG7MBy5nz0rTVz2YwveNeCsVuizcNsxpMQ0ncHKYBHXyqs5dsWysnSsppHLbl6VP4Txu7hi5tZQzrlkiSusyvKfWRVeu1e1LipKmS0mqYnrqTqSdSSdyT1pSlWJFKUoAUpSgBSlKAFKUoAUpSgBSlKAFKUoAn8CZRfUuYAmJMaxArrvttuQM6SdhmXX61wVeZR0qKZpw9Q8SpI7+/ZDoRpBBAMAxmESPY1UWuydsfE7n0gfvXNpiHWMruI2hmEegBqXg+N3rZ+IsOYckz6E6j2quo59Rim13xOlbs/h/wfJm/eoeK7LqWm22QQIEE666yWnpU3g3EjeQsVCw0aGQdJqfUmvwsWSNpafQ5Z+ytwEAMpB3Ooj21mofFuGdwyrmzZhPwxEadTzrrf/I2tf5lvT/Wv71VYzF4O463HfMVERDQRqQCI11P71F+pmyYMaj7rV/EoMJbJzAAmVIHmcy6CtLLBIO4JB9Roa7DC8ew2ViDlCqSFyEHf7oiJ9OtcjfvZ3Z4jMzNHSTMUJ2zLlxxglUrPLRAYFhIkSAYkcxMGPWK2vjWlyoFsOCpVJC5T93Ukn1JrRSrNJmehSlKkkUpSgBSlKAFKUoAUpSgBSlKAFKUoAUpSgBSlKAFKUoA9I0HvXlKVAGdvEuohXZRv4WI12nQ1jcuFviLN/USdvWlKKRNujGK9pSpINuH+/8A0H81rVSlQApSlSApSlAClKUAKUpQB//Z"/>
          <p:cNvSpPr>
            <a:spLocks noChangeAspect="1" noChangeArrowheads="1"/>
          </p:cNvSpPr>
          <p:nvPr/>
        </p:nvSpPr>
        <p:spPr bwMode="auto">
          <a:xfrm>
            <a:off x="3206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pic>
        <p:nvPicPr>
          <p:cNvPr id="533518" name="Picture 14" descr="http://www.greeka.com/eastern_aegean/ikaria/ikaria-map/ikaria.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3026" y="1512600"/>
            <a:ext cx="5423230" cy="4796720"/>
          </a:xfrm>
          <a:prstGeom prst="rect">
            <a:avLst/>
          </a:prstGeom>
          <a:noFill/>
          <a:extLst>
            <a:ext uri="{909E8E84-426E-40DD-AFC4-6F175D3DCCD1}">
              <a14:hiddenFill xmlns:a14="http://schemas.microsoft.com/office/drawing/2010/main">
                <a:solidFill>
                  <a:srgbClr val="FFFFFF"/>
                </a:solidFill>
              </a14:hiddenFill>
            </a:ext>
          </a:extLst>
        </p:spPr>
      </p:pic>
      <p:pic>
        <p:nvPicPr>
          <p:cNvPr id="533520" name="Picture 16" descr="http://www.go-greece-vacations.com/images/Ikari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58462" y="1412776"/>
            <a:ext cx="3383578" cy="2233161"/>
          </a:xfrm>
          <a:prstGeom prst="rect">
            <a:avLst/>
          </a:prstGeom>
          <a:noFill/>
          <a:extLst>
            <a:ext uri="{909E8E84-426E-40DD-AFC4-6F175D3DCCD1}">
              <a14:hiddenFill xmlns:a14="http://schemas.microsoft.com/office/drawing/2010/main">
                <a:solidFill>
                  <a:srgbClr val="FFFFFF"/>
                </a:solidFill>
              </a14:hiddenFill>
            </a:ext>
          </a:extLst>
        </p:spPr>
      </p:pic>
      <p:pic>
        <p:nvPicPr>
          <p:cNvPr id="642050" name="Picture 2" descr="http://graphics8.nytimes.com/images/2012/10/28/magazine/28Ikaria3/28Ikaria3-articleLarge-v2.jpg"/>
          <p:cNvPicPr>
            <a:picLocks noChangeAspect="1" noChangeArrowheads="1"/>
          </p:cNvPicPr>
          <p:nvPr/>
        </p:nvPicPr>
        <p:blipFill>
          <a:blip r:embed="rId5" cstate="print"/>
          <a:srcRect/>
          <a:stretch>
            <a:fillRect/>
          </a:stretch>
        </p:blipFill>
        <p:spPr bwMode="auto">
          <a:xfrm>
            <a:off x="179512" y="1340767"/>
            <a:ext cx="3816424" cy="5024959"/>
          </a:xfrm>
          <a:prstGeom prst="rect">
            <a:avLst/>
          </a:prstGeom>
          <a:noFill/>
        </p:spPr>
      </p:pic>
      <p:pic>
        <p:nvPicPr>
          <p:cNvPr id="533508" name="Picture 4" descr="http://i2.media.daumcdn.net/photo-media/201210/31/chosun/20121031183204494.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49392" y="4005064"/>
            <a:ext cx="3453245" cy="2304256"/>
          </a:xfrm>
          <a:prstGeom prst="rect">
            <a:avLst/>
          </a:prstGeom>
          <a:noFill/>
          <a:extLst>
            <a:ext uri="{909E8E84-426E-40DD-AFC4-6F175D3DCCD1}">
              <a14:hiddenFill xmlns:a14="http://schemas.microsoft.com/office/drawing/2010/main">
                <a:solidFill>
                  <a:srgbClr val="FFFFFF"/>
                </a:solidFill>
              </a14:hiddenFill>
            </a:ext>
          </a:extLst>
        </p:spPr>
      </p:pic>
      <p:pic>
        <p:nvPicPr>
          <p:cNvPr id="642052" name="Picture 4" descr="http://cfile229.uf.daum.net/image/173B04444F68289A1BE232"/>
          <p:cNvPicPr>
            <a:picLocks noChangeAspect="1" noChangeArrowheads="1"/>
          </p:cNvPicPr>
          <p:nvPr/>
        </p:nvPicPr>
        <p:blipFill>
          <a:blip r:embed="rId7" cstate="print"/>
          <a:srcRect/>
          <a:stretch>
            <a:fillRect/>
          </a:stretch>
        </p:blipFill>
        <p:spPr bwMode="auto">
          <a:xfrm>
            <a:off x="7596336" y="0"/>
            <a:ext cx="1547664" cy="1317726"/>
          </a:xfrm>
          <a:prstGeom prst="rect">
            <a:avLst/>
          </a:prstGeom>
          <a:noFill/>
        </p:spPr>
      </p:pic>
    </p:spTree>
    <p:extLst>
      <p:ext uri="{BB962C8B-B14F-4D97-AF65-F5344CB8AC3E}">
        <p14:creationId xmlns:p14="http://schemas.microsoft.com/office/powerpoint/2010/main" val="2630387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42050"/>
                                        </p:tgtEl>
                                        <p:attrNameLst>
                                          <p:attrName>style.visibility</p:attrName>
                                        </p:attrNameLst>
                                      </p:cBhvr>
                                      <p:to>
                                        <p:strVal val="visible"/>
                                      </p:to>
                                    </p:set>
                                    <p:animEffect transition="in" filter="blinds(horizontal)">
                                      <p:cBhvr>
                                        <p:cTn id="7" dur="500"/>
                                        <p:tgtEl>
                                          <p:spTgt spid="642050"/>
                                        </p:tgtEl>
                                      </p:cBhvr>
                                    </p:animEffect>
                                  </p:childTnLst>
                                </p:cTn>
                              </p:par>
                              <p:par>
                                <p:cTn id="8" presetID="3" presetClass="entr" presetSubtype="10" fill="hold" nodeType="withEffect">
                                  <p:stCondLst>
                                    <p:cond delay="0"/>
                                  </p:stCondLst>
                                  <p:childTnLst>
                                    <p:set>
                                      <p:cBhvr>
                                        <p:cTn id="9" dur="1" fill="hold">
                                          <p:stCondLst>
                                            <p:cond delay="0"/>
                                          </p:stCondLst>
                                        </p:cTn>
                                        <p:tgtEl>
                                          <p:spTgt spid="533520"/>
                                        </p:tgtEl>
                                        <p:attrNameLst>
                                          <p:attrName>style.visibility</p:attrName>
                                        </p:attrNameLst>
                                      </p:cBhvr>
                                      <p:to>
                                        <p:strVal val="visible"/>
                                      </p:to>
                                    </p:set>
                                    <p:animEffect transition="in" filter="blinds(horizontal)">
                                      <p:cBhvr>
                                        <p:cTn id="10" dur="500"/>
                                        <p:tgtEl>
                                          <p:spTgt spid="533520"/>
                                        </p:tgtEl>
                                      </p:cBhvr>
                                    </p:animEffect>
                                  </p:childTnLst>
                                </p:cTn>
                              </p:par>
                              <p:par>
                                <p:cTn id="11" presetID="3" presetClass="entr" presetSubtype="10" fill="hold" nodeType="withEffect">
                                  <p:stCondLst>
                                    <p:cond delay="0"/>
                                  </p:stCondLst>
                                  <p:childTnLst>
                                    <p:set>
                                      <p:cBhvr>
                                        <p:cTn id="12" dur="1" fill="hold">
                                          <p:stCondLst>
                                            <p:cond delay="0"/>
                                          </p:stCondLst>
                                        </p:cTn>
                                        <p:tgtEl>
                                          <p:spTgt spid="533508"/>
                                        </p:tgtEl>
                                        <p:attrNameLst>
                                          <p:attrName>style.visibility</p:attrName>
                                        </p:attrNameLst>
                                      </p:cBhvr>
                                      <p:to>
                                        <p:strVal val="visible"/>
                                      </p:to>
                                    </p:set>
                                    <p:animEffect transition="in" filter="blinds(horizontal)">
                                      <p:cBhvr>
                                        <p:cTn id="13" dur="500"/>
                                        <p:tgtEl>
                                          <p:spTgt spid="533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Rectangle 2"/>
          <p:cNvSpPr>
            <a:spLocks noGrp="1" noChangeArrowheads="1"/>
          </p:cNvSpPr>
          <p:nvPr>
            <p:ph type="title"/>
          </p:nvPr>
        </p:nvSpPr>
        <p:spPr>
          <a:xfrm>
            <a:off x="251520" y="228600"/>
            <a:ext cx="8892480" cy="609600"/>
          </a:xfrm>
        </p:spPr>
        <p:txBody>
          <a:bodyPr/>
          <a:lstStyle/>
          <a:p>
            <a:r>
              <a:rPr lang="ko-KR" altLang="en-US" sz="3600" dirty="0" smtClean="0">
                <a:effectLst/>
              </a:rPr>
              <a:t>얼마나 오래 사용할 수 있을까요</a:t>
            </a:r>
            <a:r>
              <a:rPr lang="en-US" altLang="ko-KR" sz="3600" dirty="0" smtClean="0">
                <a:effectLst/>
              </a:rPr>
              <a:t>?</a:t>
            </a:r>
            <a:endParaRPr lang="en-US" altLang="ko-KR" sz="3600" dirty="0">
              <a:effectLst/>
            </a:endParaRPr>
          </a:p>
        </p:txBody>
      </p:sp>
      <p:pic>
        <p:nvPicPr>
          <p:cNvPr id="671747" name="Picture 3" descr="Lens"/>
          <p:cNvPicPr>
            <a:picLocks noChangeAspect="1" noChangeArrowheads="1"/>
          </p:cNvPicPr>
          <p:nvPr/>
        </p:nvPicPr>
        <p:blipFill>
          <a:blip r:embed="rId2" cstate="print"/>
          <a:srcRect/>
          <a:stretch>
            <a:fillRect/>
          </a:stretch>
        </p:blipFill>
        <p:spPr bwMode="auto">
          <a:xfrm>
            <a:off x="1115616" y="1845047"/>
            <a:ext cx="7225268" cy="3816201"/>
          </a:xfrm>
          <a:prstGeom prst="rect">
            <a:avLst/>
          </a:prstGeom>
          <a:noFill/>
        </p:spPr>
      </p:pic>
    </p:spTree>
    <p:extLst>
      <p:ext uri="{BB962C8B-B14F-4D97-AF65-F5344CB8AC3E}">
        <p14:creationId xmlns:p14="http://schemas.microsoft.com/office/powerpoint/2010/main" val="35428891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p:cNvSpPr>
            <a:spLocks noGrp="1" noChangeArrowheads="1"/>
          </p:cNvSpPr>
          <p:nvPr>
            <p:ph type="title"/>
          </p:nvPr>
        </p:nvSpPr>
        <p:spPr/>
        <p:txBody>
          <a:bodyPr/>
          <a:lstStyle/>
          <a:p>
            <a:r>
              <a:rPr lang="ko-KR" altLang="en-US"/>
              <a:t>목 차</a:t>
            </a:r>
          </a:p>
        </p:txBody>
      </p:sp>
      <p:sp>
        <p:nvSpPr>
          <p:cNvPr id="536579" name="Rectangle 3"/>
          <p:cNvSpPr>
            <a:spLocks noGrp="1" noChangeArrowheads="1"/>
          </p:cNvSpPr>
          <p:nvPr>
            <p:ph type="body" idx="1"/>
          </p:nvPr>
        </p:nvSpPr>
        <p:spPr/>
        <p:txBody>
          <a:bodyPr/>
          <a:lstStyle/>
          <a:p>
            <a:pPr>
              <a:lnSpc>
                <a:spcPct val="280000"/>
              </a:lnSpc>
            </a:pPr>
            <a:r>
              <a:rPr lang="ko-KR" altLang="en-US" dirty="0" smtClean="0">
                <a:solidFill>
                  <a:schemeClr val="accent1">
                    <a:lumMod val="40000"/>
                    <a:lumOff val="60000"/>
                  </a:schemeClr>
                </a:solidFill>
              </a:rPr>
              <a:t>중년기 </a:t>
            </a:r>
            <a:r>
              <a:rPr lang="ko-KR" altLang="en-US" dirty="0">
                <a:solidFill>
                  <a:schemeClr val="accent1">
                    <a:lumMod val="40000"/>
                    <a:lumOff val="60000"/>
                  </a:schemeClr>
                </a:solidFill>
              </a:rPr>
              <a:t>건강 결정요인</a:t>
            </a:r>
            <a:endParaRPr lang="en-US" altLang="ko-KR" dirty="0">
              <a:solidFill>
                <a:schemeClr val="accent1">
                  <a:lumMod val="40000"/>
                  <a:lumOff val="60000"/>
                </a:schemeClr>
              </a:solidFill>
            </a:endParaRPr>
          </a:p>
          <a:p>
            <a:pPr>
              <a:lnSpc>
                <a:spcPct val="280000"/>
              </a:lnSpc>
            </a:pPr>
            <a:r>
              <a:rPr lang="ko-KR" altLang="en-US" dirty="0"/>
              <a:t>실패하는 건강법 </a:t>
            </a:r>
            <a:r>
              <a:rPr lang="en-US" altLang="ko-KR" dirty="0"/>
              <a:t>2</a:t>
            </a:r>
            <a:r>
              <a:rPr lang="ko-KR" altLang="en-US" dirty="0"/>
              <a:t>가지</a:t>
            </a:r>
          </a:p>
          <a:p>
            <a:pPr>
              <a:lnSpc>
                <a:spcPct val="280000"/>
              </a:lnSpc>
            </a:pPr>
            <a:r>
              <a:rPr lang="ko-KR" altLang="en-US" dirty="0" smtClean="0">
                <a:solidFill>
                  <a:schemeClr val="accent1">
                    <a:lumMod val="40000"/>
                    <a:lumOff val="60000"/>
                  </a:schemeClr>
                </a:solidFill>
              </a:rPr>
              <a:t>중년</a:t>
            </a:r>
            <a:r>
              <a:rPr lang="ko-KR" altLang="en-US" dirty="0" smtClean="0">
                <a:solidFill>
                  <a:schemeClr val="accent1">
                    <a:lumMod val="40000"/>
                    <a:lumOff val="60000"/>
                  </a:schemeClr>
                </a:solidFill>
              </a:rPr>
              <a:t>기 </a:t>
            </a:r>
            <a:r>
              <a:rPr lang="ko-KR" altLang="en-US" dirty="0">
                <a:solidFill>
                  <a:schemeClr val="accent1">
                    <a:lumMod val="40000"/>
                    <a:lumOff val="60000"/>
                  </a:schemeClr>
                </a:solidFill>
              </a:rPr>
              <a:t>건강 </a:t>
            </a:r>
            <a:r>
              <a:rPr lang="en-US" altLang="ko-KR" dirty="0">
                <a:solidFill>
                  <a:schemeClr val="accent1">
                    <a:lumMod val="40000"/>
                    <a:lumOff val="60000"/>
                  </a:schemeClr>
                </a:solidFill>
              </a:rPr>
              <a:t>10</a:t>
            </a:r>
            <a:r>
              <a:rPr lang="ko-KR" altLang="en-US" dirty="0">
                <a:solidFill>
                  <a:schemeClr val="accent1">
                    <a:lumMod val="40000"/>
                    <a:lumOff val="60000"/>
                  </a:schemeClr>
                </a:solidFill>
              </a:rPr>
              <a:t>대 관리전략</a:t>
            </a:r>
            <a:endParaRPr lang="ko-KR" altLang="en-US" sz="3200" dirty="0">
              <a:solidFill>
                <a:schemeClr val="accent1">
                  <a:lumMod val="40000"/>
                  <a:lumOff val="60000"/>
                </a:schemeClr>
              </a:solidFill>
            </a:endParaRPr>
          </a:p>
        </p:txBody>
      </p:sp>
    </p:spTree>
    <p:extLst>
      <p:ext uri="{BB962C8B-B14F-4D97-AF65-F5344CB8AC3E}">
        <p14:creationId xmlns:p14="http://schemas.microsoft.com/office/powerpoint/2010/main" val="2750048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p:cNvSpPr>
            <a:spLocks noChangeArrowheads="1"/>
          </p:cNvSpPr>
          <p:nvPr/>
        </p:nvSpPr>
        <p:spPr bwMode="auto">
          <a:xfrm>
            <a:off x="762000" y="150813"/>
            <a:ext cx="7467600" cy="685800"/>
          </a:xfrm>
          <a:prstGeom prst="rect">
            <a:avLst/>
          </a:prstGeom>
          <a:noFill/>
          <a:ln w="9525">
            <a:noFill/>
            <a:miter lim="800000"/>
            <a:headEnd/>
            <a:tailEnd/>
          </a:ln>
          <a:effectLst/>
        </p:spPr>
        <p:txBody>
          <a:bodyPr anchor="ctr"/>
          <a:lstStyle/>
          <a:p>
            <a:pPr latinLnBrk="1"/>
            <a:r>
              <a:rPr kumimoji="1" lang="en-US" altLang="ko-KR" sz="3200" b="0">
                <a:solidFill>
                  <a:srgbClr val="FFFF00"/>
                </a:solidFill>
                <a:latin typeface="HY헤드라인M" pitchFamily="18" charset="-127"/>
                <a:ea typeface="HY헤드라인M" pitchFamily="18" charset="-127"/>
              </a:rPr>
              <a:t>1) </a:t>
            </a:r>
            <a:r>
              <a:rPr kumimoji="1" lang="ko-KR" altLang="en-US" sz="3200" b="0">
                <a:solidFill>
                  <a:srgbClr val="FFFF00"/>
                </a:solidFill>
                <a:latin typeface="HY헤드라인M" pitchFamily="18" charset="-127"/>
                <a:ea typeface="HY헤드라인M" pitchFamily="18" charset="-127"/>
              </a:rPr>
              <a:t>젊음을 위한 수퍼호르몬 치료</a:t>
            </a:r>
            <a:endParaRPr kumimoji="1" lang="en-US" altLang="ko-KR" sz="3200" b="0">
              <a:solidFill>
                <a:srgbClr val="FFFF00"/>
              </a:solidFill>
              <a:latin typeface="HY헤드라인M" pitchFamily="18" charset="-127"/>
              <a:ea typeface="HY헤드라인M" pitchFamily="18" charset="-127"/>
            </a:endParaRPr>
          </a:p>
        </p:txBody>
      </p:sp>
      <p:grpSp>
        <p:nvGrpSpPr>
          <p:cNvPr id="408579" name="Group 3"/>
          <p:cNvGrpSpPr>
            <a:grpSpLocks/>
          </p:cNvGrpSpPr>
          <p:nvPr/>
        </p:nvGrpSpPr>
        <p:grpSpPr bwMode="auto">
          <a:xfrm>
            <a:off x="827088" y="1196975"/>
            <a:ext cx="7416800" cy="5256213"/>
            <a:chOff x="633" y="720"/>
            <a:chExt cx="5175" cy="3345"/>
          </a:xfrm>
        </p:grpSpPr>
        <p:pic>
          <p:nvPicPr>
            <p:cNvPr id="408580" name="Picture 4" descr="newsweek4"/>
            <p:cNvPicPr>
              <a:picLocks noChangeAspect="1" noChangeArrowheads="1"/>
            </p:cNvPicPr>
            <p:nvPr/>
          </p:nvPicPr>
          <p:blipFill>
            <a:blip r:embed="rId3" cstate="print"/>
            <a:srcRect l="2364" t="19237" r="1920" b="64369"/>
            <a:stretch>
              <a:fillRect/>
            </a:stretch>
          </p:blipFill>
          <p:spPr bwMode="auto">
            <a:xfrm>
              <a:off x="633" y="720"/>
              <a:ext cx="5175" cy="853"/>
            </a:xfrm>
            <a:prstGeom prst="rect">
              <a:avLst/>
            </a:prstGeom>
            <a:noFill/>
            <a:ln w="9525">
              <a:solidFill>
                <a:srgbClr val="FFFFFF"/>
              </a:solidFill>
              <a:miter lim="800000"/>
              <a:headEnd/>
              <a:tailEnd/>
            </a:ln>
          </p:spPr>
        </p:pic>
        <p:pic>
          <p:nvPicPr>
            <p:cNvPr id="408581" name="Picture 5" descr="newsweek4"/>
            <p:cNvPicPr>
              <a:picLocks noChangeAspect="1" noChangeArrowheads="1"/>
            </p:cNvPicPr>
            <p:nvPr/>
          </p:nvPicPr>
          <p:blipFill>
            <a:blip r:embed="rId3" cstate="print"/>
            <a:srcRect l="2364" t="36723" r="1920" b="35953"/>
            <a:stretch>
              <a:fillRect/>
            </a:stretch>
          </p:blipFill>
          <p:spPr bwMode="auto">
            <a:xfrm>
              <a:off x="633" y="1536"/>
              <a:ext cx="5175" cy="1255"/>
            </a:xfrm>
            <a:prstGeom prst="rect">
              <a:avLst/>
            </a:prstGeom>
            <a:noFill/>
            <a:ln w="9525">
              <a:solidFill>
                <a:srgbClr val="FFFFFF"/>
              </a:solidFill>
              <a:miter lim="800000"/>
              <a:headEnd/>
              <a:tailEnd/>
            </a:ln>
          </p:spPr>
        </p:pic>
        <p:pic>
          <p:nvPicPr>
            <p:cNvPr id="408582" name="Picture 6" descr="newsweek4"/>
            <p:cNvPicPr>
              <a:picLocks noChangeAspect="1" noChangeArrowheads="1"/>
            </p:cNvPicPr>
            <p:nvPr/>
          </p:nvPicPr>
          <p:blipFill>
            <a:blip r:embed="rId3" cstate="print"/>
            <a:srcRect l="2364" t="65141" r="1920" b="21742"/>
            <a:stretch>
              <a:fillRect/>
            </a:stretch>
          </p:blipFill>
          <p:spPr bwMode="auto">
            <a:xfrm>
              <a:off x="633" y="2736"/>
              <a:ext cx="5175" cy="602"/>
            </a:xfrm>
            <a:prstGeom prst="rect">
              <a:avLst/>
            </a:prstGeom>
            <a:noFill/>
            <a:ln w="9525">
              <a:solidFill>
                <a:srgbClr val="FFFFFF"/>
              </a:solidFill>
              <a:miter lim="800000"/>
              <a:headEnd/>
              <a:tailEnd/>
            </a:ln>
          </p:spPr>
        </p:pic>
        <p:pic>
          <p:nvPicPr>
            <p:cNvPr id="408583" name="Picture 7" descr="newsweek4"/>
            <p:cNvPicPr>
              <a:picLocks noChangeAspect="1" noChangeArrowheads="1"/>
            </p:cNvPicPr>
            <p:nvPr/>
          </p:nvPicPr>
          <p:blipFill>
            <a:blip r:embed="rId3" cstate="print"/>
            <a:srcRect l="2364" t="79350" r="1920" b="4256"/>
            <a:stretch>
              <a:fillRect/>
            </a:stretch>
          </p:blipFill>
          <p:spPr bwMode="auto">
            <a:xfrm>
              <a:off x="633" y="3312"/>
              <a:ext cx="5175" cy="753"/>
            </a:xfrm>
            <a:prstGeom prst="rect">
              <a:avLst/>
            </a:prstGeom>
            <a:noFill/>
            <a:ln w="9525">
              <a:solidFill>
                <a:srgbClr val="FFFFFF"/>
              </a:solidFill>
              <a:miter lim="800000"/>
              <a:headEnd/>
              <a:tailEnd/>
            </a:ln>
          </p:spPr>
        </p:pic>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7602" name="Picture 2" descr="88"/>
          <p:cNvPicPr>
            <a:picLocks noChangeAspect="1" noChangeArrowheads="1"/>
          </p:cNvPicPr>
          <p:nvPr/>
        </p:nvPicPr>
        <p:blipFill>
          <a:blip r:embed="rId3" cstate="print"/>
          <a:srcRect/>
          <a:stretch>
            <a:fillRect/>
          </a:stretch>
        </p:blipFill>
        <p:spPr bwMode="auto">
          <a:xfrm>
            <a:off x="971600" y="1124744"/>
            <a:ext cx="7128792" cy="5346594"/>
          </a:xfrm>
          <a:prstGeom prst="rect">
            <a:avLst/>
          </a:prstGeom>
          <a:noFill/>
        </p:spPr>
      </p:pic>
      <p:sp>
        <p:nvSpPr>
          <p:cNvPr id="5" name="제목 4"/>
          <p:cNvSpPr>
            <a:spLocks noGrp="1"/>
          </p:cNvSpPr>
          <p:nvPr>
            <p:ph type="title"/>
          </p:nvPr>
        </p:nvSpPr>
        <p:spPr/>
        <p:txBody>
          <a:bodyPr/>
          <a:lstStyle/>
          <a:p>
            <a:r>
              <a:rPr lang="ko-KR" altLang="en-US" dirty="0" smtClean="0"/>
              <a:t>치매</a:t>
            </a:r>
            <a:r>
              <a:rPr lang="en-US" altLang="ko-KR" dirty="0" smtClean="0"/>
              <a:t>, </a:t>
            </a:r>
            <a:r>
              <a:rPr lang="ko-KR" altLang="en-US" dirty="0" smtClean="0"/>
              <a:t>중풍</a:t>
            </a:r>
            <a:endParaRPr lang="ko-KR" altLang="en-US" dirty="0"/>
          </a:p>
        </p:txBody>
      </p:sp>
    </p:spTree>
  </p:cSld>
  <p:clrMapOvr>
    <a:masterClrMapping/>
  </p:clrMapOvr>
  <p:transition>
    <p:cover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Text Box 2"/>
          <p:cNvSpPr txBox="1">
            <a:spLocks noChangeArrowheads="1"/>
          </p:cNvSpPr>
          <p:nvPr/>
        </p:nvSpPr>
        <p:spPr bwMode="auto">
          <a:xfrm>
            <a:off x="222250" y="1849438"/>
            <a:ext cx="8499475" cy="4333875"/>
          </a:xfrm>
          <a:prstGeom prst="rect">
            <a:avLst/>
          </a:prstGeom>
          <a:noFill/>
          <a:ln w="9525">
            <a:noFill/>
            <a:miter lim="800000"/>
            <a:headEnd/>
            <a:tailEnd/>
          </a:ln>
          <a:effectLst/>
        </p:spPr>
        <p:txBody>
          <a:bodyPr wrap="none">
            <a:spAutoFit/>
          </a:bodyPr>
          <a:lstStyle/>
          <a:p>
            <a:pPr algn="l" eaLnBrk="0" hangingPunct="0">
              <a:lnSpc>
                <a:spcPct val="145000"/>
              </a:lnSpc>
            </a:pPr>
            <a:r>
              <a:rPr lang="ko-KR" altLang="en-US" sz="2400">
                <a:solidFill>
                  <a:schemeClr val="tx2"/>
                </a:solidFill>
                <a:latin typeface="Arial Narrow" pitchFamily="34" charset="0"/>
              </a:rPr>
              <a:t>			     </a:t>
            </a:r>
            <a:r>
              <a:rPr lang="ko-KR" altLang="en-US" sz="2400" b="0">
                <a:solidFill>
                  <a:schemeClr val="tx2"/>
                </a:solidFill>
                <a:latin typeface="Arial Narrow" pitchFamily="34" charset="0"/>
                <a:ea typeface="휴먼모음T" pitchFamily="18" charset="-127"/>
              </a:rPr>
              <a:t>복합요법</a:t>
            </a:r>
            <a:r>
              <a:rPr lang="ko-KR" altLang="en-US" sz="2400">
                <a:solidFill>
                  <a:schemeClr val="tx2"/>
                </a:solidFill>
                <a:latin typeface="Arial Narrow" pitchFamily="34" charset="0"/>
              </a:rPr>
              <a:t> </a:t>
            </a:r>
            <a:r>
              <a:rPr lang="en-US" altLang="ko-KR" sz="2400">
                <a:solidFill>
                  <a:schemeClr val="tx2"/>
                </a:solidFill>
                <a:latin typeface="Arial Narrow" pitchFamily="34" charset="0"/>
              </a:rPr>
              <a:t>(5.2 yrs FU)      </a:t>
            </a:r>
            <a:r>
              <a:rPr lang="ko-KR" altLang="en-US" sz="2400" b="0">
                <a:solidFill>
                  <a:schemeClr val="tx2"/>
                </a:solidFill>
                <a:latin typeface="Arial Narrow" pitchFamily="34" charset="0"/>
                <a:ea typeface="휴먼모음T" pitchFamily="18" charset="-127"/>
              </a:rPr>
              <a:t>단일요법</a:t>
            </a:r>
            <a:r>
              <a:rPr lang="en-US" altLang="ko-KR" sz="2400">
                <a:solidFill>
                  <a:schemeClr val="tx2"/>
                </a:solidFill>
                <a:latin typeface="Arial Narrow" pitchFamily="34" charset="0"/>
              </a:rPr>
              <a:t>(6.8 yrs FU)</a:t>
            </a:r>
          </a:p>
          <a:p>
            <a:pPr algn="l" eaLnBrk="0" hangingPunct="0">
              <a:lnSpc>
                <a:spcPct val="145000"/>
              </a:lnSpc>
            </a:pPr>
            <a:r>
              <a:rPr lang="ko-KR" altLang="en-US" sz="2400">
                <a:solidFill>
                  <a:schemeClr val="tx2"/>
                </a:solidFill>
                <a:latin typeface="휴먼모음T" pitchFamily="18" charset="-127"/>
                <a:ea typeface="휴먼모음T" pitchFamily="18" charset="-127"/>
              </a:rPr>
              <a:t>사람 수</a:t>
            </a:r>
            <a:r>
              <a:rPr lang="ko-KR" altLang="en-US" sz="2400">
                <a:solidFill>
                  <a:schemeClr val="tx2"/>
                </a:solidFill>
                <a:latin typeface="Arial Narrow" pitchFamily="34" charset="0"/>
              </a:rPr>
              <a:t>				</a:t>
            </a:r>
            <a:r>
              <a:rPr lang="en-US" altLang="ko-KR" sz="2400">
                <a:solidFill>
                  <a:schemeClr val="tx2"/>
                </a:solidFill>
                <a:latin typeface="Arial Narrow" pitchFamily="34" charset="0"/>
              </a:rPr>
              <a:t>8506/8102		5310/5429</a:t>
            </a:r>
            <a:endParaRPr lang="en-US" altLang="ko-KR" sz="2400">
              <a:solidFill>
                <a:schemeClr val="tx2"/>
              </a:solidFill>
              <a:latin typeface="Arial" charset="0"/>
            </a:endParaRPr>
          </a:p>
          <a:p>
            <a:pPr algn="l" eaLnBrk="0" hangingPunct="0">
              <a:lnSpc>
                <a:spcPct val="145000"/>
              </a:lnSpc>
            </a:pPr>
            <a:r>
              <a:rPr lang="ko-KR" altLang="en-US" sz="2400">
                <a:solidFill>
                  <a:srgbClr val="FF0000"/>
                </a:solidFill>
                <a:latin typeface="휴먼모음T" pitchFamily="18" charset="-127"/>
                <a:ea typeface="휴먼모음T" pitchFamily="18" charset="-127"/>
              </a:rPr>
              <a:t>심장병</a:t>
            </a:r>
            <a:r>
              <a:rPr lang="ko-KR" altLang="en-US" sz="2400">
                <a:solidFill>
                  <a:srgbClr val="FF0000"/>
                </a:solidFill>
                <a:latin typeface="Arial Narrow" pitchFamily="34" charset="0"/>
              </a:rPr>
              <a:t>				</a:t>
            </a:r>
            <a:r>
              <a:rPr lang="en-US" altLang="ko-KR" sz="2400">
                <a:solidFill>
                  <a:srgbClr val="FF0000"/>
                </a:solidFill>
                <a:latin typeface="Arial Narrow" pitchFamily="34" charset="0"/>
              </a:rPr>
              <a:t>1.29 [1.02-1.63]		0.91 [0.75-1.12]</a:t>
            </a:r>
            <a:r>
              <a:rPr lang="en-US" altLang="ko-KR" sz="2400">
                <a:solidFill>
                  <a:srgbClr val="FF0000"/>
                </a:solidFill>
                <a:latin typeface="Arial" charset="0"/>
              </a:rPr>
              <a:t> </a:t>
            </a:r>
          </a:p>
          <a:p>
            <a:pPr algn="l" eaLnBrk="0" hangingPunct="0">
              <a:lnSpc>
                <a:spcPct val="145000"/>
              </a:lnSpc>
            </a:pPr>
            <a:r>
              <a:rPr lang="ko-KR" altLang="en-US" sz="2400">
                <a:solidFill>
                  <a:srgbClr val="FF0000"/>
                </a:solidFill>
                <a:latin typeface="휴먼모음T" pitchFamily="18" charset="-127"/>
                <a:ea typeface="휴먼모음T" pitchFamily="18" charset="-127"/>
              </a:rPr>
              <a:t>중풍</a:t>
            </a:r>
            <a:r>
              <a:rPr lang="ko-KR" altLang="en-US" sz="2400">
                <a:solidFill>
                  <a:srgbClr val="FF0000"/>
                </a:solidFill>
                <a:latin typeface="Arial Narrow" pitchFamily="34" charset="0"/>
              </a:rPr>
              <a:t>				</a:t>
            </a:r>
            <a:r>
              <a:rPr lang="en-US" altLang="ko-KR" sz="2400">
                <a:solidFill>
                  <a:srgbClr val="FF0000"/>
                </a:solidFill>
                <a:latin typeface="Arial Narrow" pitchFamily="34" charset="0"/>
              </a:rPr>
              <a:t>1.41 [1.07-1.85]		1.39 [1.10-1.77]</a:t>
            </a:r>
            <a:r>
              <a:rPr lang="en-US" altLang="ko-KR" sz="2400">
                <a:solidFill>
                  <a:srgbClr val="FF0000"/>
                </a:solidFill>
                <a:latin typeface="Arial" charset="0"/>
              </a:rPr>
              <a:t> </a:t>
            </a:r>
          </a:p>
          <a:p>
            <a:pPr algn="l" eaLnBrk="0" hangingPunct="0">
              <a:lnSpc>
                <a:spcPct val="145000"/>
              </a:lnSpc>
            </a:pPr>
            <a:r>
              <a:rPr lang="ko-KR" altLang="en-US" sz="2400">
                <a:solidFill>
                  <a:srgbClr val="FF0000"/>
                </a:solidFill>
                <a:latin typeface="휴먼모음T" pitchFamily="18" charset="-127"/>
                <a:ea typeface="휴먼모음T" pitchFamily="18" charset="-127"/>
              </a:rPr>
              <a:t>정맥 폐쇄증</a:t>
            </a:r>
            <a:r>
              <a:rPr lang="ko-KR" altLang="en-US" sz="2400">
                <a:solidFill>
                  <a:srgbClr val="FF0000"/>
                </a:solidFill>
                <a:latin typeface="Arial Narrow" pitchFamily="34" charset="0"/>
              </a:rPr>
              <a:t>			</a:t>
            </a:r>
            <a:r>
              <a:rPr lang="en-US" altLang="ko-KR" sz="2400">
                <a:solidFill>
                  <a:srgbClr val="FF0000"/>
                </a:solidFill>
                <a:latin typeface="Arial Narrow" pitchFamily="34" charset="0"/>
              </a:rPr>
              <a:t>2.11 [1.58-2.82]		1.33 [0.99-1.79]</a:t>
            </a:r>
          </a:p>
          <a:p>
            <a:pPr algn="l" eaLnBrk="0" hangingPunct="0">
              <a:lnSpc>
                <a:spcPct val="145000"/>
              </a:lnSpc>
            </a:pPr>
            <a:r>
              <a:rPr lang="ko-KR" altLang="en-US" sz="2400">
                <a:solidFill>
                  <a:srgbClr val="FF0000"/>
                </a:solidFill>
                <a:latin typeface="휴먼모음T" pitchFamily="18" charset="-127"/>
                <a:ea typeface="휴먼모음T" pitchFamily="18" charset="-127"/>
              </a:rPr>
              <a:t>유방암	</a:t>
            </a:r>
            <a:r>
              <a:rPr lang="ko-KR" altLang="en-US" sz="2400">
                <a:solidFill>
                  <a:srgbClr val="FF0000"/>
                </a:solidFill>
                <a:latin typeface="Arial Narrow" pitchFamily="34" charset="0"/>
              </a:rPr>
              <a:t>			</a:t>
            </a:r>
            <a:r>
              <a:rPr lang="en-US" altLang="ko-KR" sz="2400">
                <a:solidFill>
                  <a:srgbClr val="FF0000"/>
                </a:solidFill>
                <a:latin typeface="Arial Narrow" pitchFamily="34" charset="0"/>
              </a:rPr>
              <a:t>1.26 [1.00-1.59]		0.77[0.59-1.01]</a:t>
            </a:r>
            <a:r>
              <a:rPr lang="en-US" altLang="ko-KR" sz="2400">
                <a:solidFill>
                  <a:schemeClr val="bg1"/>
                </a:solidFill>
                <a:latin typeface="Arial" charset="0"/>
              </a:rPr>
              <a:t> </a:t>
            </a:r>
          </a:p>
          <a:p>
            <a:pPr algn="l" eaLnBrk="0" hangingPunct="0">
              <a:lnSpc>
                <a:spcPct val="145000"/>
              </a:lnSpc>
            </a:pPr>
            <a:r>
              <a:rPr lang="ko-KR" altLang="en-US" sz="2400">
                <a:solidFill>
                  <a:schemeClr val="tx2"/>
                </a:solidFill>
                <a:latin typeface="휴먼모음T" pitchFamily="18" charset="-127"/>
                <a:ea typeface="휴먼모음T" pitchFamily="18" charset="-127"/>
              </a:rPr>
              <a:t>대장암	</a:t>
            </a:r>
            <a:r>
              <a:rPr lang="ko-KR" altLang="en-US" sz="2400">
                <a:solidFill>
                  <a:schemeClr val="tx2"/>
                </a:solidFill>
                <a:latin typeface="Arial Narrow" pitchFamily="34" charset="0"/>
              </a:rPr>
              <a:t>			</a:t>
            </a:r>
            <a:r>
              <a:rPr lang="en-US" altLang="ko-KR" sz="2400">
                <a:solidFill>
                  <a:schemeClr val="tx2"/>
                </a:solidFill>
                <a:effectLst>
                  <a:outerShdw blurRad="38100" dist="38100" dir="2700000" algn="tl">
                    <a:srgbClr val="C0C0C0"/>
                  </a:outerShdw>
                </a:effectLst>
                <a:latin typeface="Arial Narrow" pitchFamily="34" charset="0"/>
              </a:rPr>
              <a:t>0.63 [0.43-0.92]</a:t>
            </a:r>
            <a:r>
              <a:rPr lang="en-US" altLang="ko-KR" sz="2400">
                <a:solidFill>
                  <a:schemeClr val="tx2"/>
                </a:solidFill>
                <a:latin typeface="Arial Narrow" pitchFamily="34" charset="0"/>
              </a:rPr>
              <a:t>		1.08 [0.75-1.55]</a:t>
            </a:r>
          </a:p>
          <a:p>
            <a:pPr algn="l" eaLnBrk="0" hangingPunct="0">
              <a:lnSpc>
                <a:spcPct val="145000"/>
              </a:lnSpc>
            </a:pPr>
            <a:r>
              <a:rPr lang="ko-KR" altLang="en-US" sz="2400">
                <a:solidFill>
                  <a:schemeClr val="tx2"/>
                </a:solidFill>
                <a:latin typeface="휴먼모음T" pitchFamily="18" charset="-127"/>
                <a:ea typeface="휴먼모음T" pitchFamily="18" charset="-127"/>
              </a:rPr>
              <a:t>자궁내막암</a:t>
            </a:r>
            <a:r>
              <a:rPr lang="ko-KR" altLang="en-US" sz="2400">
                <a:solidFill>
                  <a:schemeClr val="tx2"/>
                </a:solidFill>
                <a:latin typeface="Arial Narrow" pitchFamily="34" charset="0"/>
              </a:rPr>
              <a:t>			</a:t>
            </a:r>
            <a:r>
              <a:rPr lang="en-US" altLang="ko-KR" sz="2400">
                <a:solidFill>
                  <a:schemeClr val="tx2"/>
                </a:solidFill>
                <a:latin typeface="Arial Narrow" pitchFamily="34" charset="0"/>
              </a:rPr>
              <a:t>0.83 [0.47-1.47]		-</a:t>
            </a:r>
            <a:endParaRPr lang="en-US" altLang="ko-KR" sz="2400">
              <a:solidFill>
                <a:schemeClr val="tx2"/>
              </a:solidFill>
              <a:latin typeface="Arial" charset="0"/>
            </a:endParaRPr>
          </a:p>
        </p:txBody>
      </p:sp>
      <p:sp>
        <p:nvSpPr>
          <p:cNvPr id="538627" name="Line 3"/>
          <p:cNvSpPr>
            <a:spLocks noChangeShapeType="1"/>
          </p:cNvSpPr>
          <p:nvPr/>
        </p:nvSpPr>
        <p:spPr bwMode="auto">
          <a:xfrm>
            <a:off x="193675" y="1930400"/>
            <a:ext cx="8780463" cy="0"/>
          </a:xfrm>
          <a:prstGeom prst="line">
            <a:avLst/>
          </a:prstGeom>
          <a:noFill/>
          <a:ln w="28575">
            <a:solidFill>
              <a:schemeClr val="tx2"/>
            </a:solidFill>
            <a:round/>
            <a:headEnd/>
            <a:tailEnd/>
          </a:ln>
          <a:effectLst/>
        </p:spPr>
        <p:txBody>
          <a:bodyPr/>
          <a:lstStyle/>
          <a:p>
            <a:endParaRPr lang="ko-KR" altLang="en-US"/>
          </a:p>
        </p:txBody>
      </p:sp>
      <p:sp>
        <p:nvSpPr>
          <p:cNvPr id="538628" name="Line 4"/>
          <p:cNvSpPr>
            <a:spLocks noChangeShapeType="1"/>
          </p:cNvSpPr>
          <p:nvPr/>
        </p:nvSpPr>
        <p:spPr bwMode="auto">
          <a:xfrm>
            <a:off x="193675" y="6175375"/>
            <a:ext cx="8780463" cy="0"/>
          </a:xfrm>
          <a:prstGeom prst="line">
            <a:avLst/>
          </a:prstGeom>
          <a:noFill/>
          <a:ln w="28575">
            <a:solidFill>
              <a:schemeClr val="tx2"/>
            </a:solidFill>
            <a:round/>
            <a:headEnd/>
            <a:tailEnd/>
          </a:ln>
          <a:effectLst/>
        </p:spPr>
        <p:txBody>
          <a:bodyPr/>
          <a:lstStyle/>
          <a:p>
            <a:endParaRPr lang="ko-KR" altLang="en-US"/>
          </a:p>
        </p:txBody>
      </p:sp>
      <p:sp>
        <p:nvSpPr>
          <p:cNvPr id="538629" name="Line 5"/>
          <p:cNvSpPr>
            <a:spLocks noChangeShapeType="1"/>
          </p:cNvSpPr>
          <p:nvPr/>
        </p:nvSpPr>
        <p:spPr bwMode="auto">
          <a:xfrm>
            <a:off x="193675" y="2452688"/>
            <a:ext cx="8780463" cy="0"/>
          </a:xfrm>
          <a:prstGeom prst="line">
            <a:avLst/>
          </a:prstGeom>
          <a:noFill/>
          <a:ln w="28575">
            <a:solidFill>
              <a:schemeClr val="tx2"/>
            </a:solidFill>
            <a:round/>
            <a:headEnd/>
            <a:tailEnd/>
          </a:ln>
          <a:effectLst/>
        </p:spPr>
        <p:txBody>
          <a:bodyPr/>
          <a:lstStyle/>
          <a:p>
            <a:endParaRPr lang="ko-KR" altLang="en-US"/>
          </a:p>
        </p:txBody>
      </p:sp>
      <p:sp>
        <p:nvSpPr>
          <p:cNvPr id="538630" name="Text Box 6"/>
          <p:cNvSpPr txBox="1">
            <a:spLocks noChangeArrowheads="1"/>
          </p:cNvSpPr>
          <p:nvPr/>
        </p:nvSpPr>
        <p:spPr bwMode="auto">
          <a:xfrm>
            <a:off x="1892300" y="85725"/>
            <a:ext cx="5095875" cy="701675"/>
          </a:xfrm>
          <a:prstGeom prst="rect">
            <a:avLst/>
          </a:prstGeom>
          <a:noFill/>
          <a:ln w="9525">
            <a:noFill/>
            <a:miter lim="800000"/>
            <a:headEnd/>
            <a:tailEnd/>
          </a:ln>
          <a:effectLst/>
        </p:spPr>
        <p:txBody>
          <a:bodyPr wrap="none">
            <a:spAutoFit/>
          </a:bodyPr>
          <a:lstStyle/>
          <a:p>
            <a:pPr eaLnBrk="0" hangingPunct="0"/>
            <a:r>
              <a:rPr lang="ko-KR" altLang="en-US" sz="4000" b="0">
                <a:solidFill>
                  <a:srgbClr val="FFFF00"/>
                </a:solidFill>
                <a:latin typeface="HY헤드라인M" pitchFamily="18" charset="-127"/>
                <a:ea typeface="HY헤드라인M" pitchFamily="18" charset="-127"/>
              </a:rPr>
              <a:t>호르몬 치료의 위험성</a:t>
            </a:r>
          </a:p>
        </p:txBody>
      </p:sp>
      <p:sp>
        <p:nvSpPr>
          <p:cNvPr id="538631" name="Text Box 7"/>
          <p:cNvSpPr txBox="1">
            <a:spLocks noChangeArrowheads="1"/>
          </p:cNvSpPr>
          <p:nvPr/>
        </p:nvSpPr>
        <p:spPr bwMode="auto">
          <a:xfrm>
            <a:off x="4067175" y="1341438"/>
            <a:ext cx="4824413" cy="304800"/>
          </a:xfrm>
          <a:prstGeom prst="rect">
            <a:avLst/>
          </a:prstGeom>
          <a:noFill/>
          <a:ln w="9525">
            <a:noFill/>
            <a:miter lim="800000"/>
            <a:headEnd/>
            <a:tailEnd/>
          </a:ln>
          <a:effectLst/>
        </p:spPr>
        <p:txBody>
          <a:bodyPr>
            <a:spAutoFit/>
          </a:bodyPr>
          <a:lstStyle/>
          <a:p>
            <a:pPr algn="l" latinLnBrk="1"/>
            <a:r>
              <a:rPr kumimoji="1" lang="en-US" altLang="ko-KR" sz="1400" b="0">
                <a:solidFill>
                  <a:schemeClr val="tx2"/>
                </a:solidFill>
                <a:latin typeface="Arial" charset="0"/>
              </a:rPr>
              <a:t>(WHI study, JAMA 288:321, 2002, JAMA 291:1701, 2004)</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a:xfrm>
            <a:off x="1547813" y="227013"/>
            <a:ext cx="7488237" cy="609600"/>
          </a:xfrm>
        </p:spPr>
        <p:txBody>
          <a:bodyPr/>
          <a:lstStyle/>
          <a:p>
            <a:r>
              <a:rPr lang="en-US" altLang="ko-KR" sz="3600">
                <a:ea typeface="굴림" charset="-127"/>
              </a:rPr>
              <a:t>CARET </a:t>
            </a:r>
            <a:r>
              <a:rPr lang="ko-KR" altLang="en-US" sz="3600"/>
              <a:t>연구 결과</a:t>
            </a:r>
            <a:r>
              <a:rPr lang="ko-KR" altLang="en-US" sz="4400">
                <a:ea typeface="굴림" charset="-127"/>
              </a:rPr>
              <a:t>   </a:t>
            </a:r>
            <a:r>
              <a:rPr lang="en-US" altLang="ko-KR" sz="2400">
                <a:solidFill>
                  <a:schemeClr val="bg1"/>
                </a:solidFill>
                <a:ea typeface="굴림" charset="-127"/>
              </a:rPr>
              <a:t>(1996, NEJM)</a:t>
            </a:r>
            <a:r>
              <a:rPr lang="en-US" altLang="ko-KR" sz="3600">
                <a:ea typeface="굴림" charset="-127"/>
              </a:rPr>
              <a:t> </a:t>
            </a:r>
          </a:p>
        </p:txBody>
      </p:sp>
      <p:pic>
        <p:nvPicPr>
          <p:cNvPr id="512003" name="Picture 3" descr="02f1"/>
          <p:cNvPicPr>
            <a:picLocks noGrp="1" noChangeAspect="1" noChangeArrowheads="1"/>
          </p:cNvPicPr>
          <p:nvPr>
            <p:ph idx="1"/>
          </p:nvPr>
        </p:nvPicPr>
        <p:blipFill>
          <a:blip r:embed="rId3" cstate="print"/>
          <a:srcRect/>
          <a:stretch>
            <a:fillRect/>
          </a:stretch>
        </p:blipFill>
        <p:spPr>
          <a:xfrm>
            <a:off x="1295400" y="2103438"/>
            <a:ext cx="6072188" cy="4217987"/>
          </a:xfrm>
          <a:noFill/>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바닥글 개체 틀 4"/>
          <p:cNvSpPr>
            <a:spLocks noGrp="1"/>
          </p:cNvSpPr>
          <p:nvPr>
            <p:ph type="ftr" sz="quarter" idx="11"/>
          </p:nvPr>
        </p:nvSpPr>
        <p:spPr/>
        <p:txBody>
          <a:bodyPr/>
          <a:lstStyle/>
          <a:p>
            <a:r>
              <a:rPr lang="ko-KR" altLang="en-US"/>
              <a:t>공무원연금관리공단 </a:t>
            </a:r>
            <a:r>
              <a:rPr lang="en-US" altLang="ko-KR"/>
              <a:t>2009</a:t>
            </a:r>
          </a:p>
        </p:txBody>
      </p:sp>
      <p:sp>
        <p:nvSpPr>
          <p:cNvPr id="510978" name="Rectangle 2"/>
          <p:cNvSpPr>
            <a:spLocks noGrp="1" noChangeArrowheads="1"/>
          </p:cNvSpPr>
          <p:nvPr>
            <p:ph type="title"/>
          </p:nvPr>
        </p:nvSpPr>
        <p:spPr>
          <a:xfrm>
            <a:off x="468313" y="144463"/>
            <a:ext cx="8424862" cy="1412875"/>
          </a:xfrm>
        </p:spPr>
        <p:txBody>
          <a:bodyPr/>
          <a:lstStyle/>
          <a:p>
            <a:pPr>
              <a:lnSpc>
                <a:spcPct val="170000"/>
              </a:lnSpc>
            </a:pPr>
            <a:r>
              <a:rPr lang="ko-KR" altLang="en-US" sz="3600"/>
              <a:t>비타민 </a:t>
            </a:r>
            <a:r>
              <a:rPr lang="en-US" altLang="ko-KR" sz="3600"/>
              <a:t>E</a:t>
            </a:r>
            <a:r>
              <a:rPr lang="ko-KR" altLang="en-US" sz="3600"/>
              <a:t>와 전체 사망률의 관계</a:t>
            </a:r>
            <a:r>
              <a:rPr lang="ko-KR" altLang="en-US" sz="3600" i="1">
                <a:ea typeface="굴림" charset="-127"/>
              </a:rPr>
              <a:t/>
            </a:r>
            <a:br>
              <a:rPr lang="ko-KR" altLang="en-US" sz="3600" i="1">
                <a:ea typeface="굴림" charset="-127"/>
              </a:rPr>
            </a:br>
            <a:r>
              <a:rPr lang="en-US" altLang="ko-KR" sz="3200" i="1">
                <a:solidFill>
                  <a:srgbClr val="000000"/>
                </a:solidFill>
                <a:latin typeface="Times New Roman" pitchFamily="18" charset="0"/>
                <a:ea typeface="굴림" charset="-127"/>
              </a:rPr>
              <a:t>in RCT, Dose-Response Relationship</a:t>
            </a:r>
          </a:p>
        </p:txBody>
      </p:sp>
      <p:pic>
        <p:nvPicPr>
          <p:cNvPr id="510979" name="Picture 3"/>
          <p:cNvPicPr>
            <a:picLocks noGrp="1" noChangeAspect="1" noChangeArrowheads="1"/>
          </p:cNvPicPr>
          <p:nvPr>
            <p:ph type="body" idx="1"/>
          </p:nvPr>
        </p:nvPicPr>
        <p:blipFill>
          <a:blip r:embed="rId3" cstate="print"/>
          <a:srcRect/>
          <a:stretch>
            <a:fillRect/>
          </a:stretch>
        </p:blipFill>
        <p:spPr>
          <a:xfrm>
            <a:off x="0" y="1957388"/>
            <a:ext cx="8820150" cy="4900612"/>
          </a:xfrm>
        </p:spPr>
      </p:pic>
      <p:sp>
        <p:nvSpPr>
          <p:cNvPr id="510980" name="Text Box 4"/>
          <p:cNvSpPr txBox="1">
            <a:spLocks noChangeArrowheads="1"/>
          </p:cNvSpPr>
          <p:nvPr/>
        </p:nvSpPr>
        <p:spPr bwMode="auto">
          <a:xfrm>
            <a:off x="5656263" y="1622425"/>
            <a:ext cx="2444750" cy="366713"/>
          </a:xfrm>
          <a:prstGeom prst="rect">
            <a:avLst/>
          </a:prstGeom>
          <a:noFill/>
          <a:ln w="9525">
            <a:noFill/>
            <a:miter lim="800000"/>
            <a:headEnd/>
            <a:tailEnd/>
          </a:ln>
          <a:effectLst/>
        </p:spPr>
        <p:txBody>
          <a:bodyPr wrap="none">
            <a:spAutoFit/>
          </a:bodyPr>
          <a:lstStyle/>
          <a:p>
            <a:pPr algn="l" eaLnBrk="0" hangingPunct="0"/>
            <a:r>
              <a:rPr kumimoji="1" lang="en-US" altLang="ko-KR" i="1">
                <a:solidFill>
                  <a:schemeClr val="tx1"/>
                </a:solidFill>
                <a:latin typeface="Times New Roman" pitchFamily="18" charset="0"/>
              </a:rPr>
              <a:t>(Ann Intern Med. </a:t>
            </a:r>
            <a:r>
              <a:rPr kumimoji="1" lang="en-US" altLang="ko-KR">
                <a:solidFill>
                  <a:schemeClr val="tx1"/>
                </a:solidFill>
                <a:latin typeface="Times New Roman" pitchFamily="18" charset="0"/>
              </a:rPr>
              <a:t>2005)</a:t>
            </a:r>
            <a:endParaRPr kumimoji="1" lang="ko-KR" altLang="en-US">
              <a:solidFill>
                <a:schemeClr val="tx1"/>
              </a:solidFill>
              <a:latin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Grp="1" noChangeArrowheads="1"/>
          </p:cNvSpPr>
          <p:nvPr>
            <p:ph type="title"/>
          </p:nvPr>
        </p:nvSpPr>
        <p:spPr/>
        <p:txBody>
          <a:bodyPr/>
          <a:lstStyle/>
          <a:p>
            <a:r>
              <a:rPr lang="en-US" altLang="ko-KR" dirty="0"/>
              <a:t>2) </a:t>
            </a:r>
            <a:r>
              <a:rPr lang="ko-KR" altLang="en-US" dirty="0" smtClean="0"/>
              <a:t>보신 음식</a:t>
            </a:r>
            <a:r>
              <a:rPr lang="en-US" altLang="ko-KR" sz="4400" dirty="0" smtClean="0"/>
              <a:t> </a:t>
            </a:r>
            <a:endParaRPr lang="ko-KR" altLang="en-US" sz="4400" dirty="0"/>
          </a:p>
        </p:txBody>
      </p:sp>
      <p:pic>
        <p:nvPicPr>
          <p:cNvPr id="53555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50" y="1340768"/>
            <a:ext cx="3134122" cy="2674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555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9395" y="1309385"/>
            <a:ext cx="4572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555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2724" y="3645024"/>
            <a:ext cx="4176464" cy="2694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5560"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529" y="3227259"/>
            <a:ext cx="4248472" cy="318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71595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p:txBody>
          <a:bodyPr/>
          <a:lstStyle/>
          <a:p>
            <a:r>
              <a:rPr lang="ko-KR" altLang="en-US" dirty="0" smtClean="0"/>
              <a:t>영양과잉에서 혈관변화</a:t>
            </a:r>
            <a:endParaRPr lang="ko-KR" altLang="en-US" dirty="0"/>
          </a:p>
        </p:txBody>
      </p:sp>
      <p:pic>
        <p:nvPicPr>
          <p:cNvPr id="587779" name="Picture 3" descr="htm_2004051017304330003800-001"/>
          <p:cNvPicPr>
            <a:picLocks noChangeAspect="1" noChangeArrowheads="1"/>
          </p:cNvPicPr>
          <p:nvPr/>
        </p:nvPicPr>
        <p:blipFill>
          <a:blip r:embed="rId3" cstate="print"/>
          <a:srcRect/>
          <a:stretch>
            <a:fillRect/>
          </a:stretch>
        </p:blipFill>
        <p:spPr bwMode="auto">
          <a:xfrm>
            <a:off x="900113" y="1125686"/>
            <a:ext cx="3624262" cy="5327650"/>
          </a:xfrm>
          <a:prstGeom prst="rect">
            <a:avLst/>
          </a:prstGeom>
          <a:noFill/>
        </p:spPr>
      </p:pic>
      <p:pic>
        <p:nvPicPr>
          <p:cNvPr id="587780" name="Picture 4" descr="b0053005_1055499"/>
          <p:cNvPicPr>
            <a:picLocks noChangeAspect="1" noChangeArrowheads="1"/>
          </p:cNvPicPr>
          <p:nvPr/>
        </p:nvPicPr>
        <p:blipFill>
          <a:blip r:embed="rId4" cstate="print"/>
          <a:srcRect/>
          <a:stretch>
            <a:fillRect/>
          </a:stretch>
        </p:blipFill>
        <p:spPr bwMode="auto">
          <a:xfrm>
            <a:off x="5148263" y="2029941"/>
            <a:ext cx="2857500" cy="3343275"/>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3874" name="Picture 2" descr="Image1"/>
          <p:cNvPicPr>
            <a:picLocks noChangeAspect="1" noChangeArrowheads="1"/>
          </p:cNvPicPr>
          <p:nvPr/>
        </p:nvPicPr>
        <p:blipFill>
          <a:blip r:embed="rId3" cstate="print"/>
          <a:srcRect/>
          <a:stretch>
            <a:fillRect/>
          </a:stretch>
        </p:blipFill>
        <p:spPr bwMode="auto">
          <a:xfrm>
            <a:off x="2190750" y="0"/>
            <a:ext cx="4762500" cy="6858000"/>
          </a:xfrm>
          <a:prstGeom prst="rect">
            <a:avLst/>
          </a:prstGeom>
          <a:noFill/>
        </p:spPr>
      </p:pic>
      <p:sp>
        <p:nvSpPr>
          <p:cNvPr id="463875" name="Text Box 3"/>
          <p:cNvSpPr txBox="1">
            <a:spLocks noChangeArrowheads="1"/>
          </p:cNvSpPr>
          <p:nvPr/>
        </p:nvSpPr>
        <p:spPr bwMode="auto">
          <a:xfrm>
            <a:off x="2051050" y="404813"/>
            <a:ext cx="1081088" cy="944562"/>
          </a:xfrm>
          <a:prstGeom prst="rect">
            <a:avLst/>
          </a:prstGeom>
          <a:solidFill>
            <a:srgbClr val="FFFF66"/>
          </a:solidFill>
          <a:ln w="28575" algn="ctr">
            <a:solidFill>
              <a:srgbClr val="FF0066"/>
            </a:solidFill>
            <a:miter lim="800000"/>
            <a:headEnd/>
            <a:tailEnd/>
          </a:ln>
          <a:effectLst/>
        </p:spPr>
        <p:txBody>
          <a:bodyPr>
            <a:spAutoFit/>
          </a:bodyPr>
          <a:lstStyle/>
          <a:p>
            <a:pPr algn="l">
              <a:buFontTx/>
              <a:buChar char="•"/>
            </a:pPr>
            <a:r>
              <a:rPr lang="ko-KR" altLang="en-US">
                <a:latin typeface="HY견고딕" pitchFamily="18" charset="-127"/>
                <a:ea typeface="HY견고딕" pitchFamily="18" charset="-127"/>
              </a:rPr>
              <a:t> 중풍 </a:t>
            </a:r>
          </a:p>
          <a:p>
            <a:pPr algn="l">
              <a:buFontTx/>
              <a:buChar char="•"/>
            </a:pPr>
            <a:r>
              <a:rPr lang="ko-KR" altLang="en-US">
                <a:latin typeface="HY견고딕" pitchFamily="18" charset="-127"/>
                <a:ea typeface="HY견고딕" pitchFamily="18" charset="-127"/>
              </a:rPr>
              <a:t> 치매</a:t>
            </a:r>
          </a:p>
          <a:p>
            <a:pPr algn="l">
              <a:buFontTx/>
              <a:buChar char="•"/>
            </a:pPr>
            <a:r>
              <a:rPr lang="ko-KR" altLang="en-US">
                <a:latin typeface="HY견고딕" pitchFamily="18" charset="-127"/>
                <a:ea typeface="HY견고딕" pitchFamily="18" charset="-127"/>
              </a:rPr>
              <a:t> 우울증</a:t>
            </a:r>
          </a:p>
        </p:txBody>
      </p:sp>
      <p:sp>
        <p:nvSpPr>
          <p:cNvPr id="463876" name="Text Box 4"/>
          <p:cNvSpPr txBox="1">
            <a:spLocks noChangeArrowheads="1"/>
          </p:cNvSpPr>
          <p:nvPr/>
        </p:nvSpPr>
        <p:spPr bwMode="auto">
          <a:xfrm>
            <a:off x="5076825" y="1836738"/>
            <a:ext cx="1800225" cy="1025525"/>
          </a:xfrm>
          <a:prstGeom prst="rect">
            <a:avLst/>
          </a:prstGeom>
          <a:solidFill>
            <a:srgbClr val="FFFF66"/>
          </a:solidFill>
          <a:ln w="28575" algn="ctr">
            <a:solidFill>
              <a:srgbClr val="FF0066"/>
            </a:solidFill>
            <a:miter lim="800000"/>
            <a:headEnd/>
            <a:tailEnd/>
          </a:ln>
          <a:effectLst/>
        </p:spPr>
        <p:txBody>
          <a:bodyPr>
            <a:spAutoFit/>
          </a:bodyPr>
          <a:lstStyle/>
          <a:p>
            <a:pPr algn="l">
              <a:lnSpc>
                <a:spcPct val="110000"/>
              </a:lnSpc>
              <a:buFontTx/>
              <a:buChar char="•"/>
            </a:pPr>
            <a:r>
              <a:rPr lang="ko-KR" altLang="en-US">
                <a:latin typeface="HY견고딕" pitchFamily="18" charset="-127"/>
                <a:ea typeface="HY견고딕" pitchFamily="18" charset="-127"/>
              </a:rPr>
              <a:t> 심장마비</a:t>
            </a:r>
          </a:p>
          <a:p>
            <a:pPr algn="l">
              <a:lnSpc>
                <a:spcPct val="110000"/>
              </a:lnSpc>
              <a:buFontTx/>
              <a:buChar char="•"/>
            </a:pPr>
            <a:r>
              <a:rPr lang="ko-KR" altLang="en-US">
                <a:latin typeface="HY견고딕" pitchFamily="18" charset="-127"/>
                <a:ea typeface="HY견고딕" pitchFamily="18" charset="-127"/>
              </a:rPr>
              <a:t> 만성 신부전</a:t>
            </a:r>
          </a:p>
          <a:p>
            <a:pPr algn="l">
              <a:lnSpc>
                <a:spcPct val="110000"/>
              </a:lnSpc>
              <a:buFontTx/>
              <a:buChar char="•"/>
            </a:pPr>
            <a:r>
              <a:rPr lang="ko-KR" altLang="en-US">
                <a:latin typeface="HY견고딕" pitchFamily="18" charset="-127"/>
                <a:ea typeface="HY견고딕" pitchFamily="18" charset="-127"/>
              </a:rPr>
              <a:t> 간경화</a:t>
            </a:r>
          </a:p>
        </p:txBody>
      </p:sp>
      <p:sp>
        <p:nvSpPr>
          <p:cNvPr id="463877" name="Text Box 5"/>
          <p:cNvSpPr txBox="1">
            <a:spLocks noChangeArrowheads="1"/>
          </p:cNvSpPr>
          <p:nvPr/>
        </p:nvSpPr>
        <p:spPr bwMode="auto">
          <a:xfrm>
            <a:off x="5029200" y="3860800"/>
            <a:ext cx="1343025" cy="669925"/>
          </a:xfrm>
          <a:prstGeom prst="rect">
            <a:avLst/>
          </a:prstGeom>
          <a:solidFill>
            <a:srgbClr val="FFFF66"/>
          </a:solidFill>
          <a:ln w="28575" algn="ctr">
            <a:solidFill>
              <a:srgbClr val="FF0066"/>
            </a:solidFill>
            <a:miter lim="800000"/>
            <a:headEnd/>
            <a:tailEnd/>
          </a:ln>
          <a:effectLst/>
        </p:spPr>
        <p:txBody>
          <a:bodyPr>
            <a:spAutoFit/>
          </a:bodyPr>
          <a:lstStyle/>
          <a:p>
            <a:pPr>
              <a:buFontTx/>
              <a:buChar char="•"/>
            </a:pPr>
            <a:r>
              <a:rPr lang="ko-KR" altLang="en-US">
                <a:latin typeface="HY견고딕" pitchFamily="18" charset="-127"/>
                <a:ea typeface="HY견고딕" pitchFamily="18" charset="-127"/>
              </a:rPr>
              <a:t> 퇴행성  </a:t>
            </a:r>
          </a:p>
          <a:p>
            <a:r>
              <a:rPr lang="ko-KR" altLang="en-US">
                <a:latin typeface="HY견고딕" pitchFamily="18" charset="-127"/>
                <a:ea typeface="HY견고딕" pitchFamily="18" charset="-127"/>
              </a:rPr>
              <a:t>  관절염</a:t>
            </a:r>
          </a:p>
        </p:txBody>
      </p:sp>
      <p:sp>
        <p:nvSpPr>
          <p:cNvPr id="463878" name="Text Box 6"/>
          <p:cNvSpPr txBox="1">
            <a:spLocks noChangeArrowheads="1"/>
          </p:cNvSpPr>
          <p:nvPr/>
        </p:nvSpPr>
        <p:spPr bwMode="auto">
          <a:xfrm>
            <a:off x="4787900" y="5589588"/>
            <a:ext cx="1223963" cy="669925"/>
          </a:xfrm>
          <a:prstGeom prst="rect">
            <a:avLst/>
          </a:prstGeom>
          <a:solidFill>
            <a:srgbClr val="FFFF66"/>
          </a:solidFill>
          <a:ln w="28575" algn="ctr">
            <a:solidFill>
              <a:srgbClr val="FF0066"/>
            </a:solidFill>
            <a:miter lim="800000"/>
            <a:headEnd/>
            <a:tailEnd/>
          </a:ln>
          <a:effectLst/>
        </p:spPr>
        <p:txBody>
          <a:bodyPr>
            <a:spAutoFit/>
          </a:bodyPr>
          <a:lstStyle/>
          <a:p>
            <a:pPr>
              <a:buFontTx/>
              <a:buChar char="•"/>
            </a:pPr>
            <a:r>
              <a:rPr lang="ko-KR" altLang="en-US">
                <a:latin typeface="HY견고딕" pitchFamily="18" charset="-127"/>
                <a:ea typeface="HY견고딕" pitchFamily="18" charset="-127"/>
              </a:rPr>
              <a:t> 정맥류</a:t>
            </a:r>
          </a:p>
          <a:p>
            <a:endParaRPr lang="ko-KR" altLang="en-US">
              <a:latin typeface="HY견고딕" pitchFamily="18" charset="-127"/>
              <a:ea typeface="HY견고딕" pitchFamily="18" charset="-127"/>
            </a:endParaRPr>
          </a:p>
        </p:txBody>
      </p:sp>
      <p:sp>
        <p:nvSpPr>
          <p:cNvPr id="463879" name="Text Box 7"/>
          <p:cNvSpPr txBox="1">
            <a:spLocks noChangeArrowheads="1"/>
          </p:cNvSpPr>
          <p:nvPr/>
        </p:nvSpPr>
        <p:spPr bwMode="auto">
          <a:xfrm>
            <a:off x="323850" y="2205038"/>
            <a:ext cx="1727200" cy="2432050"/>
          </a:xfrm>
          <a:prstGeom prst="rect">
            <a:avLst/>
          </a:prstGeom>
          <a:solidFill>
            <a:srgbClr val="FFFF66"/>
          </a:solidFill>
          <a:ln w="28575" algn="ctr">
            <a:solidFill>
              <a:srgbClr val="FF0066"/>
            </a:solidFill>
            <a:miter lim="800000"/>
            <a:headEnd/>
            <a:tailEnd/>
          </a:ln>
          <a:effectLst/>
        </p:spPr>
        <p:txBody>
          <a:bodyPr>
            <a:spAutoFit/>
          </a:bodyPr>
          <a:lstStyle/>
          <a:p>
            <a:pPr algn="l">
              <a:lnSpc>
                <a:spcPct val="120000"/>
              </a:lnSpc>
              <a:buFontTx/>
              <a:buChar char="•"/>
            </a:pPr>
            <a:r>
              <a:rPr lang="ko-KR" altLang="en-US">
                <a:latin typeface="HY견고딕" pitchFamily="18" charset="-127"/>
                <a:ea typeface="HY견고딕" pitchFamily="18" charset="-127"/>
              </a:rPr>
              <a:t> 암</a:t>
            </a:r>
          </a:p>
          <a:p>
            <a:pPr algn="l">
              <a:lnSpc>
                <a:spcPct val="120000"/>
              </a:lnSpc>
              <a:buFontTx/>
              <a:buChar char="•"/>
            </a:pPr>
            <a:r>
              <a:rPr lang="ko-KR" altLang="en-US">
                <a:latin typeface="HY견고딕" pitchFamily="18" charset="-127"/>
                <a:ea typeface="HY견고딕" pitchFamily="18" charset="-127"/>
              </a:rPr>
              <a:t> 당뇨</a:t>
            </a:r>
          </a:p>
          <a:p>
            <a:pPr algn="l">
              <a:lnSpc>
                <a:spcPct val="120000"/>
              </a:lnSpc>
              <a:buFontTx/>
              <a:buChar char="•"/>
            </a:pPr>
            <a:r>
              <a:rPr lang="ko-KR" altLang="en-US">
                <a:latin typeface="HY견고딕" pitchFamily="18" charset="-127"/>
                <a:ea typeface="HY견고딕" pitchFamily="18" charset="-127"/>
              </a:rPr>
              <a:t> 고혈압</a:t>
            </a:r>
          </a:p>
          <a:p>
            <a:pPr algn="l">
              <a:lnSpc>
                <a:spcPct val="120000"/>
              </a:lnSpc>
              <a:buFontTx/>
              <a:buChar char="•"/>
            </a:pPr>
            <a:r>
              <a:rPr lang="ko-KR" altLang="en-US">
                <a:latin typeface="HY견고딕" pitchFamily="18" charset="-127"/>
                <a:ea typeface="HY견고딕" pitchFamily="18" charset="-127"/>
              </a:rPr>
              <a:t> 무호흡증</a:t>
            </a:r>
          </a:p>
          <a:p>
            <a:pPr algn="l">
              <a:lnSpc>
                <a:spcPct val="120000"/>
              </a:lnSpc>
              <a:buFontTx/>
              <a:buChar char="•"/>
            </a:pPr>
            <a:r>
              <a:rPr lang="ko-KR" altLang="en-US">
                <a:latin typeface="HY견고딕" pitchFamily="18" charset="-127"/>
                <a:ea typeface="HY견고딕" pitchFamily="18" charset="-127"/>
              </a:rPr>
              <a:t> 고지혈증</a:t>
            </a:r>
          </a:p>
          <a:p>
            <a:pPr algn="l">
              <a:lnSpc>
                <a:spcPct val="120000"/>
              </a:lnSpc>
              <a:buFontTx/>
              <a:buChar char="•"/>
            </a:pPr>
            <a:r>
              <a:rPr lang="ko-KR" altLang="en-US">
                <a:latin typeface="HY견고딕" pitchFamily="18" charset="-127"/>
                <a:ea typeface="HY견고딕" pitchFamily="18" charset="-127"/>
              </a:rPr>
              <a:t> 임신 부작용</a:t>
            </a:r>
          </a:p>
          <a:p>
            <a:pPr algn="l">
              <a:lnSpc>
                <a:spcPct val="120000"/>
              </a:lnSpc>
              <a:buFontTx/>
              <a:buChar char="•"/>
            </a:pPr>
            <a:r>
              <a:rPr lang="ko-KR" altLang="en-US">
                <a:latin typeface="HY견고딕" pitchFamily="18" charset="-127"/>
                <a:ea typeface="HY견고딕" pitchFamily="18" charset="-127"/>
              </a:rPr>
              <a:t> 태아 이상</a:t>
            </a:r>
          </a:p>
        </p:txBody>
      </p:sp>
      <p:sp>
        <p:nvSpPr>
          <p:cNvPr id="463880" name="Rectangle 8"/>
          <p:cNvSpPr>
            <a:spLocks noChangeArrowheads="1"/>
          </p:cNvSpPr>
          <p:nvPr/>
        </p:nvSpPr>
        <p:spPr bwMode="auto">
          <a:xfrm>
            <a:off x="4859338" y="188913"/>
            <a:ext cx="3241675" cy="1511300"/>
          </a:xfrm>
          <a:prstGeom prst="rect">
            <a:avLst/>
          </a:prstGeom>
          <a:solidFill>
            <a:srgbClr val="99FF66"/>
          </a:solidFill>
          <a:ln w="19050" algn="ctr">
            <a:solidFill>
              <a:srgbClr val="FF3300"/>
            </a:solidFill>
            <a:miter lim="800000"/>
            <a:headEnd/>
            <a:tailEnd type="none" w="lg" len="lg"/>
          </a:ln>
          <a:effectLst/>
        </p:spPr>
        <p:txBody>
          <a:bodyPr wrap="none" anchor="ctr"/>
          <a:lstStyle/>
          <a:p>
            <a:pPr algn="l" eaLnBrk="1" latinLnBrk="1" hangingPunct="1"/>
            <a:r>
              <a:rPr kumimoji="1" lang="ko-KR" altLang="en-US" sz="3200" dirty="0">
                <a:latin typeface="HY헤드라인M" pitchFamily="18" charset="-127"/>
                <a:ea typeface="HY헤드라인M" pitchFamily="18" charset="-127"/>
              </a:rPr>
              <a:t>   비만</a:t>
            </a:r>
          </a:p>
          <a:p>
            <a:pPr algn="l" eaLnBrk="1" latinLnBrk="1" hangingPunct="1"/>
            <a:r>
              <a:rPr kumimoji="1" lang="en-US" altLang="ko-KR" sz="3200" dirty="0">
                <a:latin typeface="HY헤드라인M" pitchFamily="18" charset="-127"/>
                <a:ea typeface="HY헤드라인M" pitchFamily="18" charset="-127"/>
              </a:rPr>
              <a:t>= </a:t>
            </a:r>
            <a:r>
              <a:rPr kumimoji="1" lang="ko-KR" altLang="en-US" sz="3200" dirty="0">
                <a:latin typeface="HY헤드라인M" pitchFamily="18" charset="-127"/>
                <a:ea typeface="HY헤드라인M" pitchFamily="18" charset="-127"/>
              </a:rPr>
              <a:t>영양 과잉</a:t>
            </a:r>
          </a:p>
          <a:p>
            <a:pPr algn="l" eaLnBrk="1" latinLnBrk="1" hangingPunct="1"/>
            <a:r>
              <a:rPr kumimoji="1" lang="en-US" altLang="ko-KR" sz="3200" dirty="0">
                <a:latin typeface="HY헤드라인M" pitchFamily="18" charset="-127"/>
                <a:ea typeface="HY헤드라인M" pitchFamily="18" charset="-127"/>
              </a:rPr>
              <a:t>= </a:t>
            </a:r>
            <a:r>
              <a:rPr kumimoji="1" lang="ko-KR" altLang="en-US" sz="3200" dirty="0">
                <a:latin typeface="HY헤드라인M" pitchFamily="18" charset="-127"/>
                <a:ea typeface="HY헤드라인M" pitchFamily="18" charset="-127"/>
              </a:rPr>
              <a:t>대사증후군</a:t>
            </a:r>
            <a:endParaRPr kumimoji="1" lang="en-US" altLang="ko-KR" sz="3200" dirty="0">
              <a:latin typeface="HY헤드라인M" pitchFamily="18" charset="-127"/>
              <a:ea typeface="HY헤드라인M" pitchFamily="18" charset="-127"/>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463875"/>
                                        </p:tgtEl>
                                        <p:attrNameLst>
                                          <p:attrName>style.visibility</p:attrName>
                                        </p:attrNameLst>
                                      </p:cBhvr>
                                      <p:to>
                                        <p:strVal val="visible"/>
                                      </p:to>
                                    </p:set>
                                    <p:animEffect transition="in" filter="diamond(in)">
                                      <p:cBhvr>
                                        <p:cTn id="7" dur="500"/>
                                        <p:tgtEl>
                                          <p:spTgt spid="463875"/>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463876"/>
                                        </p:tgtEl>
                                        <p:attrNameLst>
                                          <p:attrName>style.visibility</p:attrName>
                                        </p:attrNameLst>
                                      </p:cBhvr>
                                      <p:to>
                                        <p:strVal val="visible"/>
                                      </p:to>
                                    </p:set>
                                    <p:animEffect transition="in" filter="diamond(in)">
                                      <p:cBhvr>
                                        <p:cTn id="11" dur="500"/>
                                        <p:tgtEl>
                                          <p:spTgt spid="463876"/>
                                        </p:tgtEl>
                                      </p:cBhvr>
                                    </p:animEffect>
                                  </p:childTnLst>
                                </p:cTn>
                              </p:par>
                            </p:childTnLst>
                          </p:cTn>
                        </p:par>
                        <p:par>
                          <p:cTn id="12" fill="hold">
                            <p:stCondLst>
                              <p:cond delay="1000"/>
                            </p:stCondLst>
                            <p:childTnLst>
                              <p:par>
                                <p:cTn id="13" presetID="8" presetClass="entr" presetSubtype="16" fill="hold" grpId="0" nodeType="afterEffect">
                                  <p:stCondLst>
                                    <p:cond delay="0"/>
                                  </p:stCondLst>
                                  <p:childTnLst>
                                    <p:set>
                                      <p:cBhvr>
                                        <p:cTn id="14" dur="1" fill="hold">
                                          <p:stCondLst>
                                            <p:cond delay="0"/>
                                          </p:stCondLst>
                                        </p:cTn>
                                        <p:tgtEl>
                                          <p:spTgt spid="463877"/>
                                        </p:tgtEl>
                                        <p:attrNameLst>
                                          <p:attrName>style.visibility</p:attrName>
                                        </p:attrNameLst>
                                      </p:cBhvr>
                                      <p:to>
                                        <p:strVal val="visible"/>
                                      </p:to>
                                    </p:set>
                                    <p:animEffect transition="in" filter="diamond(in)">
                                      <p:cBhvr>
                                        <p:cTn id="15" dur="500"/>
                                        <p:tgtEl>
                                          <p:spTgt spid="463877"/>
                                        </p:tgtEl>
                                      </p:cBhvr>
                                    </p:animEffect>
                                  </p:childTnLst>
                                </p:cTn>
                              </p:par>
                            </p:childTnLst>
                          </p:cTn>
                        </p:par>
                        <p:par>
                          <p:cTn id="16" fill="hold">
                            <p:stCondLst>
                              <p:cond delay="1500"/>
                            </p:stCondLst>
                            <p:childTnLst>
                              <p:par>
                                <p:cTn id="17" presetID="8" presetClass="entr" presetSubtype="16" fill="hold" grpId="0" nodeType="afterEffect">
                                  <p:stCondLst>
                                    <p:cond delay="0"/>
                                  </p:stCondLst>
                                  <p:childTnLst>
                                    <p:set>
                                      <p:cBhvr>
                                        <p:cTn id="18" dur="1" fill="hold">
                                          <p:stCondLst>
                                            <p:cond delay="0"/>
                                          </p:stCondLst>
                                        </p:cTn>
                                        <p:tgtEl>
                                          <p:spTgt spid="463878"/>
                                        </p:tgtEl>
                                        <p:attrNameLst>
                                          <p:attrName>style.visibility</p:attrName>
                                        </p:attrNameLst>
                                      </p:cBhvr>
                                      <p:to>
                                        <p:strVal val="visible"/>
                                      </p:to>
                                    </p:set>
                                    <p:animEffect transition="in" filter="diamond(in)">
                                      <p:cBhvr>
                                        <p:cTn id="19" dur="500"/>
                                        <p:tgtEl>
                                          <p:spTgt spid="463878"/>
                                        </p:tgtEl>
                                      </p:cBhvr>
                                    </p:animEffect>
                                  </p:childTnLst>
                                </p:cTn>
                              </p:par>
                            </p:childTnLst>
                          </p:cTn>
                        </p:par>
                        <p:par>
                          <p:cTn id="20" fill="hold">
                            <p:stCondLst>
                              <p:cond delay="2000"/>
                            </p:stCondLst>
                            <p:childTnLst>
                              <p:par>
                                <p:cTn id="21" presetID="8" presetClass="entr" presetSubtype="16" fill="hold" grpId="0" nodeType="afterEffect">
                                  <p:stCondLst>
                                    <p:cond delay="0"/>
                                  </p:stCondLst>
                                  <p:childTnLst>
                                    <p:set>
                                      <p:cBhvr>
                                        <p:cTn id="22" dur="1" fill="hold">
                                          <p:stCondLst>
                                            <p:cond delay="0"/>
                                          </p:stCondLst>
                                        </p:cTn>
                                        <p:tgtEl>
                                          <p:spTgt spid="463879"/>
                                        </p:tgtEl>
                                        <p:attrNameLst>
                                          <p:attrName>style.visibility</p:attrName>
                                        </p:attrNameLst>
                                      </p:cBhvr>
                                      <p:to>
                                        <p:strVal val="visible"/>
                                      </p:to>
                                    </p:set>
                                    <p:animEffect transition="in" filter="diamond(in)">
                                      <p:cBhvr>
                                        <p:cTn id="23" dur="500"/>
                                        <p:tgtEl>
                                          <p:spTgt spid="463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875" grpId="0" animBg="1"/>
      <p:bldP spid="463876" grpId="0" animBg="1"/>
      <p:bldP spid="463877" grpId="0" animBg="1"/>
      <p:bldP spid="463878" grpId="0" animBg="1"/>
      <p:bldP spid="46387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p:cNvSpPr>
            <a:spLocks noGrp="1" noChangeArrowheads="1"/>
          </p:cNvSpPr>
          <p:nvPr>
            <p:ph type="title"/>
          </p:nvPr>
        </p:nvSpPr>
        <p:spPr/>
        <p:txBody>
          <a:bodyPr/>
          <a:lstStyle/>
          <a:p>
            <a:r>
              <a:rPr lang="ko-KR" altLang="en-US"/>
              <a:t>목 차</a:t>
            </a:r>
          </a:p>
        </p:txBody>
      </p:sp>
      <p:sp>
        <p:nvSpPr>
          <p:cNvPr id="539651" name="Rectangle 3"/>
          <p:cNvSpPr>
            <a:spLocks noGrp="1" noChangeArrowheads="1"/>
          </p:cNvSpPr>
          <p:nvPr>
            <p:ph type="body" idx="1"/>
          </p:nvPr>
        </p:nvSpPr>
        <p:spPr/>
        <p:txBody>
          <a:bodyPr/>
          <a:lstStyle/>
          <a:p>
            <a:pPr>
              <a:lnSpc>
                <a:spcPct val="280000"/>
              </a:lnSpc>
            </a:pPr>
            <a:r>
              <a:rPr lang="ko-KR" altLang="en-US" dirty="0" smtClean="0">
                <a:solidFill>
                  <a:schemeClr val="accent1">
                    <a:lumMod val="40000"/>
                    <a:lumOff val="60000"/>
                  </a:schemeClr>
                </a:solidFill>
              </a:rPr>
              <a:t>중년기 </a:t>
            </a:r>
            <a:r>
              <a:rPr lang="ko-KR" altLang="en-US" dirty="0">
                <a:solidFill>
                  <a:schemeClr val="accent1">
                    <a:lumMod val="40000"/>
                    <a:lumOff val="60000"/>
                  </a:schemeClr>
                </a:solidFill>
              </a:rPr>
              <a:t>건강 결정요인</a:t>
            </a:r>
            <a:endParaRPr lang="en-US" altLang="ko-KR" dirty="0">
              <a:solidFill>
                <a:schemeClr val="accent1">
                  <a:lumMod val="40000"/>
                  <a:lumOff val="60000"/>
                </a:schemeClr>
              </a:solidFill>
            </a:endParaRPr>
          </a:p>
          <a:p>
            <a:pPr>
              <a:lnSpc>
                <a:spcPct val="280000"/>
              </a:lnSpc>
            </a:pPr>
            <a:r>
              <a:rPr lang="ko-KR" altLang="en-US" dirty="0">
                <a:solidFill>
                  <a:schemeClr val="accent1">
                    <a:lumMod val="40000"/>
                    <a:lumOff val="60000"/>
                  </a:schemeClr>
                </a:solidFill>
              </a:rPr>
              <a:t>실패하는 건강법 </a:t>
            </a:r>
            <a:r>
              <a:rPr lang="en-US" altLang="ko-KR" dirty="0">
                <a:solidFill>
                  <a:schemeClr val="accent1">
                    <a:lumMod val="40000"/>
                    <a:lumOff val="60000"/>
                  </a:schemeClr>
                </a:solidFill>
              </a:rPr>
              <a:t>2</a:t>
            </a:r>
            <a:r>
              <a:rPr lang="ko-KR" altLang="en-US" dirty="0">
                <a:solidFill>
                  <a:schemeClr val="accent1">
                    <a:lumMod val="40000"/>
                    <a:lumOff val="60000"/>
                  </a:schemeClr>
                </a:solidFill>
              </a:rPr>
              <a:t>가지</a:t>
            </a:r>
          </a:p>
          <a:p>
            <a:pPr>
              <a:lnSpc>
                <a:spcPct val="280000"/>
              </a:lnSpc>
            </a:pPr>
            <a:r>
              <a:rPr lang="ko-KR" altLang="en-US" dirty="0" smtClean="0"/>
              <a:t>중년기 </a:t>
            </a:r>
            <a:r>
              <a:rPr lang="ko-KR" altLang="en-US" dirty="0"/>
              <a:t>건강 </a:t>
            </a:r>
            <a:r>
              <a:rPr lang="en-US" altLang="ko-KR" dirty="0"/>
              <a:t>10</a:t>
            </a:r>
            <a:r>
              <a:rPr lang="ko-KR" altLang="en-US" dirty="0"/>
              <a:t>대 관리전략</a:t>
            </a:r>
            <a:endParaRPr lang="ko-KR" altLang="en-US" sz="3200" dirty="0"/>
          </a:p>
        </p:txBody>
      </p:sp>
    </p:spTree>
    <p:extLst>
      <p:ext uri="{BB962C8B-B14F-4D97-AF65-F5344CB8AC3E}">
        <p14:creationId xmlns:p14="http://schemas.microsoft.com/office/powerpoint/2010/main" val="25754797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2"/>
          <p:cNvSpPr>
            <a:spLocks noGrp="1" noChangeArrowheads="1"/>
          </p:cNvSpPr>
          <p:nvPr>
            <p:ph type="title"/>
          </p:nvPr>
        </p:nvSpPr>
        <p:spPr>
          <a:xfrm>
            <a:off x="395536" y="228600"/>
            <a:ext cx="8496944" cy="609600"/>
          </a:xfrm>
        </p:spPr>
        <p:txBody>
          <a:bodyPr/>
          <a:lstStyle/>
          <a:p>
            <a:r>
              <a:rPr lang="ko-KR" altLang="en-US" dirty="0" smtClean="0"/>
              <a:t>중년기 </a:t>
            </a:r>
            <a:r>
              <a:rPr lang="ko-KR" altLang="en-US" dirty="0" smtClean="0"/>
              <a:t>건강</a:t>
            </a:r>
            <a:r>
              <a:rPr lang="en-US" altLang="ko-KR" dirty="0" smtClean="0"/>
              <a:t> 10</a:t>
            </a:r>
            <a:r>
              <a:rPr lang="ko-KR" altLang="en-US" dirty="0" smtClean="0"/>
              <a:t>대 관리전략</a:t>
            </a:r>
            <a:endParaRPr lang="ko-KR" altLang="en-US" dirty="0"/>
          </a:p>
        </p:txBody>
      </p:sp>
      <p:sp>
        <p:nvSpPr>
          <p:cNvPr id="498691" name="Rectangle 3"/>
          <p:cNvSpPr>
            <a:spLocks noGrp="1" noChangeArrowheads="1"/>
          </p:cNvSpPr>
          <p:nvPr>
            <p:ph type="body" sz="half" idx="1"/>
          </p:nvPr>
        </p:nvSpPr>
        <p:spPr>
          <a:xfrm>
            <a:off x="533400" y="1412776"/>
            <a:ext cx="3078163" cy="4876800"/>
          </a:xfrm>
        </p:spPr>
        <p:txBody>
          <a:bodyPr/>
          <a:lstStyle/>
          <a:p>
            <a:pPr marL="533400" indent="-533400"/>
            <a:r>
              <a:rPr lang="ko-KR" altLang="en-US" sz="2400" dirty="0">
                <a:solidFill>
                  <a:srgbClr val="000000"/>
                </a:solidFill>
              </a:rPr>
              <a:t>건강한 생활습관</a:t>
            </a:r>
          </a:p>
          <a:p>
            <a:pPr marL="533400" indent="-533400"/>
            <a:endParaRPr lang="ko-KR" altLang="en-US" sz="2400" dirty="0"/>
          </a:p>
          <a:p>
            <a:pPr marL="533400" indent="-533400"/>
            <a:endParaRPr lang="en-US" altLang="ko-KR" sz="2400" dirty="0" smtClean="0"/>
          </a:p>
          <a:p>
            <a:pPr marL="533400" indent="-533400"/>
            <a:endParaRPr lang="ko-KR" altLang="en-US" sz="2400" dirty="0"/>
          </a:p>
          <a:p>
            <a:pPr marL="533400" indent="-533400"/>
            <a:endParaRPr lang="en-US" altLang="ko-KR" sz="2400" dirty="0" smtClean="0"/>
          </a:p>
          <a:p>
            <a:pPr marL="533400" indent="-533400"/>
            <a:endParaRPr lang="en-US" altLang="ko-KR" sz="2400" dirty="0" smtClean="0"/>
          </a:p>
          <a:p>
            <a:pPr marL="533400" indent="-533400"/>
            <a:r>
              <a:rPr lang="ko-KR" altLang="en-US" sz="2400" dirty="0" smtClean="0"/>
              <a:t>사회역할 유지</a:t>
            </a:r>
            <a:endParaRPr lang="ko-KR" altLang="en-US" sz="2400" dirty="0"/>
          </a:p>
          <a:p>
            <a:pPr marL="533400" indent="-533400"/>
            <a:r>
              <a:rPr lang="ko-KR" altLang="en-US" sz="2400" dirty="0" smtClean="0">
                <a:solidFill>
                  <a:srgbClr val="FF00FF"/>
                </a:solidFill>
              </a:rPr>
              <a:t>질병관리</a:t>
            </a:r>
            <a:endParaRPr lang="en-US" altLang="ko-KR" sz="2400" dirty="0" smtClean="0">
              <a:solidFill>
                <a:srgbClr val="FF00FF"/>
              </a:solidFill>
            </a:endParaRPr>
          </a:p>
          <a:p>
            <a:pPr marL="533400" indent="-533400"/>
            <a:r>
              <a:rPr lang="ko-KR" altLang="en-US" sz="2400" dirty="0" smtClean="0">
                <a:solidFill>
                  <a:srgbClr val="FF00FF"/>
                </a:solidFill>
              </a:rPr>
              <a:t>건강 모니터링</a:t>
            </a:r>
            <a:endParaRPr lang="en-US" altLang="ko-KR" sz="2400" dirty="0" smtClean="0">
              <a:solidFill>
                <a:srgbClr val="FF00FF"/>
              </a:solidFill>
            </a:endParaRPr>
          </a:p>
          <a:p>
            <a:pPr marL="533400" indent="-533400"/>
            <a:endParaRPr lang="ko-KR" altLang="en-US" sz="2400" dirty="0">
              <a:solidFill>
                <a:srgbClr val="FF00FF"/>
              </a:solidFill>
            </a:endParaRPr>
          </a:p>
          <a:p>
            <a:pPr marL="533400" indent="-533400"/>
            <a:r>
              <a:rPr lang="ko-KR" altLang="en-US" sz="2400" dirty="0">
                <a:solidFill>
                  <a:schemeClr val="accent2"/>
                </a:solidFill>
              </a:rPr>
              <a:t>행복 </a:t>
            </a:r>
            <a:r>
              <a:rPr lang="ko-KR" altLang="en-US" sz="2400" dirty="0" smtClean="0">
                <a:solidFill>
                  <a:schemeClr val="accent2"/>
                </a:solidFill>
              </a:rPr>
              <a:t>느끼기</a:t>
            </a:r>
            <a:endParaRPr lang="en-US" altLang="ko-KR" sz="2400" dirty="0" smtClean="0">
              <a:solidFill>
                <a:schemeClr val="accent2"/>
              </a:solidFill>
            </a:endParaRPr>
          </a:p>
          <a:p>
            <a:pPr marL="533400" indent="-533400"/>
            <a:endParaRPr lang="ko-KR" altLang="en-US" sz="2400" dirty="0">
              <a:solidFill>
                <a:schemeClr val="accent2"/>
              </a:solidFill>
            </a:endParaRPr>
          </a:p>
        </p:txBody>
      </p:sp>
      <p:sp>
        <p:nvSpPr>
          <p:cNvPr id="498692" name="Rectangle 4"/>
          <p:cNvSpPr>
            <a:spLocks noGrp="1" noChangeArrowheads="1"/>
          </p:cNvSpPr>
          <p:nvPr>
            <p:ph type="body" sz="half" idx="2"/>
          </p:nvPr>
        </p:nvSpPr>
        <p:spPr>
          <a:xfrm>
            <a:off x="3419475" y="1196752"/>
            <a:ext cx="4897438" cy="5343525"/>
          </a:xfrm>
        </p:spPr>
        <p:txBody>
          <a:bodyPr/>
          <a:lstStyle/>
          <a:p>
            <a:pPr marL="838200" lvl="1" indent="-381000">
              <a:lnSpc>
                <a:spcPct val="140000"/>
              </a:lnSpc>
              <a:buClr>
                <a:srgbClr val="006600"/>
              </a:buClr>
              <a:buSzTx/>
              <a:buFont typeface="Wingdings" pitchFamily="2" charset="2"/>
              <a:buAutoNum type="arabicPeriod"/>
            </a:pPr>
            <a:r>
              <a:rPr lang="ko-KR" altLang="en-US" sz="2000" dirty="0" smtClean="0"/>
              <a:t>충분한 신체활동</a:t>
            </a:r>
            <a:endParaRPr lang="en-US" altLang="ko-KR" sz="2000" dirty="0" smtClean="0"/>
          </a:p>
          <a:p>
            <a:pPr marL="838200" lvl="1" indent="-381000">
              <a:lnSpc>
                <a:spcPct val="140000"/>
              </a:lnSpc>
              <a:buClr>
                <a:srgbClr val="006600"/>
              </a:buClr>
              <a:buSzTx/>
              <a:buFont typeface="Wingdings" pitchFamily="2" charset="2"/>
              <a:buAutoNum type="arabicPeriod"/>
            </a:pPr>
            <a:r>
              <a:rPr lang="ko-KR" altLang="en-US" sz="2000" dirty="0" smtClean="0"/>
              <a:t>균형식단</a:t>
            </a:r>
            <a:r>
              <a:rPr lang="en-US" altLang="ko-KR" sz="2000" dirty="0" smtClean="0"/>
              <a:t>; </a:t>
            </a:r>
            <a:r>
              <a:rPr lang="ko-KR" altLang="en-US" sz="2000" dirty="0" smtClean="0">
                <a:solidFill>
                  <a:schemeClr val="accent2">
                    <a:lumMod val="60000"/>
                    <a:lumOff val="40000"/>
                  </a:schemeClr>
                </a:solidFill>
              </a:rPr>
              <a:t>무지개 야채</a:t>
            </a:r>
            <a:r>
              <a:rPr lang="en-US" altLang="ko-KR" sz="2000" dirty="0" smtClean="0">
                <a:solidFill>
                  <a:schemeClr val="accent2">
                    <a:lumMod val="60000"/>
                    <a:lumOff val="40000"/>
                  </a:schemeClr>
                </a:solidFill>
              </a:rPr>
              <a:t>,</a:t>
            </a:r>
            <a:r>
              <a:rPr lang="ko-KR" altLang="en-US" sz="2000" dirty="0" smtClean="0">
                <a:solidFill>
                  <a:schemeClr val="accent2">
                    <a:lumMod val="60000"/>
                    <a:lumOff val="40000"/>
                  </a:schemeClr>
                </a:solidFill>
              </a:rPr>
              <a:t> </a:t>
            </a:r>
            <a:r>
              <a:rPr lang="ko-KR" altLang="en-US" sz="2000" dirty="0">
                <a:solidFill>
                  <a:schemeClr val="accent2">
                    <a:lumMod val="60000"/>
                    <a:lumOff val="40000"/>
                  </a:schemeClr>
                </a:solidFill>
              </a:rPr>
              <a:t>과일</a:t>
            </a:r>
          </a:p>
          <a:p>
            <a:pPr marL="1238250" lvl="2" indent="-381000">
              <a:lnSpc>
                <a:spcPct val="140000"/>
              </a:lnSpc>
              <a:buClr>
                <a:srgbClr val="006600"/>
              </a:buClr>
            </a:pPr>
            <a:r>
              <a:rPr lang="ko-KR" altLang="en-US" sz="1600" dirty="0" smtClean="0"/>
              <a:t>절제</a:t>
            </a:r>
            <a:r>
              <a:rPr lang="en-US" altLang="ko-KR" sz="1600" dirty="0" smtClean="0"/>
              <a:t>; </a:t>
            </a:r>
            <a:r>
              <a:rPr lang="ko-KR" altLang="en-US" sz="1600" dirty="0" smtClean="0">
                <a:solidFill>
                  <a:schemeClr val="accent2">
                    <a:lumMod val="60000"/>
                    <a:lumOff val="40000"/>
                  </a:schemeClr>
                </a:solidFill>
              </a:rPr>
              <a:t>설탕</a:t>
            </a:r>
            <a:r>
              <a:rPr lang="en-US" altLang="ko-KR" sz="1600" dirty="0" smtClean="0">
                <a:solidFill>
                  <a:schemeClr val="accent2">
                    <a:lumMod val="60000"/>
                    <a:lumOff val="40000"/>
                  </a:schemeClr>
                </a:solidFill>
              </a:rPr>
              <a:t>, </a:t>
            </a:r>
            <a:r>
              <a:rPr lang="ko-KR" altLang="en-US" sz="1600" dirty="0" smtClean="0">
                <a:solidFill>
                  <a:schemeClr val="accent2">
                    <a:lumMod val="60000"/>
                    <a:lumOff val="40000"/>
                  </a:schemeClr>
                </a:solidFill>
              </a:rPr>
              <a:t>소금</a:t>
            </a:r>
            <a:r>
              <a:rPr lang="en-US" altLang="ko-KR" sz="1600" dirty="0" smtClean="0">
                <a:solidFill>
                  <a:schemeClr val="accent2">
                    <a:lumMod val="60000"/>
                    <a:lumOff val="40000"/>
                  </a:schemeClr>
                </a:solidFill>
              </a:rPr>
              <a:t>, </a:t>
            </a:r>
            <a:r>
              <a:rPr lang="ko-KR" altLang="en-US" sz="1600" dirty="0" smtClean="0">
                <a:solidFill>
                  <a:schemeClr val="accent2">
                    <a:lumMod val="60000"/>
                    <a:lumOff val="40000"/>
                  </a:schemeClr>
                </a:solidFill>
              </a:rPr>
              <a:t>흡연</a:t>
            </a:r>
            <a:r>
              <a:rPr lang="en-US" altLang="ko-KR" sz="1600" dirty="0" smtClean="0">
                <a:solidFill>
                  <a:schemeClr val="accent2">
                    <a:lumMod val="60000"/>
                    <a:lumOff val="40000"/>
                  </a:schemeClr>
                </a:solidFill>
              </a:rPr>
              <a:t>, </a:t>
            </a:r>
            <a:r>
              <a:rPr lang="ko-KR" altLang="en-US" sz="1600" dirty="0" smtClean="0">
                <a:solidFill>
                  <a:schemeClr val="accent2">
                    <a:lumMod val="60000"/>
                    <a:lumOff val="40000"/>
                  </a:schemeClr>
                </a:solidFill>
              </a:rPr>
              <a:t>음주</a:t>
            </a:r>
            <a:endParaRPr lang="en-US" altLang="ko-KR" sz="1600" baseline="30000" dirty="0">
              <a:solidFill>
                <a:schemeClr val="accent2">
                  <a:lumMod val="60000"/>
                  <a:lumOff val="40000"/>
                </a:schemeClr>
              </a:solidFill>
            </a:endParaRPr>
          </a:p>
          <a:p>
            <a:pPr marL="838200" lvl="1" indent="-381000">
              <a:lnSpc>
                <a:spcPct val="140000"/>
              </a:lnSpc>
              <a:buClr>
                <a:srgbClr val="006600"/>
              </a:buClr>
              <a:buSzTx/>
              <a:buFont typeface="Wingdings" pitchFamily="2" charset="2"/>
              <a:buAutoNum type="arabicPeriod"/>
            </a:pPr>
            <a:r>
              <a:rPr lang="ko-KR" altLang="en-US" sz="2000" dirty="0" smtClean="0"/>
              <a:t>적절한 몸무게</a:t>
            </a:r>
            <a:endParaRPr lang="en-US" altLang="ko-KR" sz="2000" dirty="0" smtClean="0"/>
          </a:p>
          <a:p>
            <a:pPr marL="838200" lvl="1" indent="-381000">
              <a:lnSpc>
                <a:spcPct val="140000"/>
              </a:lnSpc>
              <a:buClr>
                <a:srgbClr val="006600"/>
              </a:buClr>
              <a:buSzTx/>
              <a:buFont typeface="Wingdings" pitchFamily="2" charset="2"/>
              <a:buAutoNum type="arabicPeriod"/>
            </a:pPr>
            <a:r>
              <a:rPr lang="ko-KR" altLang="en-US" sz="2000" dirty="0" smtClean="0"/>
              <a:t>규칙적 생활</a:t>
            </a:r>
            <a:r>
              <a:rPr lang="en-US" altLang="ko-KR" sz="2000" dirty="0" smtClean="0"/>
              <a:t>; </a:t>
            </a:r>
            <a:r>
              <a:rPr lang="ko-KR" altLang="en-US" sz="2000" dirty="0" smtClean="0">
                <a:solidFill>
                  <a:schemeClr val="accent2">
                    <a:lumMod val="60000"/>
                    <a:lumOff val="40000"/>
                  </a:schemeClr>
                </a:solidFill>
              </a:rPr>
              <a:t>수면</a:t>
            </a:r>
            <a:endParaRPr lang="en-US" altLang="ko-KR" sz="2000" dirty="0" smtClean="0">
              <a:solidFill>
                <a:schemeClr val="accent2">
                  <a:lumMod val="60000"/>
                  <a:lumOff val="40000"/>
                </a:schemeClr>
              </a:solidFill>
            </a:endParaRPr>
          </a:p>
          <a:p>
            <a:pPr marL="838200" lvl="1" indent="-381000">
              <a:lnSpc>
                <a:spcPct val="140000"/>
              </a:lnSpc>
              <a:buClr>
                <a:srgbClr val="006600"/>
              </a:buClr>
              <a:buSzTx/>
              <a:buFont typeface="Wingdings" pitchFamily="2" charset="2"/>
              <a:buAutoNum type="arabicPeriod"/>
            </a:pPr>
            <a:r>
              <a:rPr lang="ko-KR" altLang="en-US" sz="2000" dirty="0"/>
              <a:t>예방접종</a:t>
            </a:r>
            <a:endParaRPr lang="en-US" altLang="ko-KR" sz="2000" dirty="0"/>
          </a:p>
          <a:p>
            <a:pPr marL="838200" lvl="1" indent="-381000">
              <a:lnSpc>
                <a:spcPct val="140000"/>
              </a:lnSpc>
              <a:buClr>
                <a:srgbClr val="006600"/>
              </a:buClr>
              <a:buSzTx/>
              <a:buFont typeface="Wingdings" pitchFamily="2" charset="2"/>
              <a:buAutoNum type="arabicPeriod"/>
            </a:pPr>
            <a:r>
              <a:rPr lang="ko-KR" altLang="en-US" sz="2000" dirty="0" smtClean="0">
                <a:solidFill>
                  <a:srgbClr val="00B050"/>
                </a:solidFill>
              </a:rPr>
              <a:t>대인관계</a:t>
            </a:r>
            <a:r>
              <a:rPr lang="en-US" altLang="ko-KR" sz="2000" dirty="0" smtClean="0">
                <a:solidFill>
                  <a:srgbClr val="00B050"/>
                </a:solidFill>
              </a:rPr>
              <a:t>, </a:t>
            </a:r>
            <a:r>
              <a:rPr lang="ko-KR" altLang="en-US" sz="2000" dirty="0" smtClean="0">
                <a:solidFill>
                  <a:srgbClr val="00B050"/>
                </a:solidFill>
              </a:rPr>
              <a:t>직업</a:t>
            </a:r>
            <a:r>
              <a:rPr lang="en-US" altLang="ko-KR" sz="2000" dirty="0" smtClean="0">
                <a:solidFill>
                  <a:srgbClr val="00B050"/>
                </a:solidFill>
              </a:rPr>
              <a:t>, </a:t>
            </a:r>
            <a:r>
              <a:rPr lang="ko-KR" altLang="en-US" sz="2000" dirty="0" smtClean="0">
                <a:solidFill>
                  <a:srgbClr val="00B050"/>
                </a:solidFill>
              </a:rPr>
              <a:t>자원봉사</a:t>
            </a:r>
            <a:endParaRPr lang="ko-KR" altLang="en-US" sz="2000" dirty="0">
              <a:solidFill>
                <a:srgbClr val="00B050"/>
              </a:solidFill>
            </a:endParaRPr>
          </a:p>
          <a:p>
            <a:pPr marL="838200" lvl="1" indent="-381000">
              <a:lnSpc>
                <a:spcPct val="140000"/>
              </a:lnSpc>
              <a:buClr>
                <a:srgbClr val="006600"/>
              </a:buClr>
              <a:buSzTx/>
              <a:buFont typeface="Wingdings" pitchFamily="2" charset="2"/>
              <a:buAutoNum type="arabicPeriod"/>
            </a:pPr>
            <a:r>
              <a:rPr lang="ko-KR" altLang="en-US" sz="2000" dirty="0" smtClean="0">
                <a:solidFill>
                  <a:srgbClr val="FF00FF"/>
                </a:solidFill>
              </a:rPr>
              <a:t>질병관리 </a:t>
            </a:r>
            <a:r>
              <a:rPr lang="en-US" altLang="ko-KR" sz="2000" dirty="0" smtClean="0">
                <a:solidFill>
                  <a:srgbClr val="FF00FF"/>
                </a:solidFill>
              </a:rPr>
              <a:t>– </a:t>
            </a:r>
            <a:r>
              <a:rPr lang="ko-KR" altLang="en-US" sz="2000" dirty="0" smtClean="0">
                <a:solidFill>
                  <a:srgbClr val="FF00FF"/>
                </a:solidFill>
              </a:rPr>
              <a:t>순응도 증가</a:t>
            </a:r>
            <a:endParaRPr lang="en-US" altLang="ko-KR" sz="2000" dirty="0" smtClean="0">
              <a:solidFill>
                <a:srgbClr val="FF00FF"/>
              </a:solidFill>
            </a:endParaRPr>
          </a:p>
          <a:p>
            <a:pPr marL="838200" lvl="1" indent="-381000">
              <a:lnSpc>
                <a:spcPct val="140000"/>
              </a:lnSpc>
              <a:buClr>
                <a:srgbClr val="006600"/>
              </a:buClr>
              <a:buSzTx/>
              <a:buFont typeface="Wingdings" pitchFamily="2" charset="2"/>
              <a:buAutoNum type="arabicPeriod"/>
            </a:pPr>
            <a:r>
              <a:rPr lang="ko-KR" altLang="en-US" sz="2000" dirty="0" smtClean="0">
                <a:solidFill>
                  <a:srgbClr val="FF00FF"/>
                </a:solidFill>
              </a:rPr>
              <a:t>건강검진</a:t>
            </a:r>
            <a:endParaRPr lang="ko-KR" altLang="en-US" sz="2000" dirty="0">
              <a:solidFill>
                <a:srgbClr val="FF00FF"/>
              </a:solidFill>
            </a:endParaRPr>
          </a:p>
          <a:p>
            <a:pPr marL="838200" lvl="1" indent="-381000">
              <a:lnSpc>
                <a:spcPct val="140000"/>
              </a:lnSpc>
              <a:buClr>
                <a:srgbClr val="006600"/>
              </a:buClr>
              <a:buSzTx/>
              <a:buFont typeface="Wingdings" pitchFamily="2" charset="2"/>
              <a:buAutoNum type="arabicPeriod"/>
            </a:pPr>
            <a:r>
              <a:rPr lang="ko-KR" altLang="en-US" sz="2000" dirty="0">
                <a:solidFill>
                  <a:schemeClr val="accent2"/>
                </a:solidFill>
              </a:rPr>
              <a:t>스트레스 </a:t>
            </a:r>
            <a:r>
              <a:rPr lang="ko-KR" altLang="en-US" sz="2000" dirty="0" smtClean="0">
                <a:solidFill>
                  <a:schemeClr val="accent2"/>
                </a:solidFill>
              </a:rPr>
              <a:t>관리</a:t>
            </a:r>
            <a:endParaRPr lang="ko-KR" altLang="en-US" sz="2000" baseline="30000" dirty="0">
              <a:solidFill>
                <a:schemeClr val="accent2"/>
              </a:solidFill>
            </a:endParaRPr>
          </a:p>
          <a:p>
            <a:pPr marL="838200" lvl="1" indent="-381000">
              <a:lnSpc>
                <a:spcPct val="140000"/>
              </a:lnSpc>
              <a:buClr>
                <a:srgbClr val="006600"/>
              </a:buClr>
              <a:buSzTx/>
              <a:buFont typeface="Wingdings" pitchFamily="2" charset="2"/>
              <a:buAutoNum type="arabicPeriod"/>
            </a:pPr>
            <a:r>
              <a:rPr lang="ko-KR" altLang="en-US" sz="2000" dirty="0">
                <a:solidFill>
                  <a:schemeClr val="accent2"/>
                </a:solidFill>
              </a:rPr>
              <a:t>오감의 균형</a:t>
            </a:r>
            <a:r>
              <a:rPr lang="ko-KR" altLang="en-US" sz="2000" dirty="0"/>
              <a:t> </a:t>
            </a:r>
            <a:endParaRPr lang="en-US" altLang="ko-KR" sz="2000" baseline="30000" dirty="0">
              <a:solidFill>
                <a:srgbClr val="FF0000"/>
              </a:solidFill>
            </a:endParaRPr>
          </a:p>
          <a:p>
            <a:pPr marL="457200" indent="-457200"/>
            <a:endParaRPr lang="ko-KR" altLang="en-US" sz="2400" dirty="0"/>
          </a:p>
        </p:txBody>
      </p:sp>
    </p:spTree>
    <p:extLst>
      <p:ext uri="{BB962C8B-B14F-4D97-AF65-F5344CB8AC3E}">
        <p14:creationId xmlns:p14="http://schemas.microsoft.com/office/powerpoint/2010/main" val="109644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8691">
                                            <p:txEl>
                                              <p:pRg st="0" end="0"/>
                                            </p:txEl>
                                          </p:spTgt>
                                        </p:tgtEl>
                                        <p:attrNameLst>
                                          <p:attrName>style.visibility</p:attrName>
                                        </p:attrNameLst>
                                      </p:cBhvr>
                                      <p:to>
                                        <p:strVal val="visible"/>
                                      </p:to>
                                    </p:set>
                                  </p:childTnLst>
                                </p:cTn>
                              </p:par>
                              <p:par>
                                <p:cTn id="7" presetID="5" presetClass="entr" presetSubtype="10" fill="hold" nodeType="withEffect">
                                  <p:stCondLst>
                                    <p:cond delay="0"/>
                                  </p:stCondLst>
                                  <p:childTnLst>
                                    <p:set>
                                      <p:cBhvr>
                                        <p:cTn id="8" dur="1" fill="hold">
                                          <p:stCondLst>
                                            <p:cond delay="0"/>
                                          </p:stCondLst>
                                        </p:cTn>
                                        <p:tgtEl>
                                          <p:spTgt spid="498692">
                                            <p:txEl>
                                              <p:pRg st="0" end="0"/>
                                            </p:txEl>
                                          </p:spTgt>
                                        </p:tgtEl>
                                        <p:attrNameLst>
                                          <p:attrName>style.visibility</p:attrName>
                                        </p:attrNameLst>
                                      </p:cBhvr>
                                      <p:to>
                                        <p:strVal val="visible"/>
                                      </p:to>
                                    </p:set>
                                    <p:animEffect transition="in" filter="checkerboard(across)">
                                      <p:cBhvr>
                                        <p:cTn id="9" dur="500"/>
                                        <p:tgtEl>
                                          <p:spTgt spid="498692">
                                            <p:txEl>
                                              <p:pRg st="0" end="0"/>
                                            </p:txEl>
                                          </p:spTgt>
                                        </p:tgtEl>
                                      </p:cBhvr>
                                    </p:animEffect>
                                  </p:childTnLst>
                                </p:cTn>
                              </p:par>
                              <p:par>
                                <p:cTn id="10" presetID="5" presetClass="entr" presetSubtype="10" fill="hold" nodeType="withEffect">
                                  <p:stCondLst>
                                    <p:cond delay="0"/>
                                  </p:stCondLst>
                                  <p:childTnLst>
                                    <p:set>
                                      <p:cBhvr>
                                        <p:cTn id="11" dur="1" fill="hold">
                                          <p:stCondLst>
                                            <p:cond delay="0"/>
                                          </p:stCondLst>
                                        </p:cTn>
                                        <p:tgtEl>
                                          <p:spTgt spid="498692">
                                            <p:txEl>
                                              <p:pRg st="1" end="1"/>
                                            </p:txEl>
                                          </p:spTgt>
                                        </p:tgtEl>
                                        <p:attrNameLst>
                                          <p:attrName>style.visibility</p:attrName>
                                        </p:attrNameLst>
                                      </p:cBhvr>
                                      <p:to>
                                        <p:strVal val="visible"/>
                                      </p:to>
                                    </p:set>
                                    <p:animEffect transition="in" filter="checkerboard(across)">
                                      <p:cBhvr>
                                        <p:cTn id="12" dur="500"/>
                                        <p:tgtEl>
                                          <p:spTgt spid="498692">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498692">
                                            <p:txEl>
                                              <p:pRg st="2" end="2"/>
                                            </p:txEl>
                                          </p:spTgt>
                                        </p:tgtEl>
                                        <p:attrNameLst>
                                          <p:attrName>style.visibility</p:attrName>
                                        </p:attrNameLst>
                                      </p:cBhvr>
                                      <p:to>
                                        <p:strVal val="visible"/>
                                      </p:to>
                                    </p:set>
                                    <p:animEffect transition="in" filter="checkerboard(across)">
                                      <p:cBhvr>
                                        <p:cTn id="15" dur="500"/>
                                        <p:tgtEl>
                                          <p:spTgt spid="498692">
                                            <p:txEl>
                                              <p:pRg st="2" end="2"/>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498692">
                                            <p:txEl>
                                              <p:pRg st="3" end="3"/>
                                            </p:txEl>
                                          </p:spTgt>
                                        </p:tgtEl>
                                        <p:attrNameLst>
                                          <p:attrName>style.visibility</p:attrName>
                                        </p:attrNameLst>
                                      </p:cBhvr>
                                      <p:to>
                                        <p:strVal val="visible"/>
                                      </p:to>
                                    </p:set>
                                    <p:animEffect transition="in" filter="checkerboard(across)">
                                      <p:cBhvr>
                                        <p:cTn id="18" dur="500"/>
                                        <p:tgtEl>
                                          <p:spTgt spid="498692">
                                            <p:txEl>
                                              <p:pRg st="3" end="3"/>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498692">
                                            <p:txEl>
                                              <p:pRg st="4" end="4"/>
                                            </p:txEl>
                                          </p:spTgt>
                                        </p:tgtEl>
                                        <p:attrNameLst>
                                          <p:attrName>style.visibility</p:attrName>
                                        </p:attrNameLst>
                                      </p:cBhvr>
                                      <p:to>
                                        <p:strVal val="visible"/>
                                      </p:to>
                                    </p:set>
                                    <p:animEffect transition="in" filter="checkerboard(across)">
                                      <p:cBhvr>
                                        <p:cTn id="21" dur="500"/>
                                        <p:tgtEl>
                                          <p:spTgt spid="498692">
                                            <p:txEl>
                                              <p:pRg st="4" end="4"/>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498692">
                                            <p:txEl>
                                              <p:pRg st="5" end="5"/>
                                            </p:txEl>
                                          </p:spTgt>
                                        </p:tgtEl>
                                        <p:attrNameLst>
                                          <p:attrName>style.visibility</p:attrName>
                                        </p:attrNameLst>
                                      </p:cBhvr>
                                      <p:to>
                                        <p:strVal val="visible"/>
                                      </p:to>
                                    </p:set>
                                    <p:animEffect transition="in" filter="checkerboard(across)">
                                      <p:cBhvr>
                                        <p:cTn id="24" dur="500"/>
                                        <p:tgtEl>
                                          <p:spTgt spid="498692">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98691">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98691">
                                            <p:txEl>
                                              <p:pRg st="7" end="7"/>
                                            </p:txEl>
                                          </p:spTgt>
                                        </p:tgtEl>
                                        <p:attrNameLst>
                                          <p:attrName>style.visibility</p:attrName>
                                        </p:attrNameLst>
                                      </p:cBhvr>
                                      <p:to>
                                        <p:strVal val="visible"/>
                                      </p:to>
                                    </p:set>
                                  </p:childTnLst>
                                </p:cTn>
                              </p:par>
                              <p:par>
                                <p:cTn id="33" presetID="5" presetClass="entr" presetSubtype="10" fill="hold" nodeType="withEffect">
                                  <p:stCondLst>
                                    <p:cond delay="0"/>
                                  </p:stCondLst>
                                  <p:childTnLst>
                                    <p:set>
                                      <p:cBhvr>
                                        <p:cTn id="34" dur="1" fill="hold">
                                          <p:stCondLst>
                                            <p:cond delay="0"/>
                                          </p:stCondLst>
                                        </p:cTn>
                                        <p:tgtEl>
                                          <p:spTgt spid="498692">
                                            <p:txEl>
                                              <p:pRg st="6" end="6"/>
                                            </p:txEl>
                                          </p:spTgt>
                                        </p:tgtEl>
                                        <p:attrNameLst>
                                          <p:attrName>style.visibility</p:attrName>
                                        </p:attrNameLst>
                                      </p:cBhvr>
                                      <p:to>
                                        <p:strVal val="visible"/>
                                      </p:to>
                                    </p:set>
                                    <p:animEffect transition="in" filter="checkerboard(across)">
                                      <p:cBhvr>
                                        <p:cTn id="35" dur="500"/>
                                        <p:tgtEl>
                                          <p:spTgt spid="498692">
                                            <p:txEl>
                                              <p:pRg st="6" end="6"/>
                                            </p:txEl>
                                          </p:spTgt>
                                        </p:tgtEl>
                                      </p:cBhvr>
                                    </p:animEffect>
                                  </p:childTnLst>
                                </p:cTn>
                              </p:par>
                              <p:par>
                                <p:cTn id="36" presetID="5" presetClass="entr" presetSubtype="10" fill="hold" nodeType="withEffect">
                                  <p:stCondLst>
                                    <p:cond delay="0"/>
                                  </p:stCondLst>
                                  <p:childTnLst>
                                    <p:set>
                                      <p:cBhvr>
                                        <p:cTn id="37" dur="1" fill="hold">
                                          <p:stCondLst>
                                            <p:cond delay="0"/>
                                          </p:stCondLst>
                                        </p:cTn>
                                        <p:tgtEl>
                                          <p:spTgt spid="498692">
                                            <p:txEl>
                                              <p:pRg st="7" end="7"/>
                                            </p:txEl>
                                          </p:spTgt>
                                        </p:tgtEl>
                                        <p:attrNameLst>
                                          <p:attrName>style.visibility</p:attrName>
                                        </p:attrNameLst>
                                      </p:cBhvr>
                                      <p:to>
                                        <p:strVal val="visible"/>
                                      </p:to>
                                    </p:set>
                                    <p:animEffect transition="in" filter="checkerboard(across)">
                                      <p:cBhvr>
                                        <p:cTn id="38" dur="500"/>
                                        <p:tgtEl>
                                          <p:spTgt spid="498692">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98691">
                                            <p:txEl>
                                              <p:pRg st="8" end="8"/>
                                            </p:txEl>
                                          </p:spTgt>
                                        </p:tgtEl>
                                        <p:attrNameLst>
                                          <p:attrName>style.visibility</p:attrName>
                                        </p:attrNameLst>
                                      </p:cBhvr>
                                      <p:to>
                                        <p:strVal val="visible"/>
                                      </p:to>
                                    </p:set>
                                  </p:childTnLst>
                                </p:cTn>
                              </p:par>
                              <p:par>
                                <p:cTn id="43" presetID="3" presetClass="entr" presetSubtype="10" fill="hold" nodeType="withEffect">
                                  <p:stCondLst>
                                    <p:cond delay="0"/>
                                  </p:stCondLst>
                                  <p:childTnLst>
                                    <p:set>
                                      <p:cBhvr>
                                        <p:cTn id="44" dur="1" fill="hold">
                                          <p:stCondLst>
                                            <p:cond delay="0"/>
                                          </p:stCondLst>
                                        </p:cTn>
                                        <p:tgtEl>
                                          <p:spTgt spid="498692">
                                            <p:txEl>
                                              <p:pRg st="8" end="8"/>
                                            </p:txEl>
                                          </p:spTgt>
                                        </p:tgtEl>
                                        <p:attrNameLst>
                                          <p:attrName>style.visibility</p:attrName>
                                        </p:attrNameLst>
                                      </p:cBhvr>
                                      <p:to>
                                        <p:strVal val="visible"/>
                                      </p:to>
                                    </p:set>
                                    <p:animEffect transition="in" filter="blinds(horizontal)">
                                      <p:cBhvr>
                                        <p:cTn id="45" dur="500"/>
                                        <p:tgtEl>
                                          <p:spTgt spid="498692">
                                            <p:txEl>
                                              <p:pRg st="8" end="8"/>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98691">
                                            <p:txEl>
                                              <p:pRg st="10" end="10"/>
                                            </p:txEl>
                                          </p:spTgt>
                                        </p:tgtEl>
                                        <p:attrNameLst>
                                          <p:attrName>style.visibility</p:attrName>
                                        </p:attrNameLst>
                                      </p:cBhvr>
                                      <p:to>
                                        <p:strVal val="visible"/>
                                      </p:to>
                                    </p:set>
                                  </p:childTnLst>
                                </p:cTn>
                              </p:par>
                              <p:par>
                                <p:cTn id="50" presetID="3" presetClass="entr" presetSubtype="10" fill="hold" nodeType="withEffect">
                                  <p:stCondLst>
                                    <p:cond delay="0"/>
                                  </p:stCondLst>
                                  <p:childTnLst>
                                    <p:set>
                                      <p:cBhvr>
                                        <p:cTn id="51" dur="1" fill="hold">
                                          <p:stCondLst>
                                            <p:cond delay="0"/>
                                          </p:stCondLst>
                                        </p:cTn>
                                        <p:tgtEl>
                                          <p:spTgt spid="498692">
                                            <p:txEl>
                                              <p:pRg st="9" end="9"/>
                                            </p:txEl>
                                          </p:spTgt>
                                        </p:tgtEl>
                                        <p:attrNameLst>
                                          <p:attrName>style.visibility</p:attrName>
                                        </p:attrNameLst>
                                      </p:cBhvr>
                                      <p:to>
                                        <p:strVal val="visible"/>
                                      </p:to>
                                    </p:set>
                                    <p:animEffect transition="in" filter="blinds(horizontal)">
                                      <p:cBhvr>
                                        <p:cTn id="52" dur="500"/>
                                        <p:tgtEl>
                                          <p:spTgt spid="498692">
                                            <p:txEl>
                                              <p:pRg st="9" end="9"/>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498692">
                                            <p:txEl>
                                              <p:pRg st="10" end="10"/>
                                            </p:txEl>
                                          </p:spTgt>
                                        </p:tgtEl>
                                        <p:attrNameLst>
                                          <p:attrName>style.visibility</p:attrName>
                                        </p:attrNameLst>
                                      </p:cBhvr>
                                      <p:to>
                                        <p:strVal val="visible"/>
                                      </p:to>
                                    </p:set>
                                    <p:animEffect transition="in" filter="blinds(horizontal)">
                                      <p:cBhvr>
                                        <p:cTn id="55" dur="500"/>
                                        <p:tgtEl>
                                          <p:spTgt spid="49869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69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42" name="Picture 2" descr="ossuary%20stairs"/>
          <p:cNvPicPr>
            <a:picLocks noChangeAspect="1" noChangeArrowheads="1"/>
          </p:cNvPicPr>
          <p:nvPr/>
        </p:nvPicPr>
        <p:blipFill>
          <a:blip r:embed="rId3" cstate="print"/>
          <a:srcRect/>
          <a:stretch>
            <a:fillRect/>
          </a:stretch>
        </p:blipFill>
        <p:spPr bwMode="auto">
          <a:xfrm>
            <a:off x="5508625" y="3986213"/>
            <a:ext cx="3384550" cy="2538412"/>
          </a:xfrm>
          <a:prstGeom prst="rect">
            <a:avLst/>
          </a:prstGeom>
          <a:noFill/>
          <a:ln w="28575">
            <a:noFill/>
            <a:miter lim="800000"/>
            <a:headEnd/>
            <a:tailEnd/>
          </a:ln>
        </p:spPr>
      </p:pic>
      <p:pic>
        <p:nvPicPr>
          <p:cNvPr id="419843" name="Picture 3" descr="escalator"/>
          <p:cNvPicPr>
            <a:picLocks noChangeAspect="1" noChangeArrowheads="1"/>
          </p:cNvPicPr>
          <p:nvPr/>
        </p:nvPicPr>
        <p:blipFill>
          <a:blip r:embed="rId4" cstate="print"/>
          <a:srcRect/>
          <a:stretch>
            <a:fillRect/>
          </a:stretch>
        </p:blipFill>
        <p:spPr bwMode="auto">
          <a:xfrm>
            <a:off x="5810250" y="1076325"/>
            <a:ext cx="3333750" cy="2857500"/>
          </a:xfrm>
          <a:prstGeom prst="rect">
            <a:avLst/>
          </a:prstGeom>
          <a:noFill/>
          <a:ln w="28575">
            <a:noFill/>
            <a:miter lim="800000"/>
            <a:headEnd/>
            <a:tailEnd/>
          </a:ln>
        </p:spPr>
      </p:pic>
      <p:sp>
        <p:nvSpPr>
          <p:cNvPr id="419844" name="Rectangle 4"/>
          <p:cNvSpPr>
            <a:spLocks noGrp="1" noChangeArrowheads="1"/>
          </p:cNvSpPr>
          <p:nvPr>
            <p:ph type="title"/>
          </p:nvPr>
        </p:nvSpPr>
        <p:spPr/>
        <p:txBody>
          <a:bodyPr/>
          <a:lstStyle/>
          <a:p>
            <a:r>
              <a:rPr lang="en-US" altLang="ko-KR" sz="3200"/>
              <a:t>1) </a:t>
            </a:r>
            <a:r>
              <a:rPr lang="ko-KR" altLang="en-US" sz="3200"/>
              <a:t>신체활동 증가</a:t>
            </a:r>
            <a:r>
              <a:rPr lang="en-US" altLang="ko-KR" sz="3200"/>
              <a:t>; </a:t>
            </a:r>
            <a:r>
              <a:rPr lang="ko-KR" altLang="en-US" sz="3200"/>
              <a:t>대중교통</a:t>
            </a:r>
            <a:r>
              <a:rPr lang="en-US" altLang="ko-KR" sz="3200"/>
              <a:t>, </a:t>
            </a:r>
            <a:r>
              <a:rPr lang="ko-KR" altLang="en-US" sz="3200"/>
              <a:t>걷기</a:t>
            </a:r>
            <a:r>
              <a:rPr lang="en-US" altLang="ko-KR" sz="3200"/>
              <a:t>, </a:t>
            </a:r>
            <a:r>
              <a:rPr lang="ko-KR" altLang="en-US" sz="3200"/>
              <a:t>조깅</a:t>
            </a:r>
            <a:r>
              <a:rPr lang="en-US" altLang="ko-KR" sz="3200">
                <a:latin typeface="Arial"/>
              </a:rPr>
              <a:t>…</a:t>
            </a:r>
            <a:endParaRPr lang="en-US" altLang="ko-KR" sz="3200"/>
          </a:p>
        </p:txBody>
      </p:sp>
      <p:pic>
        <p:nvPicPr>
          <p:cNvPr id="419845" name="Picture 5" descr="2004km1"/>
          <p:cNvPicPr>
            <a:picLocks noChangeAspect="1" noChangeArrowheads="1"/>
          </p:cNvPicPr>
          <p:nvPr/>
        </p:nvPicPr>
        <p:blipFill>
          <a:blip r:embed="rId5" cstate="print"/>
          <a:srcRect/>
          <a:stretch>
            <a:fillRect/>
          </a:stretch>
        </p:blipFill>
        <p:spPr bwMode="auto">
          <a:xfrm>
            <a:off x="755650" y="1412875"/>
            <a:ext cx="5954713" cy="4013200"/>
          </a:xfrm>
          <a:prstGeom prst="rect">
            <a:avLst/>
          </a:prstGeom>
          <a:noFill/>
        </p:spPr>
      </p:pic>
      <p:pic>
        <p:nvPicPr>
          <p:cNvPr id="419846" name="Picture 6" descr="Fall%20Womens%20Retreat%20Walk"/>
          <p:cNvPicPr>
            <a:picLocks noChangeAspect="1" noChangeArrowheads="1"/>
          </p:cNvPicPr>
          <p:nvPr/>
        </p:nvPicPr>
        <p:blipFill>
          <a:blip r:embed="rId6" cstate="print"/>
          <a:srcRect/>
          <a:stretch>
            <a:fillRect/>
          </a:stretch>
        </p:blipFill>
        <p:spPr bwMode="auto">
          <a:xfrm>
            <a:off x="107950" y="3990975"/>
            <a:ext cx="4535488" cy="2533650"/>
          </a:xfrm>
          <a:prstGeom prst="rect">
            <a:avLst/>
          </a:prstGeom>
          <a:noFill/>
          <a:ln w="28575">
            <a:noFill/>
            <a:miter lim="800000"/>
            <a:headEnd/>
            <a:tailEnd/>
          </a:ln>
        </p:spPr>
      </p:pic>
    </p:spTree>
    <p:extLst>
      <p:ext uri="{BB962C8B-B14F-4D97-AF65-F5344CB8AC3E}">
        <p14:creationId xmlns:p14="http://schemas.microsoft.com/office/powerpoint/2010/main" val="39483181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ChangeArrowheads="1"/>
          </p:cNvSpPr>
          <p:nvPr>
            <p:ph type="title" idx="4294967295"/>
          </p:nvPr>
        </p:nvSpPr>
        <p:spPr>
          <a:xfrm>
            <a:off x="381000" y="76200"/>
            <a:ext cx="8229600" cy="760413"/>
          </a:xfrm>
        </p:spPr>
        <p:txBody>
          <a:bodyPr/>
          <a:lstStyle/>
          <a:p>
            <a:r>
              <a:rPr lang="ko-KR" altLang="en-US" sz="3600"/>
              <a:t>나이에 따른 미토콘드리아 돌연변이</a:t>
            </a:r>
          </a:p>
        </p:txBody>
      </p:sp>
      <p:sp>
        <p:nvSpPr>
          <p:cNvPr id="481283" name="Rectangle 3"/>
          <p:cNvSpPr>
            <a:spLocks noChangeArrowheads="1"/>
          </p:cNvSpPr>
          <p:nvPr/>
        </p:nvSpPr>
        <p:spPr bwMode="auto">
          <a:xfrm>
            <a:off x="0" y="6491288"/>
            <a:ext cx="5057775" cy="366712"/>
          </a:xfrm>
          <a:prstGeom prst="rect">
            <a:avLst/>
          </a:prstGeom>
          <a:noFill/>
          <a:ln w="9525">
            <a:noFill/>
            <a:miter lim="800000"/>
            <a:headEnd/>
            <a:tailEnd/>
          </a:ln>
        </p:spPr>
        <p:txBody>
          <a:bodyPr wrap="none" anchor="ctr">
            <a:spAutoFit/>
          </a:bodyPr>
          <a:lstStyle/>
          <a:p>
            <a:pPr algn="l" latinLnBrk="1"/>
            <a:r>
              <a:rPr kumimoji="1" lang="en-US" altLang="ko-KR" b="0">
                <a:solidFill>
                  <a:srgbClr val="2B166E"/>
                </a:solidFill>
                <a:latin typeface="굴림" charset="-127"/>
              </a:rPr>
              <a:t>Y. Michikawa et al. </a:t>
            </a:r>
            <a:r>
              <a:rPr kumimoji="1" lang="en-US" altLang="ko-KR" b="0" i="1">
                <a:solidFill>
                  <a:srgbClr val="2B166E"/>
                </a:solidFill>
                <a:latin typeface="굴림" charset="-127"/>
              </a:rPr>
              <a:t>Science</a:t>
            </a:r>
            <a:r>
              <a:rPr kumimoji="1" lang="en-US" altLang="ko-KR" b="0">
                <a:solidFill>
                  <a:srgbClr val="2B166E"/>
                </a:solidFill>
                <a:latin typeface="굴림" charset="-127"/>
              </a:rPr>
              <a:t> </a:t>
            </a:r>
            <a:r>
              <a:rPr kumimoji="1" lang="en-US" altLang="ko-KR">
                <a:solidFill>
                  <a:srgbClr val="2B166E"/>
                </a:solidFill>
                <a:latin typeface="굴림" charset="-127"/>
              </a:rPr>
              <a:t>286</a:t>
            </a:r>
            <a:r>
              <a:rPr kumimoji="1" lang="en-US" altLang="ko-KR" b="0">
                <a:solidFill>
                  <a:srgbClr val="2B166E"/>
                </a:solidFill>
                <a:latin typeface="굴림" charset="-127"/>
              </a:rPr>
              <a:t>, 774 (1999). </a:t>
            </a:r>
          </a:p>
        </p:txBody>
      </p:sp>
      <p:pic>
        <p:nvPicPr>
          <p:cNvPr id="481284" name="Picture 4"/>
          <p:cNvPicPr>
            <a:picLocks noGrp="1" noChangeAspect="1" noChangeArrowheads="1"/>
          </p:cNvPicPr>
          <p:nvPr>
            <p:ph type="body" idx="4294967295"/>
          </p:nvPr>
        </p:nvPicPr>
        <p:blipFill>
          <a:blip r:embed="rId3" cstate="print"/>
          <a:srcRect/>
          <a:stretch>
            <a:fillRect/>
          </a:stretch>
        </p:blipFill>
        <p:spPr>
          <a:xfrm>
            <a:off x="0" y="1905000"/>
            <a:ext cx="9144000" cy="4440238"/>
          </a:xfrm>
        </p:spPr>
      </p:pic>
    </p:spTree>
    <p:extLst>
      <p:ext uri="{BB962C8B-B14F-4D97-AF65-F5344CB8AC3E}">
        <p14:creationId xmlns:p14="http://schemas.microsoft.com/office/powerpoint/2010/main" val="18283875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483330" name="Picture 2"/>
          <p:cNvPicPr>
            <a:picLocks noGrp="1" noChangeAspect="1" noChangeArrowheads="1"/>
          </p:cNvPicPr>
          <p:nvPr>
            <p:ph idx="4294967295"/>
          </p:nvPr>
        </p:nvPicPr>
        <p:blipFill>
          <a:blip r:embed="rId3" cstate="print"/>
          <a:srcRect/>
          <a:stretch>
            <a:fillRect/>
          </a:stretch>
        </p:blipFill>
        <p:spPr>
          <a:xfrm>
            <a:off x="2209800" y="19050"/>
            <a:ext cx="6934200" cy="6838950"/>
          </a:xfrm>
          <a:noFill/>
        </p:spPr>
      </p:pic>
      <p:sp>
        <p:nvSpPr>
          <p:cNvPr id="483331" name="Rectangle 3"/>
          <p:cNvSpPr>
            <a:spLocks noChangeArrowheads="1"/>
          </p:cNvSpPr>
          <p:nvPr/>
        </p:nvSpPr>
        <p:spPr bwMode="auto">
          <a:xfrm>
            <a:off x="0" y="1257300"/>
            <a:ext cx="2057400" cy="1739900"/>
          </a:xfrm>
          <a:prstGeom prst="rect">
            <a:avLst/>
          </a:prstGeom>
          <a:noFill/>
          <a:ln w="9525">
            <a:noFill/>
            <a:miter lim="800000"/>
            <a:headEnd/>
            <a:tailEnd/>
          </a:ln>
        </p:spPr>
        <p:txBody>
          <a:bodyPr>
            <a:spAutoFit/>
          </a:bodyPr>
          <a:lstStyle/>
          <a:p>
            <a:pPr algn="l" latinLnBrk="1"/>
            <a:r>
              <a:rPr kumimoji="1" lang="ko-KR" altLang="en-US" sz="3600">
                <a:solidFill>
                  <a:srgbClr val="336699"/>
                </a:solidFill>
                <a:latin typeface="HY헤드라인M" pitchFamily="18" charset="-127"/>
              </a:rPr>
              <a:t>운동 후</a:t>
            </a:r>
            <a:r>
              <a:rPr kumimoji="1" lang="ko-KR" altLang="en-US" sz="3600">
                <a:solidFill>
                  <a:srgbClr val="336699"/>
                </a:solidFill>
                <a:latin typeface="굴림" charset="-127"/>
              </a:rPr>
              <a:t> </a:t>
            </a:r>
            <a:r>
              <a:rPr kumimoji="1" lang="en-US" altLang="ko-KR" sz="3600">
                <a:solidFill>
                  <a:srgbClr val="336699"/>
                </a:solidFill>
                <a:latin typeface="Tahoma" pitchFamily="34" charset="0"/>
              </a:rPr>
              <a:t>Mt DNA</a:t>
            </a:r>
            <a:r>
              <a:rPr kumimoji="1" lang="ko-KR" altLang="en-US" sz="3600" b="0">
                <a:solidFill>
                  <a:srgbClr val="336699"/>
                </a:solidFill>
                <a:latin typeface="HY헤드라인M" pitchFamily="18" charset="-127"/>
              </a:rPr>
              <a:t>의 변화</a:t>
            </a:r>
          </a:p>
        </p:txBody>
      </p:sp>
      <p:sp>
        <p:nvSpPr>
          <p:cNvPr id="136196" name="Rectangle 4"/>
          <p:cNvSpPr>
            <a:spLocks noChangeArrowheads="1"/>
          </p:cNvSpPr>
          <p:nvPr/>
        </p:nvSpPr>
        <p:spPr bwMode="auto">
          <a:xfrm>
            <a:off x="2286000" y="3276600"/>
            <a:ext cx="6705600" cy="3429000"/>
          </a:xfrm>
          <a:prstGeom prst="rect">
            <a:avLst/>
          </a:prstGeom>
          <a:noFill/>
          <a:ln w="19050">
            <a:solidFill>
              <a:srgbClr val="FF0000"/>
            </a:solidFill>
            <a:miter lim="800000"/>
            <a:headEnd/>
            <a:tailEnd/>
          </a:ln>
        </p:spPr>
        <p:txBody>
          <a:bodyPr wrap="none" anchor="ctr"/>
          <a:lstStyle/>
          <a:p>
            <a:pPr algn="l" latinLnBrk="1"/>
            <a:endParaRPr kumimoji="1" lang="ko-KR" altLang="en-US" b="0">
              <a:solidFill>
                <a:srgbClr val="2B166E"/>
              </a:solidFill>
              <a:latin typeface="굴림" charset="-127"/>
            </a:endParaRPr>
          </a:p>
        </p:txBody>
      </p:sp>
    </p:spTree>
    <p:extLst>
      <p:ext uri="{BB962C8B-B14F-4D97-AF65-F5344CB8AC3E}">
        <p14:creationId xmlns:p14="http://schemas.microsoft.com/office/powerpoint/2010/main" val="4153247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6196"/>
                                        </p:tgtEl>
                                        <p:attrNameLst>
                                          <p:attrName>style.visibility</p:attrName>
                                        </p:attrNameLst>
                                      </p:cBhvr>
                                      <p:to>
                                        <p:strVal val="visible"/>
                                      </p:to>
                                    </p:set>
                                    <p:anim calcmode="lin" valueType="num">
                                      <p:cBhvr additive="base">
                                        <p:cTn id="7" dur="500" fill="hold"/>
                                        <p:tgtEl>
                                          <p:spTgt spid="136196"/>
                                        </p:tgtEl>
                                        <p:attrNameLst>
                                          <p:attrName>ppt_x</p:attrName>
                                        </p:attrNameLst>
                                      </p:cBhvr>
                                      <p:tavLst>
                                        <p:tav tm="0">
                                          <p:val>
                                            <p:strVal val="0-#ppt_w/2"/>
                                          </p:val>
                                        </p:tav>
                                        <p:tav tm="100000">
                                          <p:val>
                                            <p:strVal val="#ppt_x"/>
                                          </p:val>
                                        </p:tav>
                                      </p:tavLst>
                                    </p:anim>
                                    <p:anim calcmode="lin" valueType="num">
                                      <p:cBhvr additive="base">
                                        <p:cTn id="8" dur="500" fill="hold"/>
                                        <p:tgtEl>
                                          <p:spTgt spid="1361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z="4000" dirty="0" smtClean="0"/>
              <a:t>운동에 따른 혈압 반응</a:t>
            </a:r>
            <a:endParaRPr lang="ko-KR" altLang="en-US" sz="4000" dirty="0"/>
          </a:p>
        </p:txBody>
      </p:sp>
      <p:sp>
        <p:nvSpPr>
          <p:cNvPr id="4" name="슬라이드 번호 개체 틀 3"/>
          <p:cNvSpPr>
            <a:spLocks noGrp="1"/>
          </p:cNvSpPr>
          <p:nvPr>
            <p:ph type="sldNum" sz="quarter" idx="12"/>
          </p:nvPr>
        </p:nvSpPr>
        <p:spPr/>
        <p:txBody>
          <a:bodyPr/>
          <a:lstStyle/>
          <a:p>
            <a:pPr>
              <a:defRPr/>
            </a:pPr>
            <a:fld id="{0A24D6CE-58B6-4CF5-8C10-B669DA235BFE}" type="slidenum">
              <a:rPr lang="ko-KR" altLang="en-US" smtClean="0">
                <a:solidFill>
                  <a:prstClr val="black">
                    <a:tint val="75000"/>
                  </a:prstClr>
                </a:solidFill>
              </a:rPr>
              <a:pPr>
                <a:defRPr/>
              </a:pPr>
              <a:t>38</a:t>
            </a:fld>
            <a:endParaRPr lang="ko-KR" altLang="en-US">
              <a:solidFill>
                <a:prstClr val="black">
                  <a:tint val="75000"/>
                </a:prstClr>
              </a:solidFill>
            </a:endParaRPr>
          </a:p>
        </p:txBody>
      </p:sp>
      <p:pic>
        <p:nvPicPr>
          <p:cNvPr id="4098" name="Picture 2" descr="http://hyper.ahajournals.org/content/hypertensionaha/39/3/761/F2.large.jpg?width=800&amp;height=600&amp;carousel=1"/>
          <p:cNvPicPr>
            <a:picLocks noChangeAspect="1" noChangeArrowheads="1"/>
          </p:cNvPicPr>
          <p:nvPr/>
        </p:nvPicPr>
        <p:blipFill rotWithShape="1">
          <a:blip r:embed="rId3">
            <a:extLst>
              <a:ext uri="{28A0092B-C50C-407E-A947-70E740481C1C}">
                <a14:useLocalDpi xmlns:a14="http://schemas.microsoft.com/office/drawing/2010/main" val="0"/>
              </a:ext>
            </a:extLst>
          </a:blip>
          <a:srcRect l="-2884" t="-213" r="49568" b="213"/>
          <a:stretch/>
        </p:blipFill>
        <p:spPr bwMode="auto">
          <a:xfrm>
            <a:off x="1" y="1647825"/>
            <a:ext cx="7089058" cy="4609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82254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운동 후 혈압 강하</a:t>
            </a:r>
            <a:endParaRPr lang="ko-KR" altLang="en-US" dirty="0"/>
          </a:p>
        </p:txBody>
      </p:sp>
      <p:sp>
        <p:nvSpPr>
          <p:cNvPr id="4" name="슬라이드 번호 개체 틀 3"/>
          <p:cNvSpPr>
            <a:spLocks noGrp="1"/>
          </p:cNvSpPr>
          <p:nvPr>
            <p:ph type="sldNum" sz="quarter" idx="12"/>
          </p:nvPr>
        </p:nvSpPr>
        <p:spPr/>
        <p:txBody>
          <a:bodyPr/>
          <a:lstStyle/>
          <a:p>
            <a:pPr>
              <a:defRPr/>
            </a:pPr>
            <a:fld id="{0A24D6CE-58B6-4CF5-8C10-B669DA235BFE}" type="slidenum">
              <a:rPr lang="ko-KR" altLang="en-US" smtClean="0">
                <a:solidFill>
                  <a:prstClr val="black">
                    <a:tint val="75000"/>
                  </a:prstClr>
                </a:solidFill>
              </a:rPr>
              <a:pPr>
                <a:defRPr/>
              </a:pPr>
              <a:t>39</a:t>
            </a:fld>
            <a:endParaRPr lang="ko-KR" altLang="en-US">
              <a:solidFill>
                <a:prstClr val="black">
                  <a:tint val="75000"/>
                </a:prstClr>
              </a:solidFill>
            </a:endParaRPr>
          </a:p>
        </p:txBody>
      </p:sp>
      <p:pic>
        <p:nvPicPr>
          <p:cNvPr id="1026" name="Picture 2" descr="post exercise hypotension에 대한 이미지 검색결과"/>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828" y="2518395"/>
            <a:ext cx="2834653" cy="336568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ajpheart.physiology.org/content/ajpheart/276/1/H27/F3.large.jpg?width=800&amp;height=600&amp;carousel=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617" y="2659132"/>
            <a:ext cx="2551325" cy="308420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ajpheart.physiology.org/content/ajpheart/276/1/H27/F4.large.jpg?width=800&amp;height=600&amp;carousel=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48929" y="3233183"/>
            <a:ext cx="3244866" cy="1936104"/>
          </a:xfrm>
          <a:prstGeom prst="rect">
            <a:avLst/>
          </a:prstGeom>
          <a:noFill/>
          <a:extLst>
            <a:ext uri="{909E8E84-426E-40DD-AFC4-6F175D3DCCD1}">
              <a14:hiddenFill xmlns:a14="http://schemas.microsoft.com/office/drawing/2010/main">
                <a:solidFill>
                  <a:srgbClr val="FFFFFF"/>
                </a:solidFill>
              </a14:hiddenFill>
            </a:ext>
          </a:extLst>
        </p:spPr>
      </p:pic>
      <p:sp>
        <p:nvSpPr>
          <p:cNvPr id="5" name="직사각형 4"/>
          <p:cNvSpPr/>
          <p:nvPr/>
        </p:nvSpPr>
        <p:spPr>
          <a:xfrm>
            <a:off x="2771800" y="6145559"/>
            <a:ext cx="6138219" cy="307777"/>
          </a:xfrm>
          <a:prstGeom prst="rect">
            <a:avLst/>
          </a:prstGeom>
        </p:spPr>
        <p:txBody>
          <a:bodyPr wrap="none">
            <a:spAutoFit/>
          </a:bodyPr>
          <a:lstStyle/>
          <a:p>
            <a:r>
              <a:rPr lang="en-US" altLang="ko-KR" sz="1400" dirty="0">
                <a:solidFill>
                  <a:prstClr val="black"/>
                </a:solidFill>
              </a:rPr>
              <a:t>(Jennifer M. </a:t>
            </a:r>
            <a:r>
              <a:rPr lang="en-US" altLang="ko-KR" sz="1400" dirty="0" smtClean="0">
                <a:solidFill>
                  <a:prstClr val="black"/>
                </a:solidFill>
              </a:rPr>
              <a:t>K et al. American </a:t>
            </a:r>
            <a:r>
              <a:rPr lang="en-US" altLang="ko-KR" sz="1400" dirty="0">
                <a:solidFill>
                  <a:prstClr val="black"/>
                </a:solidFill>
              </a:rPr>
              <a:t>Journal of </a:t>
            </a:r>
            <a:r>
              <a:rPr lang="en-US" altLang="ko-KR" sz="1400" dirty="0" smtClean="0">
                <a:solidFill>
                  <a:prstClr val="black"/>
                </a:solidFill>
              </a:rPr>
              <a:t>Physiology, 1999)</a:t>
            </a:r>
            <a:endParaRPr lang="ko-KR" altLang="en-US" sz="1400" dirty="0">
              <a:solidFill>
                <a:prstClr val="black"/>
              </a:solidFill>
            </a:endParaRPr>
          </a:p>
        </p:txBody>
      </p:sp>
    </p:spTree>
    <p:extLst>
      <p:ext uri="{BB962C8B-B14F-4D97-AF65-F5344CB8AC3E}">
        <p14:creationId xmlns:p14="http://schemas.microsoft.com/office/powerpoint/2010/main" val="13628518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p:txBody>
          <a:bodyPr/>
          <a:lstStyle/>
          <a:p>
            <a:r>
              <a:rPr lang="ko-KR" altLang="en-US" sz="3600"/>
              <a:t>근위축증</a:t>
            </a:r>
          </a:p>
        </p:txBody>
      </p:sp>
      <p:pic>
        <p:nvPicPr>
          <p:cNvPr id="420867" name="Picture 3" descr="graph-4"/>
          <p:cNvPicPr>
            <a:picLocks noGrp="1" noChangeAspect="1" noChangeArrowheads="1"/>
          </p:cNvPicPr>
          <p:nvPr>
            <p:ph idx="4294967295"/>
          </p:nvPr>
        </p:nvPicPr>
        <p:blipFill>
          <a:blip r:embed="rId3" cstate="print"/>
          <a:srcRect b="14139"/>
          <a:stretch>
            <a:fillRect/>
          </a:stretch>
        </p:blipFill>
        <p:spPr>
          <a:xfrm>
            <a:off x="1582738" y="1114425"/>
            <a:ext cx="5581650" cy="5410200"/>
          </a:xfrm>
          <a:noFill/>
          <a:ln/>
        </p:spPr>
      </p:pic>
    </p:spTree>
    <p:extLst>
      <p:ext uri="{BB962C8B-B14F-4D97-AF65-F5344CB8AC3E}">
        <p14:creationId xmlns:p14="http://schemas.microsoft.com/office/powerpoint/2010/main" val="3944773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척추의 역할과 질병</a:t>
            </a:r>
            <a:endParaRPr lang="ko-KR" altLang="en-US" dirty="0"/>
          </a:p>
        </p:txBody>
      </p:sp>
      <p:pic>
        <p:nvPicPr>
          <p:cNvPr id="713730" name="Picture 2" descr="http://www.sandiego-spine.com/2010/degenerative-spine.png"/>
          <p:cNvPicPr>
            <a:picLocks noChangeAspect="1" noChangeArrowheads="1"/>
          </p:cNvPicPr>
          <p:nvPr/>
        </p:nvPicPr>
        <p:blipFill>
          <a:blip r:embed="rId2" cstate="print"/>
          <a:srcRect/>
          <a:stretch>
            <a:fillRect/>
          </a:stretch>
        </p:blipFill>
        <p:spPr bwMode="auto">
          <a:xfrm>
            <a:off x="827583" y="1370769"/>
            <a:ext cx="3384377" cy="4794535"/>
          </a:xfrm>
          <a:prstGeom prst="rect">
            <a:avLst/>
          </a:prstGeom>
          <a:noFill/>
        </p:spPr>
      </p:pic>
      <p:pic>
        <p:nvPicPr>
          <p:cNvPr id="713732" name="Picture 4" descr="http://www.martianpictures.com/wp-content/uploads/2012/03/Skeleton-labeled-746x1600.jpg"/>
          <p:cNvPicPr>
            <a:picLocks noChangeAspect="1" noChangeArrowheads="1"/>
          </p:cNvPicPr>
          <p:nvPr/>
        </p:nvPicPr>
        <p:blipFill>
          <a:blip r:embed="rId3" cstate="print"/>
          <a:srcRect/>
          <a:stretch>
            <a:fillRect/>
          </a:stretch>
        </p:blipFill>
        <p:spPr bwMode="auto">
          <a:xfrm>
            <a:off x="5076056" y="1124744"/>
            <a:ext cx="2520280" cy="5405426"/>
          </a:xfrm>
          <a:prstGeom prst="rect">
            <a:avLst/>
          </a:prstGeom>
          <a:noFill/>
        </p:spPr>
      </p:pic>
    </p:spTree>
    <p:extLst>
      <p:ext uri="{BB962C8B-B14F-4D97-AF65-F5344CB8AC3E}">
        <p14:creationId xmlns:p14="http://schemas.microsoft.com/office/powerpoint/2010/main" val="262534574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중심근육운동</a:t>
            </a:r>
            <a:r>
              <a:rPr lang="en-US" altLang="ko-KR" dirty="0" smtClean="0"/>
              <a:t>; Core </a:t>
            </a:r>
            <a:r>
              <a:rPr lang="en-US" altLang="ko-KR" dirty="0" smtClean="0"/>
              <a:t>exercise</a:t>
            </a:r>
            <a:endParaRPr lang="ko-KR" altLang="en-US" dirty="0"/>
          </a:p>
        </p:txBody>
      </p:sp>
      <p:pic>
        <p:nvPicPr>
          <p:cNvPr id="6146" name="Picture 2" descr="http://livefitwithstephanie.com/wp-content/uploads/2013/03/DeepMuscles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1196752"/>
            <a:ext cx="6836236" cy="5281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6602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kumimoji="1" lang="ko-KR" altLang="en-US" dirty="0" smtClean="0">
                <a:latin typeface="+mj-ea"/>
                <a:cs typeface="굴림" pitchFamily="50" charset="-127"/>
              </a:rPr>
              <a:t>복근 강화 자세</a:t>
            </a:r>
            <a:endParaRPr lang="ko-KR" altLang="en-US" dirty="0">
              <a:latin typeface="+mj-ea"/>
            </a:endParaRPr>
          </a:p>
        </p:txBody>
      </p:sp>
      <p:graphicFrame>
        <p:nvGraphicFramePr>
          <p:cNvPr id="15" name="내용 개체 틀 14"/>
          <p:cNvGraphicFramePr>
            <a:graphicFrameLocks noGrp="1"/>
          </p:cNvGraphicFramePr>
          <p:nvPr>
            <p:ph idx="1"/>
            <p:extLst/>
          </p:nvPr>
        </p:nvGraphicFramePr>
        <p:xfrm>
          <a:off x="0" y="1679575"/>
          <a:ext cx="9144000" cy="5061793"/>
        </p:xfrm>
        <a:graphic>
          <a:graphicData uri="http://schemas.openxmlformats.org/drawingml/2006/table">
            <a:tbl>
              <a:tblPr/>
              <a:tblGrid>
                <a:gridCol w="9144000"/>
              </a:tblGrid>
              <a:tr h="5061793">
                <a:tc>
                  <a:txBody>
                    <a:bodyPr/>
                    <a:lstStyle/>
                    <a:p>
                      <a:pPr marL="0" marR="0" indent="0" algn="just" fontAlgn="base" latinLnBrk="1">
                        <a:lnSpc>
                          <a:spcPct val="160000"/>
                        </a:lnSpc>
                        <a:spcBef>
                          <a:spcPts val="0"/>
                        </a:spcBef>
                        <a:spcAft>
                          <a:spcPts val="0"/>
                        </a:spcAft>
                      </a:pPr>
                      <a:endParaRPr lang="ko-KR" altLang="en-US" sz="1000" kern="0" spc="0" dirty="0">
                        <a:solidFill>
                          <a:srgbClr val="000000"/>
                        </a:solidFill>
                        <a:effectLst/>
                        <a:latin typeface="바탕"/>
                      </a:endParaRPr>
                    </a:p>
                  </a:txBody>
                  <a:tcPr marL="17907" marR="17907" marT="17907" marB="17907" anchor="ctr">
                    <a:lnL w="21590" cap="flat" cmpd="sng" algn="ctr">
                      <a:solidFill>
                        <a:srgbClr val="000000"/>
                      </a:solidFill>
                      <a:prstDash val="solid"/>
                      <a:round/>
                      <a:headEnd type="none" w="med" len="med"/>
                      <a:tailEnd type="none" w="med" len="med"/>
                    </a:lnL>
                    <a:lnR w="21590"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r>
            </a:tbl>
          </a:graphicData>
        </a:graphic>
      </p:graphicFrame>
      <p:pic>
        <p:nvPicPr>
          <p:cNvPr id="28684" name="_x192126056" descr="EMB00001dc4a86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7540" y="2491182"/>
            <a:ext cx="1800225" cy="2879725"/>
          </a:xfrm>
          <a:prstGeom prst="rect">
            <a:avLst/>
          </a:prstGeom>
          <a:noFill/>
          <a:extLst>
            <a:ext uri="{909E8E84-426E-40DD-AFC4-6F175D3DCCD1}">
              <a14:hiddenFill xmlns:a14="http://schemas.microsoft.com/office/drawing/2010/main">
                <a:solidFill>
                  <a:srgbClr val="FFFFFF"/>
                </a:solidFill>
              </a14:hiddenFill>
            </a:ext>
          </a:extLst>
        </p:spPr>
      </p:pic>
      <p:sp>
        <p:nvSpPr>
          <p:cNvPr id="18" name="직사각형 17"/>
          <p:cNvSpPr/>
          <p:nvPr/>
        </p:nvSpPr>
        <p:spPr>
          <a:xfrm>
            <a:off x="2275557" y="1629838"/>
            <a:ext cx="6662043" cy="4967514"/>
          </a:xfrm>
          <a:prstGeom prst="rect">
            <a:avLst/>
          </a:prstGeom>
        </p:spPr>
        <p:txBody>
          <a:bodyPr wrap="square">
            <a:spAutoFit/>
          </a:bodyPr>
          <a:lstStyle/>
          <a:p>
            <a:pPr algn="just">
              <a:lnSpc>
                <a:spcPct val="160000"/>
              </a:lnSpc>
            </a:pPr>
            <a:r>
              <a:rPr lang="en-US" altLang="ko-KR" kern="0" dirty="0" smtClean="0">
                <a:latin typeface="돋움"/>
              </a:rPr>
              <a:t>1. </a:t>
            </a:r>
            <a:r>
              <a:rPr lang="ko-KR" altLang="en-US" kern="0" dirty="0" smtClean="0">
                <a:ea typeface="돋움"/>
              </a:rPr>
              <a:t>앉은 자세 또는 선 자세에서 </a:t>
            </a:r>
            <a:r>
              <a:rPr lang="ko-KR" altLang="en-US" kern="0" dirty="0" smtClean="0">
                <a:solidFill>
                  <a:srgbClr val="FF0000"/>
                </a:solidFill>
                <a:ea typeface="돋움"/>
              </a:rPr>
              <a:t>배와 골반을 약간 앞으로 내밀며 허리 근육이  느슨하게 긴장감이 사라지는 위치</a:t>
            </a:r>
            <a:r>
              <a:rPr lang="ko-KR" altLang="en-US" kern="0" dirty="0" smtClean="0">
                <a:ea typeface="돋움"/>
              </a:rPr>
              <a:t>를 찾습니다</a:t>
            </a:r>
            <a:r>
              <a:rPr lang="en-US" altLang="ko-KR" kern="0" dirty="0" smtClean="0">
                <a:latin typeface="돋움"/>
              </a:rPr>
              <a:t>. </a:t>
            </a:r>
            <a:endParaRPr lang="ko-KR" altLang="en-US" sz="1100" kern="0" dirty="0" smtClean="0"/>
          </a:p>
          <a:p>
            <a:pPr algn="just">
              <a:lnSpc>
                <a:spcPct val="160000"/>
              </a:lnSpc>
            </a:pPr>
            <a:r>
              <a:rPr lang="ko-KR" altLang="en-US" kern="0" dirty="0" smtClean="0">
                <a:ea typeface="돋움"/>
              </a:rPr>
              <a:t>그 위치가 요추의 가장 편안한 위치이며</a:t>
            </a:r>
            <a:r>
              <a:rPr lang="en-US" altLang="ko-KR" kern="0" dirty="0" smtClean="0">
                <a:latin typeface="돋움"/>
              </a:rPr>
              <a:t>, </a:t>
            </a:r>
            <a:r>
              <a:rPr lang="ko-KR" altLang="en-US" kern="0" dirty="0" smtClean="0">
                <a:ea typeface="돋움"/>
              </a:rPr>
              <a:t>일반적으로 허리부분이</a:t>
            </a:r>
            <a:endParaRPr lang="ko-KR" altLang="en-US" sz="1100" kern="0" dirty="0" smtClean="0"/>
          </a:p>
          <a:p>
            <a:pPr algn="just">
              <a:lnSpc>
                <a:spcPct val="160000"/>
              </a:lnSpc>
            </a:pPr>
            <a:r>
              <a:rPr lang="ko-KR" altLang="en-US" kern="0" dirty="0" smtClean="0">
                <a:ea typeface="돋움"/>
              </a:rPr>
              <a:t>앞쪽으로 약간 들어간 커브를 보여줍니다</a:t>
            </a:r>
            <a:r>
              <a:rPr lang="en-US" altLang="ko-KR" kern="0" dirty="0" smtClean="0">
                <a:latin typeface="돋움"/>
              </a:rPr>
              <a:t>.</a:t>
            </a:r>
            <a:endParaRPr lang="ko-KR" altLang="en-US" sz="1100" kern="0" dirty="0" smtClean="0"/>
          </a:p>
          <a:p>
            <a:pPr algn="just">
              <a:lnSpc>
                <a:spcPct val="160000"/>
              </a:lnSpc>
            </a:pPr>
            <a:r>
              <a:rPr lang="en-US" altLang="ko-KR" kern="0" dirty="0" smtClean="0">
                <a:latin typeface="돋움"/>
              </a:rPr>
              <a:t>2. </a:t>
            </a:r>
            <a:r>
              <a:rPr lang="ko-KR" altLang="en-US" kern="0" dirty="0" smtClean="0">
                <a:ea typeface="돋움"/>
              </a:rPr>
              <a:t>허리근육이 느슨해지는 위치를 찾으면</a:t>
            </a:r>
            <a:r>
              <a:rPr lang="en-US" altLang="ko-KR" kern="0" dirty="0" smtClean="0">
                <a:latin typeface="돋움"/>
              </a:rPr>
              <a:t>, </a:t>
            </a:r>
            <a:r>
              <a:rPr lang="ko-KR" altLang="en-US" kern="0" dirty="0" smtClean="0">
                <a:solidFill>
                  <a:srgbClr val="FF0000"/>
                </a:solidFill>
                <a:ea typeface="돋움"/>
              </a:rPr>
              <a:t>헛기침을 약하게 몇 번 반복하며 배에 들어가는 힘</a:t>
            </a:r>
            <a:r>
              <a:rPr lang="ko-KR" altLang="en-US" kern="0" dirty="0" smtClean="0">
                <a:ea typeface="돋움"/>
              </a:rPr>
              <a:t>을 체크합니다</a:t>
            </a:r>
            <a:r>
              <a:rPr lang="en-US" altLang="ko-KR" kern="0" dirty="0" smtClean="0">
                <a:latin typeface="돋움"/>
              </a:rPr>
              <a:t>. </a:t>
            </a:r>
            <a:endParaRPr lang="ko-KR" altLang="en-US" sz="1100" kern="0" dirty="0" smtClean="0"/>
          </a:p>
          <a:p>
            <a:pPr algn="just">
              <a:lnSpc>
                <a:spcPct val="160000"/>
              </a:lnSpc>
            </a:pPr>
            <a:r>
              <a:rPr lang="en-US" altLang="ko-KR" kern="0" dirty="0" smtClean="0">
                <a:latin typeface="돋움"/>
              </a:rPr>
              <a:t>(</a:t>
            </a:r>
            <a:r>
              <a:rPr lang="ko-KR" altLang="en-US" kern="0" dirty="0" smtClean="0">
                <a:ea typeface="돋움"/>
              </a:rPr>
              <a:t>본인의 배를 손으로 </a:t>
            </a:r>
            <a:r>
              <a:rPr lang="ko-KR" altLang="en-US" kern="0" dirty="0" err="1" smtClean="0">
                <a:ea typeface="돋움"/>
              </a:rPr>
              <a:t>촉지하면서</a:t>
            </a:r>
            <a:r>
              <a:rPr lang="ko-KR" altLang="en-US" kern="0" dirty="0" smtClean="0">
                <a:ea typeface="돋움"/>
              </a:rPr>
              <a:t> 체크합니다</a:t>
            </a:r>
            <a:r>
              <a:rPr lang="en-US" altLang="ko-KR" kern="0" dirty="0" smtClean="0">
                <a:latin typeface="돋움"/>
              </a:rPr>
              <a:t>.)</a:t>
            </a:r>
            <a:endParaRPr lang="ko-KR" altLang="en-US" sz="1100" kern="0" dirty="0" smtClean="0"/>
          </a:p>
          <a:p>
            <a:pPr algn="just">
              <a:lnSpc>
                <a:spcPct val="160000"/>
              </a:lnSpc>
            </a:pPr>
            <a:r>
              <a:rPr lang="en-US" altLang="ko-KR" kern="0" dirty="0" smtClean="0">
                <a:latin typeface="돋움"/>
              </a:rPr>
              <a:t>3. </a:t>
            </a:r>
            <a:r>
              <a:rPr lang="ko-KR" altLang="en-US" kern="0" dirty="0" smtClean="0">
                <a:ea typeface="돋움"/>
              </a:rPr>
              <a:t>허리 기본 커브를 유지하고</a:t>
            </a:r>
            <a:r>
              <a:rPr lang="en-US" altLang="ko-KR" kern="0" dirty="0" smtClean="0">
                <a:latin typeface="돋움"/>
              </a:rPr>
              <a:t>, </a:t>
            </a:r>
            <a:r>
              <a:rPr lang="ko-KR" altLang="en-US" kern="0" dirty="0" smtClean="0">
                <a:ea typeface="돋움"/>
              </a:rPr>
              <a:t>약한 헛기침을 할 정도의 배에 힘을 주어 </a:t>
            </a:r>
            <a:r>
              <a:rPr lang="ko-KR" altLang="en-US" kern="0" dirty="0" smtClean="0">
                <a:solidFill>
                  <a:srgbClr val="FF0000"/>
                </a:solidFill>
                <a:ea typeface="돋움"/>
              </a:rPr>
              <a:t>갈비뼈에서 골반까지의 </a:t>
            </a:r>
            <a:r>
              <a:rPr lang="ko-KR" altLang="en-US" kern="0" dirty="0" err="1" smtClean="0">
                <a:solidFill>
                  <a:srgbClr val="FF0000"/>
                </a:solidFill>
                <a:ea typeface="돋움"/>
              </a:rPr>
              <a:t>체간부분을</a:t>
            </a:r>
            <a:r>
              <a:rPr lang="ko-KR" altLang="en-US" kern="0" dirty="0" smtClean="0">
                <a:solidFill>
                  <a:srgbClr val="FF0000"/>
                </a:solidFill>
                <a:ea typeface="돋움"/>
              </a:rPr>
              <a:t> 고정</a:t>
            </a:r>
            <a:r>
              <a:rPr lang="ko-KR" altLang="en-US" kern="0" dirty="0" smtClean="0">
                <a:ea typeface="돋움"/>
              </a:rPr>
              <a:t>하는 연습을 충분히 하여</a:t>
            </a:r>
            <a:r>
              <a:rPr lang="en-US" altLang="ko-KR" kern="0" dirty="0" smtClean="0">
                <a:latin typeface="돋움"/>
              </a:rPr>
              <a:t>, </a:t>
            </a:r>
            <a:r>
              <a:rPr lang="ko-KR" altLang="en-US" kern="0" dirty="0" smtClean="0">
                <a:ea typeface="돋움"/>
              </a:rPr>
              <a:t>앉기</a:t>
            </a:r>
            <a:r>
              <a:rPr lang="en-US" altLang="ko-KR" kern="0" dirty="0" smtClean="0">
                <a:latin typeface="돋움"/>
              </a:rPr>
              <a:t>, </a:t>
            </a:r>
            <a:r>
              <a:rPr lang="ko-KR" altLang="en-US" kern="0" dirty="0" smtClean="0">
                <a:ea typeface="돋움"/>
              </a:rPr>
              <a:t>걷기 등 모든 일상생활에서 허리를 보호할 수 있도록 해주세요</a:t>
            </a:r>
            <a:r>
              <a:rPr lang="en-US" altLang="ko-KR" kern="0" dirty="0" smtClean="0">
                <a:latin typeface="돋움"/>
              </a:rPr>
              <a:t>.</a:t>
            </a:r>
            <a:endParaRPr lang="ko-KR" altLang="en-US" sz="1100" kern="0" dirty="0"/>
          </a:p>
        </p:txBody>
      </p:sp>
      <p:sp>
        <p:nvSpPr>
          <p:cNvPr id="19" name="직사각형 18"/>
          <p:cNvSpPr/>
          <p:nvPr/>
        </p:nvSpPr>
        <p:spPr>
          <a:xfrm>
            <a:off x="539552" y="1093269"/>
            <a:ext cx="8280920" cy="535531"/>
          </a:xfrm>
          <a:prstGeom prst="rect">
            <a:avLst/>
          </a:prstGeom>
        </p:spPr>
        <p:txBody>
          <a:bodyPr wrap="square">
            <a:spAutoFit/>
          </a:bodyPr>
          <a:lstStyle/>
          <a:p>
            <a:pPr algn="just">
              <a:lnSpc>
                <a:spcPct val="160000"/>
              </a:lnSpc>
            </a:pPr>
            <a:r>
              <a:rPr lang="ko-KR" altLang="en-US" kern="0" dirty="0">
                <a:latin typeface="돋움"/>
              </a:rPr>
              <a:t>*</a:t>
            </a:r>
            <a:r>
              <a:rPr lang="ko-KR" altLang="en-US" kern="0" dirty="0">
                <a:ea typeface="돋움"/>
              </a:rPr>
              <a:t>모든 동작에서 허리를 보호하기 위한 배에 가벼운 힘을 주는 방법입니다</a:t>
            </a:r>
            <a:r>
              <a:rPr lang="en-US" altLang="ko-KR" kern="0" dirty="0">
                <a:latin typeface="돋움"/>
              </a:rPr>
              <a:t>.*</a:t>
            </a:r>
            <a:endParaRPr lang="ko-KR" altLang="en-US" sz="1100" kern="0" dirty="0"/>
          </a:p>
        </p:txBody>
      </p:sp>
    </p:spTree>
    <p:extLst>
      <p:ext uri="{BB962C8B-B14F-4D97-AF65-F5344CB8AC3E}">
        <p14:creationId xmlns:p14="http://schemas.microsoft.com/office/powerpoint/2010/main" val="27442529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err="1" smtClean="0"/>
              <a:t>맥켄지</a:t>
            </a:r>
            <a:r>
              <a:rPr lang="ko-KR" altLang="en-US" dirty="0" smtClean="0"/>
              <a:t> 운동</a:t>
            </a:r>
            <a:endParaRPr lang="ko-KR" altLang="en-US" dirty="0"/>
          </a:p>
        </p:txBody>
      </p:sp>
      <p:sp>
        <p:nvSpPr>
          <p:cNvPr id="3" name="내용 개체 틀 2"/>
          <p:cNvSpPr>
            <a:spLocks noGrp="1"/>
          </p:cNvSpPr>
          <p:nvPr>
            <p:ph idx="1"/>
          </p:nvPr>
        </p:nvSpPr>
        <p:spPr/>
        <p:txBody>
          <a:bodyPr/>
          <a:lstStyle/>
          <a:p>
            <a:r>
              <a:rPr lang="en-US" altLang="ko-KR" dirty="0" smtClean="0"/>
              <a:t>McKenzie exercise – standing, sitting</a:t>
            </a:r>
            <a:endParaRPr lang="ko-KR" altLang="en-US" dirty="0"/>
          </a:p>
        </p:txBody>
      </p:sp>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2204864"/>
            <a:ext cx="5766991" cy="4344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48275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ChangeArrowheads="1"/>
          </p:cNvSpPr>
          <p:nvPr>
            <p:ph type="body" idx="1"/>
          </p:nvPr>
        </p:nvSpPr>
        <p:spPr>
          <a:xfrm>
            <a:off x="533400" y="1340768"/>
            <a:ext cx="8081963" cy="4876800"/>
          </a:xfrm>
        </p:spPr>
        <p:txBody>
          <a:bodyPr/>
          <a:lstStyle/>
          <a:p>
            <a:r>
              <a:rPr lang="ko-KR" altLang="en-US" dirty="0"/>
              <a:t>수면</a:t>
            </a:r>
            <a:r>
              <a:rPr lang="en-US" altLang="ko-KR" b="1" dirty="0">
                <a:ea typeface="굴림" charset="-127"/>
              </a:rPr>
              <a:t>: The Great Restorer</a:t>
            </a:r>
            <a:endParaRPr lang="en-US" altLang="ko-KR" dirty="0">
              <a:ea typeface="굴림" charset="-127"/>
            </a:endParaRPr>
          </a:p>
          <a:p>
            <a:pPr lvl="1"/>
            <a:r>
              <a:rPr lang="en-US" altLang="ko-KR" dirty="0">
                <a:ea typeface="굴림" charset="-127"/>
              </a:rPr>
              <a:t>Conservation of energy</a:t>
            </a:r>
          </a:p>
          <a:p>
            <a:pPr lvl="1"/>
            <a:r>
              <a:rPr lang="en-US" altLang="ko-KR" dirty="0">
                <a:ea typeface="굴림" charset="-127"/>
              </a:rPr>
              <a:t>Restoration</a:t>
            </a:r>
          </a:p>
          <a:p>
            <a:pPr lvl="1"/>
            <a:r>
              <a:rPr lang="en-US" altLang="ko-KR" dirty="0">
                <a:ea typeface="굴림" charset="-127"/>
              </a:rPr>
              <a:t>Circadian rhythms</a:t>
            </a:r>
          </a:p>
          <a:p>
            <a:pPr lvl="1"/>
            <a:r>
              <a:rPr lang="en-US" altLang="ko-KR" dirty="0">
                <a:ea typeface="굴림" charset="-127"/>
              </a:rPr>
              <a:t>Rapid Eye Movement (REM) sleep</a:t>
            </a:r>
          </a:p>
        </p:txBody>
      </p:sp>
      <p:sp>
        <p:nvSpPr>
          <p:cNvPr id="436227" name="Rectangle 3"/>
          <p:cNvSpPr>
            <a:spLocks noGrp="1" noChangeArrowheads="1"/>
          </p:cNvSpPr>
          <p:nvPr>
            <p:ph type="title"/>
          </p:nvPr>
        </p:nvSpPr>
        <p:spPr>
          <a:xfrm>
            <a:off x="609600" y="210235"/>
            <a:ext cx="8001000" cy="646331"/>
          </a:xfrm>
        </p:spPr>
        <p:txBody>
          <a:bodyPr>
            <a:spAutoFit/>
          </a:bodyPr>
          <a:lstStyle/>
          <a:p>
            <a:r>
              <a:rPr lang="en-US" altLang="ko-KR" sz="3600" dirty="0" smtClean="0"/>
              <a:t>2) </a:t>
            </a:r>
            <a:r>
              <a:rPr lang="ko-KR" altLang="en-US" sz="3600" dirty="0" smtClean="0"/>
              <a:t>규칙적인 생활과 충분한 수면</a:t>
            </a:r>
            <a:endParaRPr lang="ko-KR" altLang="en-US" sz="3600" dirty="0"/>
          </a:p>
        </p:txBody>
      </p:sp>
      <p:pic>
        <p:nvPicPr>
          <p:cNvPr id="436228" name="Picture 4" descr="mattfavicon"/>
          <p:cNvPicPr>
            <a:picLocks noChangeAspect="1" noChangeArrowheads="1"/>
          </p:cNvPicPr>
          <p:nvPr/>
        </p:nvPicPr>
        <p:blipFill>
          <a:blip r:embed="rId3" cstate="print"/>
          <a:srcRect/>
          <a:stretch>
            <a:fillRect/>
          </a:stretch>
        </p:blipFill>
        <p:spPr bwMode="auto">
          <a:xfrm>
            <a:off x="1476375" y="3643313"/>
            <a:ext cx="2663825" cy="2663825"/>
          </a:xfrm>
          <a:prstGeom prst="rect">
            <a:avLst/>
          </a:prstGeom>
          <a:noFill/>
        </p:spPr>
      </p:pic>
      <p:pic>
        <p:nvPicPr>
          <p:cNvPr id="436229" name="Picture 5" descr="Blissful_Sleep_lg"/>
          <p:cNvPicPr>
            <a:picLocks noChangeAspect="1" noChangeArrowheads="1"/>
          </p:cNvPicPr>
          <p:nvPr/>
        </p:nvPicPr>
        <p:blipFill>
          <a:blip r:embed="rId4" cstate="print"/>
          <a:srcRect/>
          <a:stretch>
            <a:fillRect/>
          </a:stretch>
        </p:blipFill>
        <p:spPr bwMode="auto">
          <a:xfrm>
            <a:off x="5076825" y="3644900"/>
            <a:ext cx="2663825" cy="2663825"/>
          </a:xfrm>
          <a:prstGeom prst="rect">
            <a:avLst/>
          </a:prstGeom>
          <a:noFill/>
        </p:spPr>
      </p:pic>
    </p:spTree>
    <p:extLst>
      <p:ext uri="{BB962C8B-B14F-4D97-AF65-F5344CB8AC3E}">
        <p14:creationId xmlns:p14="http://schemas.microsoft.com/office/powerpoint/2010/main" val="15404069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a:stretch>
            <a:fillRect/>
          </a:stretch>
        </p:blipFill>
        <p:spPr bwMode="auto">
          <a:xfrm>
            <a:off x="539552" y="1196752"/>
            <a:ext cx="8265754" cy="4680520"/>
          </a:xfrm>
          <a:prstGeom prst="rect">
            <a:avLst/>
          </a:prstGeom>
          <a:noFill/>
          <a:ln w="9525">
            <a:solidFill>
              <a:schemeClr val="tx1">
                <a:lumMod val="65000"/>
                <a:lumOff val="35000"/>
              </a:schemeClr>
            </a:solidFill>
            <a:miter lim="800000"/>
            <a:headEnd/>
            <a:tailEnd/>
          </a:ln>
        </p:spPr>
      </p:pic>
      <p:sp>
        <p:nvSpPr>
          <p:cNvPr id="6" name="직사각형 5"/>
          <p:cNvSpPr/>
          <p:nvPr/>
        </p:nvSpPr>
        <p:spPr>
          <a:xfrm>
            <a:off x="0" y="6669360"/>
            <a:ext cx="4788024"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10000"/>
              </a:spcBef>
              <a:spcAft>
                <a:spcPct val="10000"/>
              </a:spcAft>
              <a:buClr>
                <a:srgbClr val="2B166E"/>
              </a:buClr>
              <a:defRPr/>
            </a:pPr>
            <a:r>
              <a:rPr lang="ko-KR" altLang="en-US" sz="800" dirty="0">
                <a:solidFill>
                  <a:srgbClr val="2B166E"/>
                </a:solidFill>
                <a:latin typeface="맑은 고딕" pitchFamily="50" charset="-127"/>
                <a:ea typeface="맑은 고딕" pitchFamily="50" charset="-127"/>
              </a:rPr>
              <a:t>생물학연구정보센터</a:t>
            </a:r>
            <a:r>
              <a:rPr lang="en-US" altLang="ko-KR" sz="800" dirty="0">
                <a:solidFill>
                  <a:srgbClr val="2B166E"/>
                </a:solidFill>
                <a:latin typeface="맑은 고딕" pitchFamily="50" charset="-127"/>
                <a:ea typeface="맑은 고딕" pitchFamily="50" charset="-127"/>
              </a:rPr>
              <a:t> </a:t>
            </a:r>
            <a:r>
              <a:rPr lang="en-US" altLang="ko-KR" sz="800" dirty="0" err="1">
                <a:solidFill>
                  <a:srgbClr val="2B166E"/>
                </a:solidFill>
                <a:latin typeface="맑은 고딕" pitchFamily="50" charset="-127"/>
                <a:ea typeface="맑은 고딕" pitchFamily="50" charset="-127"/>
              </a:rPr>
              <a:t>BioWave</a:t>
            </a:r>
            <a:r>
              <a:rPr lang="en-US" altLang="ko-KR" sz="800" dirty="0">
                <a:solidFill>
                  <a:srgbClr val="2B166E"/>
                </a:solidFill>
                <a:latin typeface="맑은 고딕" pitchFamily="50" charset="-127"/>
                <a:ea typeface="맑은 고딕" pitchFamily="50" charset="-127"/>
              </a:rPr>
              <a:t> 2005  Vol.7 No.1</a:t>
            </a:r>
            <a:endParaRPr lang="ko-KR" altLang="en-US" sz="800" dirty="0">
              <a:solidFill>
                <a:srgbClr val="2B166E"/>
              </a:solidFill>
              <a:latin typeface="맑은 고딕" pitchFamily="50" charset="-127"/>
              <a:ea typeface="맑은 고딕" pitchFamily="50" charset="-127"/>
            </a:endParaRPr>
          </a:p>
        </p:txBody>
      </p:sp>
      <p:sp>
        <p:nvSpPr>
          <p:cNvPr id="9" name="제목 1"/>
          <p:cNvSpPr txBox="1">
            <a:spLocks/>
          </p:cNvSpPr>
          <p:nvPr/>
        </p:nvSpPr>
        <p:spPr>
          <a:xfrm>
            <a:off x="539552" y="44624"/>
            <a:ext cx="8640960" cy="1066800"/>
          </a:xfrm>
          <a:prstGeom prst="rect">
            <a:avLst/>
          </a:prstGeom>
        </p:spPr>
        <p:txBody>
          <a:bodyPr vert="horz" anchor="ctr">
            <a:normAutofit/>
          </a:bodyPr>
          <a:lstStyle/>
          <a:p>
            <a:pPr fontAlgn="auto" latinLnBrk="1">
              <a:spcAft>
                <a:spcPts val="0"/>
              </a:spcAft>
              <a:defRPr/>
            </a:pPr>
            <a:r>
              <a:rPr lang="en-US" altLang="ko-KR" sz="3600" b="0" dirty="0" smtClean="0">
                <a:solidFill>
                  <a:srgbClr val="FFFF00"/>
                </a:solidFill>
                <a:latin typeface="HY헤드라인M"/>
                <a:ea typeface="HY헤드라인M"/>
              </a:rPr>
              <a:t>3) </a:t>
            </a:r>
            <a:r>
              <a:rPr lang="ko-KR" altLang="en-US" sz="3600" b="0" dirty="0" smtClean="0">
                <a:solidFill>
                  <a:srgbClr val="FFFF00"/>
                </a:solidFill>
                <a:latin typeface="HY헤드라인M"/>
                <a:ea typeface="HY헤드라인M"/>
              </a:rPr>
              <a:t>예방접종의 효과</a:t>
            </a:r>
            <a:endParaRPr lang="ko-KR" altLang="en-US" sz="3600" b="0" dirty="0">
              <a:solidFill>
                <a:srgbClr val="FFFF00"/>
              </a:solidFill>
              <a:latin typeface="HY헤드라인M"/>
              <a:ea typeface="HY헤드라인M"/>
            </a:endParaRPr>
          </a:p>
        </p:txBody>
      </p:sp>
    </p:spTree>
    <p:extLst>
      <p:ext uri="{BB962C8B-B14F-4D97-AF65-F5344CB8AC3E}">
        <p14:creationId xmlns:p14="http://schemas.microsoft.com/office/powerpoint/2010/main" val="30889642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성인 </a:t>
            </a:r>
            <a:r>
              <a:rPr lang="en-US" altLang="ko-KR" dirty="0" smtClean="0"/>
              <a:t>4</a:t>
            </a:r>
            <a:r>
              <a:rPr lang="ko-KR" altLang="en-US" dirty="0" smtClean="0"/>
              <a:t>대 예방접종</a:t>
            </a:r>
            <a:endParaRPr lang="ko-KR" altLang="en-US" dirty="0"/>
          </a:p>
        </p:txBody>
      </p:sp>
      <p:sp>
        <p:nvSpPr>
          <p:cNvPr id="3" name="내용 개체 틀 2"/>
          <p:cNvSpPr>
            <a:spLocks noGrp="1"/>
          </p:cNvSpPr>
          <p:nvPr>
            <p:ph idx="1"/>
          </p:nvPr>
        </p:nvSpPr>
        <p:spPr/>
        <p:txBody>
          <a:bodyPr/>
          <a:lstStyle/>
          <a:p>
            <a:r>
              <a:rPr lang="ko-KR" altLang="en-US" sz="2400" dirty="0" smtClean="0"/>
              <a:t>독감</a:t>
            </a:r>
            <a:endParaRPr lang="en-US" altLang="ko-KR" sz="2400" dirty="0" smtClean="0"/>
          </a:p>
          <a:p>
            <a:pPr lvl="1"/>
            <a:r>
              <a:rPr lang="ko-KR" altLang="en-US" sz="2000" dirty="0" smtClean="0"/>
              <a:t>매년 </a:t>
            </a:r>
            <a:r>
              <a:rPr lang="en-US" altLang="ko-KR" sz="2000" dirty="0" smtClean="0"/>
              <a:t>10</a:t>
            </a:r>
            <a:r>
              <a:rPr lang="ko-KR" altLang="en-US" sz="2000" dirty="0" smtClean="0"/>
              <a:t>월 </a:t>
            </a:r>
            <a:r>
              <a:rPr lang="en-US" altLang="ko-KR" sz="2000" dirty="0" smtClean="0"/>
              <a:t>4</a:t>
            </a:r>
            <a:r>
              <a:rPr lang="ko-KR" altLang="en-US" sz="2000" dirty="0" smtClean="0"/>
              <a:t>가 접종</a:t>
            </a:r>
            <a:endParaRPr lang="en-US" altLang="ko-KR" sz="2000" dirty="0" smtClean="0"/>
          </a:p>
          <a:p>
            <a:r>
              <a:rPr lang="ko-KR" altLang="en-US" sz="2400" dirty="0" smtClean="0"/>
              <a:t>폐렴</a:t>
            </a:r>
            <a:endParaRPr lang="en-US" altLang="ko-KR" sz="2400" dirty="0" smtClean="0"/>
          </a:p>
          <a:p>
            <a:pPr lvl="1"/>
            <a:r>
              <a:rPr lang="en-US" altLang="ko-KR" sz="2000" dirty="0" smtClean="0"/>
              <a:t>65</a:t>
            </a:r>
            <a:r>
              <a:rPr lang="ko-KR" altLang="en-US" sz="2000" dirty="0" smtClean="0"/>
              <a:t>세</a:t>
            </a:r>
            <a:endParaRPr lang="en-US" altLang="ko-KR" sz="2000" dirty="0"/>
          </a:p>
          <a:p>
            <a:pPr lvl="2"/>
            <a:r>
              <a:rPr lang="ko-KR" altLang="en-US" sz="2000" dirty="0" err="1" smtClean="0"/>
              <a:t>만성질환시</a:t>
            </a:r>
            <a:r>
              <a:rPr lang="ko-KR" altLang="en-US" sz="2000" dirty="0" smtClean="0"/>
              <a:t> </a:t>
            </a:r>
            <a:r>
              <a:rPr lang="en-US" altLang="ko-KR" sz="2000" dirty="0" smtClean="0"/>
              <a:t>2</a:t>
            </a:r>
            <a:r>
              <a:rPr lang="ko-KR" altLang="en-US" sz="2000" dirty="0" smtClean="0"/>
              <a:t>종 접종</a:t>
            </a:r>
            <a:endParaRPr lang="en-US" altLang="ko-KR" sz="2000" dirty="0" smtClean="0"/>
          </a:p>
          <a:p>
            <a:r>
              <a:rPr lang="ko-KR" altLang="en-US" sz="2400" dirty="0" smtClean="0"/>
              <a:t>파상풍</a:t>
            </a:r>
            <a:r>
              <a:rPr lang="en-US" altLang="ko-KR" sz="2400" dirty="0" smtClean="0"/>
              <a:t>/</a:t>
            </a:r>
            <a:r>
              <a:rPr lang="ko-KR" altLang="en-US" sz="2400" dirty="0" smtClean="0"/>
              <a:t>디프테리아</a:t>
            </a:r>
            <a:r>
              <a:rPr lang="en-US" altLang="ko-KR" sz="2400" dirty="0" smtClean="0"/>
              <a:t>(/</a:t>
            </a:r>
            <a:r>
              <a:rPr lang="ko-KR" altLang="en-US" sz="2400" dirty="0" err="1" smtClean="0"/>
              <a:t>백일해</a:t>
            </a:r>
            <a:r>
              <a:rPr lang="en-US" altLang="ko-KR" sz="2400" dirty="0" smtClean="0"/>
              <a:t>)</a:t>
            </a:r>
          </a:p>
          <a:p>
            <a:pPr lvl="1"/>
            <a:r>
              <a:rPr lang="ko-KR" altLang="en-US" sz="2000" dirty="0" smtClean="0"/>
              <a:t>매 </a:t>
            </a:r>
            <a:r>
              <a:rPr lang="en-US" altLang="ko-KR" sz="2000" dirty="0" smtClean="0"/>
              <a:t>10</a:t>
            </a:r>
            <a:r>
              <a:rPr lang="ko-KR" altLang="en-US" sz="2000" dirty="0" smtClean="0"/>
              <a:t>년마다</a:t>
            </a:r>
            <a:endParaRPr lang="en-US" altLang="ko-KR" sz="2000" dirty="0" smtClean="0"/>
          </a:p>
          <a:p>
            <a:pPr lvl="2"/>
            <a:r>
              <a:rPr lang="ko-KR" altLang="en-US" sz="2000" dirty="0" smtClean="0"/>
              <a:t>자녀가 결혼하면 </a:t>
            </a:r>
            <a:r>
              <a:rPr lang="ko-KR" altLang="en-US" sz="2000" dirty="0" err="1" smtClean="0"/>
              <a:t>백일해</a:t>
            </a:r>
            <a:r>
              <a:rPr lang="ko-KR" altLang="en-US" sz="2000" dirty="0" smtClean="0"/>
              <a:t> 추가 접종</a:t>
            </a:r>
            <a:endParaRPr lang="en-US" altLang="ko-KR" sz="2000" dirty="0" smtClean="0"/>
          </a:p>
          <a:p>
            <a:r>
              <a:rPr lang="ko-KR" altLang="en-US" sz="2400" dirty="0" smtClean="0"/>
              <a:t>대상포진</a:t>
            </a:r>
            <a:endParaRPr lang="en-US" altLang="ko-KR" sz="2400" dirty="0" smtClean="0"/>
          </a:p>
          <a:p>
            <a:pPr lvl="1"/>
            <a:r>
              <a:rPr lang="en-US" altLang="ko-KR" sz="2000" dirty="0" smtClean="0"/>
              <a:t>60</a:t>
            </a:r>
            <a:r>
              <a:rPr lang="ko-KR" altLang="en-US" sz="2000" dirty="0" smtClean="0"/>
              <a:t>세</a:t>
            </a:r>
            <a:endParaRPr lang="en-US" altLang="ko-KR" sz="2000" dirty="0" smtClean="0"/>
          </a:p>
          <a:p>
            <a:pPr lvl="2"/>
            <a:r>
              <a:rPr lang="ko-KR" altLang="en-US" sz="2000" dirty="0" err="1" smtClean="0"/>
              <a:t>만성질환시</a:t>
            </a:r>
            <a:r>
              <a:rPr lang="ko-KR" altLang="en-US" sz="2000" dirty="0" smtClean="0"/>
              <a:t> </a:t>
            </a:r>
            <a:r>
              <a:rPr lang="en-US" altLang="ko-KR" sz="2000" dirty="0" smtClean="0"/>
              <a:t>50</a:t>
            </a:r>
            <a:r>
              <a:rPr lang="ko-KR" altLang="en-US" sz="2000" dirty="0" smtClean="0"/>
              <a:t>세 접종</a:t>
            </a:r>
            <a:endParaRPr lang="ko-KR" altLang="en-US" sz="2000" dirty="0"/>
          </a:p>
        </p:txBody>
      </p:sp>
    </p:spTree>
    <p:extLst>
      <p:ext uri="{BB962C8B-B14F-4D97-AF65-F5344CB8AC3E}">
        <p14:creationId xmlns:p14="http://schemas.microsoft.com/office/powerpoint/2010/main" val="22013067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4) </a:t>
            </a:r>
            <a:r>
              <a:rPr lang="ko-KR" altLang="en-US" dirty="0" smtClean="0"/>
              <a:t>활발한 사회활동</a:t>
            </a:r>
            <a:endParaRPr lang="ko-KR" altLang="en-US" dirty="0"/>
          </a:p>
        </p:txBody>
      </p:sp>
      <p:sp>
        <p:nvSpPr>
          <p:cNvPr id="3" name="내용 개체 틀 2"/>
          <p:cNvSpPr>
            <a:spLocks noGrp="1"/>
          </p:cNvSpPr>
          <p:nvPr>
            <p:ph sz="half" idx="1"/>
          </p:nvPr>
        </p:nvSpPr>
        <p:spPr>
          <a:xfrm>
            <a:off x="533400" y="1447800"/>
            <a:ext cx="7999040" cy="4876800"/>
          </a:xfrm>
        </p:spPr>
        <p:txBody>
          <a:bodyPr/>
          <a:lstStyle/>
          <a:p>
            <a:r>
              <a:rPr lang="ko-KR" altLang="en-US" dirty="0" err="1" smtClean="0"/>
              <a:t>이로도리</a:t>
            </a:r>
            <a:r>
              <a:rPr lang="ko-KR" altLang="en-US" dirty="0" smtClean="0"/>
              <a:t> 마을 </a:t>
            </a:r>
            <a:r>
              <a:rPr lang="en-US" altLang="ko-KR" dirty="0" smtClean="0"/>
              <a:t>: </a:t>
            </a:r>
            <a:r>
              <a:rPr lang="ko-KR" altLang="en-US" dirty="0" err="1" smtClean="0"/>
              <a:t>하빠</a:t>
            </a:r>
            <a:endParaRPr lang="ko-KR" altLang="en-US" dirty="0"/>
          </a:p>
        </p:txBody>
      </p:sp>
      <p:pic>
        <p:nvPicPr>
          <p:cNvPr id="4" name="Picture 9" descr="鎌田さん"/>
          <p:cNvPicPr preferRelativeResize="0">
            <a:picLocks noChangeAspect="1" noChangeArrowheads="1"/>
          </p:cNvPicPr>
          <p:nvPr/>
        </p:nvPicPr>
        <p:blipFill>
          <a:blip r:embed="rId4" cstate="print"/>
          <a:srcRect/>
          <a:stretch>
            <a:fillRect/>
          </a:stretch>
        </p:blipFill>
        <p:spPr bwMode="auto">
          <a:xfrm>
            <a:off x="4148137" y="2828478"/>
            <a:ext cx="4744343" cy="3624858"/>
          </a:xfrm>
          <a:prstGeom prst="rect">
            <a:avLst/>
          </a:prstGeom>
          <a:noFill/>
        </p:spPr>
      </p:pic>
      <p:pic>
        <p:nvPicPr>
          <p:cNvPr id="5" name="Picture 10" descr="中野さん"/>
          <p:cNvPicPr preferRelativeResize="0">
            <a:picLocks noChangeAspect="1" noChangeArrowheads="1"/>
          </p:cNvPicPr>
          <p:nvPr/>
        </p:nvPicPr>
        <p:blipFill>
          <a:blip r:embed="rId5" cstate="print"/>
          <a:srcRect/>
          <a:stretch>
            <a:fillRect/>
          </a:stretch>
        </p:blipFill>
        <p:spPr bwMode="auto">
          <a:xfrm>
            <a:off x="395536" y="2564904"/>
            <a:ext cx="2798763" cy="3887788"/>
          </a:xfrm>
          <a:prstGeom prst="rect">
            <a:avLst/>
          </a:prstGeom>
          <a:noFill/>
        </p:spPr>
      </p:pic>
      <p:graphicFrame>
        <p:nvGraphicFramePr>
          <p:cNvPr id="531457" name="Object 1"/>
          <p:cNvGraphicFramePr>
            <a:graphicFrameLocks noChangeAspect="1"/>
          </p:cNvGraphicFramePr>
          <p:nvPr/>
        </p:nvGraphicFramePr>
        <p:xfrm>
          <a:off x="2771800" y="3478767"/>
          <a:ext cx="2088232" cy="2974569"/>
        </p:xfrm>
        <a:graphic>
          <a:graphicData uri="http://schemas.openxmlformats.org/presentationml/2006/ole">
            <mc:AlternateContent xmlns:mc="http://schemas.openxmlformats.org/markup-compatibility/2006">
              <mc:Choice xmlns:v="urn:schemas-microsoft-com:vml" Requires="v">
                <p:oleObj spid="_x0000_s534695" name="Image" r:id="rId6" imgW="3725781" imgH="5307570" progId="">
                  <p:embed/>
                </p:oleObj>
              </mc:Choice>
              <mc:Fallback>
                <p:oleObj name="Image" r:id="rId6" imgW="3725781" imgH="5307570" progId="">
                  <p:embed/>
                  <p:pic>
                    <p:nvPicPr>
                      <p:cNvPr id="0" name="Picture 7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1800" y="3478767"/>
                        <a:ext cx="2088232" cy="2974569"/>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1459" name="Object 3"/>
          <p:cNvGraphicFramePr>
            <a:graphicFrameLocks noChangeAspect="1"/>
          </p:cNvGraphicFramePr>
          <p:nvPr/>
        </p:nvGraphicFramePr>
        <p:xfrm>
          <a:off x="4575891" y="1196752"/>
          <a:ext cx="2012333" cy="1499468"/>
        </p:xfrm>
        <a:graphic>
          <a:graphicData uri="http://schemas.openxmlformats.org/presentationml/2006/ole">
            <mc:AlternateContent xmlns:mc="http://schemas.openxmlformats.org/markup-compatibility/2006">
              <mc:Choice xmlns:v="urn:schemas-microsoft-com:vml" Requires="v">
                <p:oleObj spid="_x0000_s534696" name="Image" r:id="rId8" imgW="1905266" imgH="1419423" progId="">
                  <p:embed/>
                </p:oleObj>
              </mc:Choice>
              <mc:Fallback>
                <p:oleObj name="Image" r:id="rId8" imgW="1905266" imgH="1419423" progId="">
                  <p:embed/>
                  <p:pic>
                    <p:nvPicPr>
                      <p:cNvPr id="0" name="Picture 7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5891" y="1196752"/>
                        <a:ext cx="2012333" cy="149946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1460" name="Object 4"/>
          <p:cNvGraphicFramePr>
            <a:graphicFrameLocks noChangeAspect="1"/>
          </p:cNvGraphicFramePr>
          <p:nvPr/>
        </p:nvGraphicFramePr>
        <p:xfrm>
          <a:off x="6660231" y="1196752"/>
          <a:ext cx="1606769" cy="1512168"/>
        </p:xfrm>
        <a:graphic>
          <a:graphicData uri="http://schemas.openxmlformats.org/presentationml/2006/ole">
            <mc:AlternateContent xmlns:mc="http://schemas.openxmlformats.org/markup-compatibility/2006">
              <mc:Choice xmlns:v="urn:schemas-microsoft-com:vml" Requires="v">
                <p:oleObj spid="_x0000_s534697" name="Image" r:id="rId10" imgW="3506617" imgH="3296983" progId="">
                  <p:embed/>
                </p:oleObj>
              </mc:Choice>
              <mc:Fallback>
                <p:oleObj name="Image" r:id="rId10" imgW="3506617" imgH="3296983" progId="">
                  <p:embed/>
                  <p:pic>
                    <p:nvPicPr>
                      <p:cNvPr id="0" name="Picture 7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60231" y="1196752"/>
                        <a:ext cx="1606769" cy="151216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48744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childTnLst>
                          </p:cTn>
                        </p:par>
                        <p:par>
                          <p:cTn id="10" fill="hold">
                            <p:stCondLst>
                              <p:cond delay="2000"/>
                            </p:stCondLst>
                            <p:childTnLst>
                              <p:par>
                                <p:cTn id="11" presetID="53"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000" fill="hold"/>
                                        <p:tgtEl>
                                          <p:spTgt spid="4"/>
                                        </p:tgtEl>
                                        <p:attrNameLst>
                                          <p:attrName>ppt_w</p:attrName>
                                        </p:attrNameLst>
                                      </p:cBhvr>
                                      <p:tavLst>
                                        <p:tav tm="0">
                                          <p:val>
                                            <p:fltVal val="0"/>
                                          </p:val>
                                        </p:tav>
                                        <p:tav tm="100000">
                                          <p:val>
                                            <p:strVal val="#ppt_w"/>
                                          </p:val>
                                        </p:tav>
                                      </p:tavLst>
                                    </p:anim>
                                    <p:anim calcmode="lin" valueType="num">
                                      <p:cBhvr>
                                        <p:cTn id="14" dur="2000" fill="hold"/>
                                        <p:tgtEl>
                                          <p:spTgt spid="4"/>
                                        </p:tgtEl>
                                        <p:attrNameLst>
                                          <p:attrName>ppt_h</p:attrName>
                                        </p:attrNameLst>
                                      </p:cBhvr>
                                      <p:tavLst>
                                        <p:tav tm="0">
                                          <p:val>
                                            <p:fltVal val="0"/>
                                          </p:val>
                                        </p:tav>
                                        <p:tav tm="100000">
                                          <p:val>
                                            <p:strVal val="#ppt_h"/>
                                          </p:val>
                                        </p:tav>
                                      </p:tavLst>
                                    </p:anim>
                                    <p:animEffect transition="in" filter="fade">
                                      <p:cBhvr>
                                        <p:cTn id="15" dur="2000"/>
                                        <p:tgtEl>
                                          <p:spTgt spid="4"/>
                                        </p:tgtEl>
                                      </p:cBhvr>
                                    </p:animEffect>
                                  </p:childTnLst>
                                </p:cTn>
                              </p:par>
                            </p:childTnLst>
                          </p:cTn>
                        </p:par>
                        <p:par>
                          <p:cTn id="16" fill="hold">
                            <p:stCondLst>
                              <p:cond delay="4000"/>
                            </p:stCondLst>
                            <p:childTnLst>
                              <p:par>
                                <p:cTn id="17" presetID="5" presetClass="entr" presetSubtype="10" fill="hold" nodeType="afterEffect">
                                  <p:stCondLst>
                                    <p:cond delay="500"/>
                                  </p:stCondLst>
                                  <p:childTnLst>
                                    <p:set>
                                      <p:cBhvr>
                                        <p:cTn id="18" dur="1" fill="hold">
                                          <p:stCondLst>
                                            <p:cond delay="0"/>
                                          </p:stCondLst>
                                        </p:cTn>
                                        <p:tgtEl>
                                          <p:spTgt spid="531457"/>
                                        </p:tgtEl>
                                        <p:attrNameLst>
                                          <p:attrName>style.visibility</p:attrName>
                                        </p:attrNameLst>
                                      </p:cBhvr>
                                      <p:to>
                                        <p:strVal val="visible"/>
                                      </p:to>
                                    </p:set>
                                    <p:animEffect transition="in" filter="checkerboard(across)">
                                      <p:cBhvr>
                                        <p:cTn id="19" dur="500"/>
                                        <p:tgtEl>
                                          <p:spTgt spid="531457"/>
                                        </p:tgtEl>
                                      </p:cBhvr>
                                    </p:animEffect>
                                  </p:childTnLst>
                                </p:cTn>
                              </p:par>
                            </p:childTnLst>
                          </p:cTn>
                        </p:par>
                        <p:par>
                          <p:cTn id="20" fill="hold">
                            <p:stCondLst>
                              <p:cond delay="5000"/>
                            </p:stCondLst>
                            <p:childTnLst>
                              <p:par>
                                <p:cTn id="21" presetID="24" presetClass="entr" presetSubtype="0" fill="hold" nodeType="afterEffect">
                                  <p:stCondLst>
                                    <p:cond delay="500"/>
                                  </p:stCondLst>
                                  <p:childTnLst>
                                    <p:set>
                                      <p:cBhvr>
                                        <p:cTn id="22" dur="1" fill="hold">
                                          <p:stCondLst>
                                            <p:cond delay="0"/>
                                          </p:stCondLst>
                                        </p:cTn>
                                        <p:tgtEl>
                                          <p:spTgt spid="531459"/>
                                        </p:tgtEl>
                                        <p:attrNameLst>
                                          <p:attrName>style.visibility</p:attrName>
                                        </p:attrNameLst>
                                      </p:cBhvr>
                                      <p:to>
                                        <p:strVal val="visible"/>
                                      </p:to>
                                    </p:set>
                                    <p:anim to="" calcmode="lin" valueType="num">
                                      <p:cBhvr>
                                        <p:cTn id="23" dur="1" fill="hold"/>
                                        <p:tgtEl>
                                          <p:spTgt spid="531459"/>
                                        </p:tgtEl>
                                        <p:attrNameLst>
                                          <p:attrName/>
                                        </p:attrNameLst>
                                      </p:cBhvr>
                                    </p:anim>
                                  </p:childTnLst>
                                </p:cTn>
                              </p:par>
                              <p:par>
                                <p:cTn id="24" presetID="24" presetClass="entr" presetSubtype="0" fill="hold" nodeType="withEffect">
                                  <p:stCondLst>
                                    <p:cond delay="500"/>
                                  </p:stCondLst>
                                  <p:childTnLst>
                                    <p:set>
                                      <p:cBhvr>
                                        <p:cTn id="25" dur="1" fill="hold">
                                          <p:stCondLst>
                                            <p:cond delay="0"/>
                                          </p:stCondLst>
                                        </p:cTn>
                                        <p:tgtEl>
                                          <p:spTgt spid="531460"/>
                                        </p:tgtEl>
                                        <p:attrNameLst>
                                          <p:attrName>style.visibility</p:attrName>
                                        </p:attrNameLst>
                                      </p:cBhvr>
                                      <p:to>
                                        <p:strVal val="visible"/>
                                      </p:to>
                                    </p:set>
                                    <p:anim to="" calcmode="lin" valueType="num">
                                      <p:cBhvr>
                                        <p:cTn id="26" dur="1" fill="hold"/>
                                        <p:tgtEl>
                                          <p:spTgt spid="53146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p:txBody>
          <a:bodyPr/>
          <a:lstStyle/>
          <a:p>
            <a:r>
              <a:rPr lang="en-US" altLang="ko-KR" sz="3600" dirty="0" smtClean="0"/>
              <a:t>5) </a:t>
            </a:r>
            <a:r>
              <a:rPr lang="ko-KR" altLang="en-US" sz="3600" dirty="0"/>
              <a:t>내 몸 상태 제대로 알기</a:t>
            </a:r>
            <a:r>
              <a:rPr lang="en-US" altLang="ko-KR" sz="3600" dirty="0"/>
              <a:t>; </a:t>
            </a:r>
            <a:r>
              <a:rPr lang="ko-KR" altLang="en-US" sz="3600" dirty="0"/>
              <a:t>건강검진</a:t>
            </a:r>
          </a:p>
        </p:txBody>
      </p:sp>
      <p:sp>
        <p:nvSpPr>
          <p:cNvPr id="433155" name="Rectangle 3"/>
          <p:cNvSpPr>
            <a:spLocks noGrp="1" noChangeArrowheads="1"/>
          </p:cNvSpPr>
          <p:nvPr>
            <p:ph type="body" idx="1"/>
          </p:nvPr>
        </p:nvSpPr>
        <p:spPr/>
        <p:txBody>
          <a:bodyPr/>
          <a:lstStyle/>
          <a:p>
            <a:r>
              <a:rPr lang="en-US" altLang="ko-KR"/>
              <a:t>4</a:t>
            </a:r>
            <a:r>
              <a:rPr lang="ko-KR" altLang="en-US"/>
              <a:t>대 신체 지표</a:t>
            </a:r>
          </a:p>
          <a:p>
            <a:pPr lvl="1"/>
            <a:r>
              <a:rPr lang="ko-KR" altLang="en-US"/>
              <a:t>비만도</a:t>
            </a:r>
            <a:r>
              <a:rPr lang="en-US" altLang="ko-KR"/>
              <a:t>, </a:t>
            </a:r>
            <a:r>
              <a:rPr lang="ko-KR" altLang="en-US"/>
              <a:t>혈압</a:t>
            </a:r>
            <a:r>
              <a:rPr lang="en-US" altLang="ko-KR"/>
              <a:t>, </a:t>
            </a:r>
            <a:r>
              <a:rPr lang="ko-KR" altLang="en-US"/>
              <a:t>혈당</a:t>
            </a:r>
            <a:r>
              <a:rPr lang="en-US" altLang="ko-KR"/>
              <a:t>, </a:t>
            </a:r>
            <a:r>
              <a:rPr lang="ko-KR" altLang="en-US"/>
              <a:t>콜레스테롤</a:t>
            </a:r>
          </a:p>
          <a:p>
            <a:pPr>
              <a:lnSpc>
                <a:spcPct val="170000"/>
              </a:lnSpc>
            </a:pPr>
            <a:r>
              <a:rPr lang="ko-KR" altLang="en-US"/>
              <a:t>암 검진</a:t>
            </a:r>
          </a:p>
          <a:p>
            <a:pPr lvl="1"/>
            <a:r>
              <a:rPr lang="ko-KR" altLang="en-US"/>
              <a:t>위</a:t>
            </a:r>
            <a:r>
              <a:rPr lang="en-US" altLang="ko-KR"/>
              <a:t>, </a:t>
            </a:r>
            <a:r>
              <a:rPr lang="ko-KR" altLang="en-US"/>
              <a:t>대장</a:t>
            </a:r>
          </a:p>
          <a:p>
            <a:pPr lvl="1"/>
            <a:r>
              <a:rPr lang="ko-KR" altLang="en-US"/>
              <a:t>유방</a:t>
            </a:r>
            <a:r>
              <a:rPr lang="en-US" altLang="ko-KR"/>
              <a:t>, </a:t>
            </a:r>
            <a:r>
              <a:rPr lang="ko-KR" altLang="en-US"/>
              <a:t>자궁</a:t>
            </a:r>
          </a:p>
          <a:p>
            <a:pPr lvl="1"/>
            <a:r>
              <a:rPr lang="ko-KR" altLang="en-US"/>
              <a:t>폐</a:t>
            </a:r>
            <a:r>
              <a:rPr lang="en-US" altLang="ko-KR"/>
              <a:t>, </a:t>
            </a:r>
            <a:r>
              <a:rPr lang="ko-KR" altLang="en-US"/>
              <a:t>간</a:t>
            </a:r>
          </a:p>
          <a:p>
            <a:pPr>
              <a:lnSpc>
                <a:spcPct val="170000"/>
              </a:lnSpc>
            </a:pPr>
            <a:r>
              <a:rPr lang="ko-KR" altLang="en-US"/>
              <a:t>피로</a:t>
            </a:r>
            <a:r>
              <a:rPr lang="en-US" altLang="ko-KR"/>
              <a:t>, </a:t>
            </a:r>
            <a:r>
              <a:rPr lang="ko-KR" altLang="en-US"/>
              <a:t>통증</a:t>
            </a:r>
          </a:p>
          <a:p>
            <a:pPr lvl="1"/>
            <a:r>
              <a:rPr lang="ko-KR" altLang="en-US"/>
              <a:t>내분비계 이상 </a:t>
            </a:r>
            <a:r>
              <a:rPr lang="en-US" altLang="ko-KR"/>
              <a:t>: </a:t>
            </a:r>
            <a:r>
              <a:rPr lang="ko-KR" altLang="en-US"/>
              <a:t>갑상선</a:t>
            </a:r>
          </a:p>
          <a:p>
            <a:pPr lvl="1"/>
            <a:r>
              <a:rPr lang="ko-KR" altLang="en-US"/>
              <a:t>신경계</a:t>
            </a:r>
          </a:p>
          <a:p>
            <a:pPr lvl="1">
              <a:buFontTx/>
              <a:buNone/>
            </a:pPr>
            <a:endParaRPr lang="ko-KR" altLang="en-US"/>
          </a:p>
        </p:txBody>
      </p:sp>
    </p:spTree>
    <p:extLst>
      <p:ext uri="{BB962C8B-B14F-4D97-AF65-F5344CB8AC3E}">
        <p14:creationId xmlns:p14="http://schemas.microsoft.com/office/powerpoint/2010/main" val="405131951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(1) </a:t>
            </a:r>
            <a:r>
              <a:rPr lang="ko-KR" altLang="en-US" dirty="0" smtClean="0"/>
              <a:t>혈관을 파괴하는 고혈압</a:t>
            </a:r>
            <a:endParaRPr lang="ko-KR" altLang="en-US" dirty="0"/>
          </a:p>
        </p:txBody>
      </p:sp>
      <p:pic>
        <p:nvPicPr>
          <p:cNvPr id="568322" name="Picture 2" descr="http://www.drugs.com/health-guide/images/2050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50" y="1316589"/>
            <a:ext cx="4829982" cy="5139292"/>
          </a:xfrm>
          <a:prstGeom prst="rect">
            <a:avLst/>
          </a:prstGeom>
          <a:noFill/>
          <a:extLst>
            <a:ext uri="{909E8E84-426E-40DD-AFC4-6F175D3DCCD1}">
              <a14:hiddenFill xmlns:a14="http://schemas.microsoft.com/office/drawing/2010/main">
                <a:solidFill>
                  <a:srgbClr val="FFFFFF"/>
                </a:solidFill>
              </a14:hiddenFill>
            </a:ext>
          </a:extLst>
        </p:spPr>
      </p:pic>
      <p:pic>
        <p:nvPicPr>
          <p:cNvPr id="535554" name="Picture 2" descr="https://s-media-cache-ak0.pinimg.com/736x/e1/38/23/e138235ae7a4555219c75a24bdc893b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6377" y="1340768"/>
            <a:ext cx="3746103" cy="2147901"/>
          </a:xfrm>
          <a:prstGeom prst="rect">
            <a:avLst/>
          </a:prstGeom>
          <a:noFill/>
          <a:extLst>
            <a:ext uri="{909E8E84-426E-40DD-AFC4-6F175D3DCCD1}">
              <a14:hiddenFill xmlns:a14="http://schemas.microsoft.com/office/drawing/2010/main">
                <a:solidFill>
                  <a:srgbClr val="FFFFFF"/>
                </a:solidFill>
              </a14:hiddenFill>
            </a:ext>
          </a:extLst>
        </p:spPr>
      </p:pic>
      <p:pic>
        <p:nvPicPr>
          <p:cNvPr id="535556" name="Picture 4" descr="http://my.clevelandclinic.org/ccf/media/Images/heart/ao_aneurysm1.JPG?la=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7280" y="3595836"/>
            <a:ext cx="1905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535558" name="Picture 6" descr="https://purplecornglimpses.files.wordpress.com/2014/07/aneurysm-ruptur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4438" y="3765132"/>
            <a:ext cx="1910050" cy="2544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5211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혈압 기준</a:t>
            </a:r>
            <a:endParaRPr lang="ko-KR" altLang="en-US" dirty="0"/>
          </a:p>
        </p:txBody>
      </p:sp>
      <p:sp>
        <p:nvSpPr>
          <p:cNvPr id="3" name="내용 개체 틀 2"/>
          <p:cNvSpPr>
            <a:spLocks noGrp="1"/>
          </p:cNvSpPr>
          <p:nvPr>
            <p:ph idx="1"/>
          </p:nvPr>
        </p:nvSpPr>
        <p:spPr/>
        <p:txBody>
          <a:bodyPr/>
          <a:lstStyle/>
          <a:p>
            <a:r>
              <a:rPr lang="ko-KR" altLang="en-US" dirty="0" smtClean="0"/>
              <a:t>정상혈압</a:t>
            </a:r>
            <a:endParaRPr lang="en-US" altLang="ko-KR" dirty="0" smtClean="0"/>
          </a:p>
          <a:p>
            <a:pPr lvl="1"/>
            <a:r>
              <a:rPr lang="en-US" altLang="ko-KR" dirty="0" smtClean="0"/>
              <a:t>120/80 mmHg</a:t>
            </a:r>
          </a:p>
          <a:p>
            <a:pPr lvl="1"/>
            <a:endParaRPr lang="en-US" altLang="ko-KR" dirty="0"/>
          </a:p>
          <a:p>
            <a:r>
              <a:rPr lang="ko-KR" altLang="en-US" dirty="0" smtClean="0">
                <a:solidFill>
                  <a:srgbClr val="FF0000"/>
                </a:solidFill>
              </a:rPr>
              <a:t>고혈압</a:t>
            </a:r>
            <a:endParaRPr lang="en-US" altLang="ko-KR" dirty="0" smtClean="0">
              <a:solidFill>
                <a:srgbClr val="FF0000"/>
              </a:solidFill>
            </a:endParaRPr>
          </a:p>
          <a:p>
            <a:pPr lvl="1"/>
            <a:r>
              <a:rPr lang="en-US" altLang="ko-KR" dirty="0" smtClean="0">
                <a:solidFill>
                  <a:srgbClr val="FF0000"/>
                </a:solidFill>
              </a:rPr>
              <a:t>140/90 </a:t>
            </a:r>
            <a:r>
              <a:rPr lang="en-US" altLang="ko-KR" dirty="0" err="1" smtClean="0">
                <a:solidFill>
                  <a:srgbClr val="FF0000"/>
                </a:solidFill>
              </a:rPr>
              <a:t>mHg</a:t>
            </a:r>
            <a:endParaRPr lang="ko-KR" altLang="en-US" dirty="0">
              <a:solidFill>
                <a:srgbClr val="FF0000"/>
              </a:solidFill>
            </a:endParaRPr>
          </a:p>
        </p:txBody>
      </p:sp>
    </p:spTree>
    <p:extLst>
      <p:ext uri="{BB962C8B-B14F-4D97-AF65-F5344CB8AC3E}">
        <p14:creationId xmlns:p14="http://schemas.microsoft.com/office/powerpoint/2010/main" val="400474161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sz="3600" dirty="0" smtClean="0"/>
              <a:t>(2) </a:t>
            </a:r>
            <a:r>
              <a:rPr lang="ko-KR" altLang="en-US" sz="3600" dirty="0" smtClean="0"/>
              <a:t>몸의 기능을 떨어뜨리는 당뇨</a:t>
            </a:r>
            <a:endParaRPr lang="ko-KR" altLang="en-US" sz="3600" dirty="0"/>
          </a:p>
        </p:txBody>
      </p:sp>
      <p:pic>
        <p:nvPicPr>
          <p:cNvPr id="569346" name="Picture 2" descr="http://img.webmd.boots.com/dtmcms/live/webmd_uk/consumer_assets/site_images/articles/health_tools/diabetes_type-2_slideshow/webmd_illustration_of_stomach_and_pancre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4461" y="1484784"/>
            <a:ext cx="7099987" cy="482453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blog.diabetesms.com/wp-content/uploads/2014/04/blog_a1c_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01" y="1109860"/>
            <a:ext cx="2933700" cy="174307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1859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혈당 기준</a:t>
            </a:r>
            <a:endParaRPr lang="ko-KR" altLang="en-US" dirty="0"/>
          </a:p>
        </p:txBody>
      </p:sp>
      <p:sp>
        <p:nvSpPr>
          <p:cNvPr id="3" name="내용 개체 틀 2"/>
          <p:cNvSpPr>
            <a:spLocks noGrp="1"/>
          </p:cNvSpPr>
          <p:nvPr>
            <p:ph idx="1"/>
          </p:nvPr>
        </p:nvSpPr>
        <p:spPr/>
        <p:txBody>
          <a:bodyPr/>
          <a:lstStyle/>
          <a:p>
            <a:r>
              <a:rPr lang="ko-KR" altLang="en-US" dirty="0" smtClean="0"/>
              <a:t>정상 공복 혈당 </a:t>
            </a:r>
            <a:r>
              <a:rPr lang="en-US" altLang="ko-KR" dirty="0" smtClean="0"/>
              <a:t>&lt; 100 mg/</a:t>
            </a:r>
            <a:r>
              <a:rPr lang="en-US" altLang="ko-KR" dirty="0" err="1" smtClean="0"/>
              <a:t>dL</a:t>
            </a:r>
            <a:endParaRPr lang="en-US" altLang="ko-KR" dirty="0" smtClean="0"/>
          </a:p>
          <a:p>
            <a:r>
              <a:rPr lang="ko-KR" altLang="en-US" dirty="0" smtClean="0"/>
              <a:t>정상 식후 혈당 </a:t>
            </a:r>
            <a:r>
              <a:rPr lang="en-US" altLang="ko-KR" dirty="0" smtClean="0"/>
              <a:t>&lt; 140 mg/</a:t>
            </a:r>
            <a:r>
              <a:rPr lang="en-US" altLang="ko-KR" dirty="0" err="1" smtClean="0"/>
              <a:t>dL</a:t>
            </a:r>
            <a:endParaRPr lang="en-US" altLang="ko-KR" dirty="0"/>
          </a:p>
          <a:p>
            <a:r>
              <a:rPr lang="ko-KR" altLang="en-US" dirty="0" smtClean="0"/>
              <a:t>정상 당화혈색소 </a:t>
            </a:r>
            <a:r>
              <a:rPr lang="en-US" altLang="ko-KR" dirty="0" smtClean="0"/>
              <a:t>&lt; 5.7</a:t>
            </a:r>
          </a:p>
          <a:p>
            <a:endParaRPr lang="en-US" altLang="ko-KR" dirty="0"/>
          </a:p>
          <a:p>
            <a:r>
              <a:rPr lang="ko-KR" altLang="en-US" dirty="0" smtClean="0">
                <a:solidFill>
                  <a:srgbClr val="FF0000"/>
                </a:solidFill>
              </a:rPr>
              <a:t>당뇨 공복 혈당 </a:t>
            </a:r>
            <a:r>
              <a:rPr lang="en-US" altLang="ko-KR" dirty="0" smtClean="0">
                <a:solidFill>
                  <a:srgbClr val="FF0000"/>
                </a:solidFill>
              </a:rPr>
              <a:t>&gt; 126 mg/</a:t>
            </a:r>
            <a:r>
              <a:rPr lang="en-US" altLang="ko-KR" dirty="0" err="1" smtClean="0">
                <a:solidFill>
                  <a:srgbClr val="FF0000"/>
                </a:solidFill>
              </a:rPr>
              <a:t>dL</a:t>
            </a:r>
            <a:endParaRPr lang="en-US" altLang="ko-KR" dirty="0" smtClean="0">
              <a:solidFill>
                <a:srgbClr val="FF0000"/>
              </a:solidFill>
            </a:endParaRPr>
          </a:p>
          <a:p>
            <a:r>
              <a:rPr lang="ko-KR" altLang="en-US" dirty="0" smtClean="0">
                <a:solidFill>
                  <a:srgbClr val="FF0000"/>
                </a:solidFill>
              </a:rPr>
              <a:t>당뇨 식후 혈당 </a:t>
            </a:r>
            <a:r>
              <a:rPr lang="en-US" altLang="ko-KR" dirty="0" smtClean="0">
                <a:solidFill>
                  <a:srgbClr val="FF0000"/>
                </a:solidFill>
              </a:rPr>
              <a:t>&gt; 200 mg/</a:t>
            </a:r>
            <a:r>
              <a:rPr lang="en-US" altLang="ko-KR" dirty="0" err="1" smtClean="0">
                <a:solidFill>
                  <a:srgbClr val="FF0000"/>
                </a:solidFill>
              </a:rPr>
              <a:t>dL</a:t>
            </a:r>
            <a:endParaRPr lang="en-US" altLang="ko-KR" dirty="0" smtClean="0">
              <a:solidFill>
                <a:srgbClr val="FF0000"/>
              </a:solidFill>
            </a:endParaRPr>
          </a:p>
          <a:p>
            <a:r>
              <a:rPr lang="ko-KR" altLang="en-US" dirty="0" smtClean="0">
                <a:solidFill>
                  <a:srgbClr val="FF0000"/>
                </a:solidFill>
              </a:rPr>
              <a:t>당뇨 당화혈색소 </a:t>
            </a:r>
            <a:r>
              <a:rPr lang="en-US" altLang="ko-KR" dirty="0" smtClean="0">
                <a:solidFill>
                  <a:srgbClr val="FF0000"/>
                </a:solidFill>
              </a:rPr>
              <a:t>&gt; 6.5</a:t>
            </a:r>
          </a:p>
          <a:p>
            <a:endParaRPr lang="en-US" altLang="ko-KR" dirty="0" smtClean="0"/>
          </a:p>
          <a:p>
            <a:endParaRPr lang="ko-KR" altLang="en-US" dirty="0"/>
          </a:p>
        </p:txBody>
      </p:sp>
      <p:pic>
        <p:nvPicPr>
          <p:cNvPr id="570370" name="Picture 2" descr="http://blog.diabetesms.com/wp-content/uploads/2014/04/blog_a1c_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6772" y="4566244"/>
            <a:ext cx="2933700" cy="1743076"/>
          </a:xfrm>
          <a:prstGeom prst="rect">
            <a:avLst/>
          </a:prstGeom>
          <a:noFill/>
          <a:extLst>
            <a:ext uri="{909E8E84-426E-40DD-AFC4-6F175D3DCCD1}">
              <a14:hiddenFill xmlns:a14="http://schemas.microsoft.com/office/drawing/2010/main">
                <a:solidFill>
                  <a:srgbClr val="FFFFFF"/>
                </a:solidFill>
              </a14:hiddenFill>
            </a:ext>
          </a:extLst>
        </p:spPr>
      </p:pic>
      <p:pic>
        <p:nvPicPr>
          <p:cNvPr id="534530" name="Picture 2" descr="http://thinkloud65.files.wordpress.com/2012/02/hba1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3834" y="1071194"/>
            <a:ext cx="1918606" cy="3034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650343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sz="3600" dirty="0" smtClean="0"/>
              <a:t>(3) </a:t>
            </a:r>
            <a:r>
              <a:rPr lang="ko-KR" altLang="en-US" sz="3600" dirty="0" smtClean="0"/>
              <a:t>동맥경화를 만드는 </a:t>
            </a:r>
            <a:r>
              <a:rPr lang="ko-KR" altLang="en-US" sz="3600" dirty="0" err="1" smtClean="0"/>
              <a:t>고지혈증</a:t>
            </a:r>
            <a:endParaRPr lang="ko-KR" altLang="en-US" sz="3600" dirty="0"/>
          </a:p>
        </p:txBody>
      </p:sp>
      <p:pic>
        <p:nvPicPr>
          <p:cNvPr id="571394" name="Picture 2" descr="http://images.wisegeek.com/diagram-illustrating-bad-and-good-cholestero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124744"/>
            <a:ext cx="4176464" cy="5634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80693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경동맥 협착 및 </a:t>
            </a:r>
            <a:r>
              <a:rPr lang="ko-KR" altLang="en-US" dirty="0" err="1" smtClean="0"/>
              <a:t>플라그</a:t>
            </a:r>
            <a:endParaRPr lang="ko-KR" altLang="en-US" dirty="0"/>
          </a:p>
        </p:txBody>
      </p:sp>
      <p:pic>
        <p:nvPicPr>
          <p:cNvPr id="5" name="그림 4" descr="이익규.jpg"/>
          <p:cNvPicPr/>
          <p:nvPr/>
        </p:nvPicPr>
        <p:blipFill>
          <a:blip r:embed="rId2" cstate="print"/>
          <a:stretch>
            <a:fillRect/>
          </a:stretch>
        </p:blipFill>
        <p:spPr>
          <a:xfrm>
            <a:off x="611560" y="2348880"/>
            <a:ext cx="3657843" cy="2797547"/>
          </a:xfrm>
          <a:prstGeom prst="rect">
            <a:avLst/>
          </a:prstGeom>
        </p:spPr>
      </p:pic>
      <p:pic>
        <p:nvPicPr>
          <p:cNvPr id="6" name="그림 5" descr="이상호.jpg"/>
          <p:cNvPicPr/>
          <p:nvPr/>
        </p:nvPicPr>
        <p:blipFill>
          <a:blip r:embed="rId3" cstate="print"/>
          <a:srcRect t="5148"/>
          <a:stretch>
            <a:fillRect/>
          </a:stretch>
        </p:blipFill>
        <p:spPr>
          <a:xfrm>
            <a:off x="4716016" y="3789040"/>
            <a:ext cx="4104456" cy="2653531"/>
          </a:xfrm>
          <a:prstGeom prst="rect">
            <a:avLst/>
          </a:prstGeom>
        </p:spPr>
      </p:pic>
      <p:pic>
        <p:nvPicPr>
          <p:cNvPr id="7" name="그림 6" descr="구자선_스테노1.jpg"/>
          <p:cNvPicPr/>
          <p:nvPr/>
        </p:nvPicPr>
        <p:blipFill>
          <a:blip r:embed="rId4" cstate="print"/>
          <a:srcRect t="2941" b="2941"/>
          <a:stretch>
            <a:fillRect/>
          </a:stretch>
        </p:blipFill>
        <p:spPr>
          <a:xfrm>
            <a:off x="4716016" y="1196752"/>
            <a:ext cx="4075326" cy="2448272"/>
          </a:xfrm>
          <a:prstGeom prst="rect">
            <a:avLst/>
          </a:prstGeom>
        </p:spPr>
      </p:pic>
    </p:spTree>
    <p:extLst>
      <p:ext uri="{BB962C8B-B14F-4D97-AF65-F5344CB8AC3E}">
        <p14:creationId xmlns:p14="http://schemas.microsoft.com/office/powerpoint/2010/main" val="12572284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콜레스테롤 기준</a:t>
            </a:r>
            <a:endParaRPr lang="ko-KR" altLang="en-US" dirty="0"/>
          </a:p>
        </p:txBody>
      </p:sp>
      <p:sp>
        <p:nvSpPr>
          <p:cNvPr id="3" name="내용 개체 틀 2"/>
          <p:cNvSpPr>
            <a:spLocks noGrp="1"/>
          </p:cNvSpPr>
          <p:nvPr>
            <p:ph idx="1"/>
          </p:nvPr>
        </p:nvSpPr>
        <p:spPr/>
        <p:txBody>
          <a:bodyPr/>
          <a:lstStyle/>
          <a:p>
            <a:r>
              <a:rPr lang="ko-KR" altLang="en-US" dirty="0" smtClean="0"/>
              <a:t>총 콜레스테롤 </a:t>
            </a:r>
            <a:r>
              <a:rPr lang="en-US" altLang="ko-KR" dirty="0" smtClean="0"/>
              <a:t>&lt; 240 mg/</a:t>
            </a:r>
            <a:r>
              <a:rPr lang="en-US" altLang="ko-KR" dirty="0" err="1" smtClean="0"/>
              <a:t>dL</a:t>
            </a:r>
            <a:endParaRPr lang="en-US" altLang="ko-KR" dirty="0" smtClean="0"/>
          </a:p>
          <a:p>
            <a:endParaRPr lang="en-US" altLang="ko-KR" dirty="0"/>
          </a:p>
          <a:p>
            <a:r>
              <a:rPr lang="en-US" altLang="ko-KR" dirty="0" smtClean="0"/>
              <a:t>HDL &gt; 60 mg/</a:t>
            </a:r>
            <a:r>
              <a:rPr lang="en-US" altLang="ko-KR" dirty="0" err="1" smtClean="0"/>
              <a:t>dL</a:t>
            </a:r>
            <a:r>
              <a:rPr lang="en-US" altLang="ko-KR" dirty="0" smtClean="0"/>
              <a:t>  (</a:t>
            </a:r>
            <a:r>
              <a:rPr lang="ko-KR" altLang="en-US" dirty="0" smtClean="0"/>
              <a:t>남자 </a:t>
            </a:r>
            <a:r>
              <a:rPr lang="en-US" altLang="ko-KR" dirty="0" smtClean="0"/>
              <a:t>50 mg/</a:t>
            </a:r>
            <a:r>
              <a:rPr lang="en-US" altLang="ko-KR" dirty="0" err="1" smtClean="0"/>
              <a:t>dL</a:t>
            </a:r>
            <a:r>
              <a:rPr lang="en-US" altLang="ko-KR" smtClean="0"/>
              <a:t>)</a:t>
            </a:r>
            <a:endParaRPr lang="en-US" altLang="ko-KR" dirty="0" smtClean="0"/>
          </a:p>
          <a:p>
            <a:r>
              <a:rPr lang="en-US" altLang="ko-KR" dirty="0" smtClean="0">
                <a:solidFill>
                  <a:srgbClr val="FF0000"/>
                </a:solidFill>
              </a:rPr>
              <a:t>LDL  &lt; 130 </a:t>
            </a:r>
            <a:r>
              <a:rPr lang="en-US" altLang="ko-KR" dirty="0">
                <a:solidFill>
                  <a:srgbClr val="FF0000"/>
                </a:solidFill>
              </a:rPr>
              <a:t>mg/</a:t>
            </a:r>
            <a:r>
              <a:rPr lang="en-US" altLang="ko-KR" dirty="0" err="1">
                <a:solidFill>
                  <a:srgbClr val="FF0000"/>
                </a:solidFill>
              </a:rPr>
              <a:t>dL</a:t>
            </a:r>
            <a:endParaRPr lang="en-US" altLang="ko-KR" dirty="0">
              <a:solidFill>
                <a:srgbClr val="FF0000"/>
              </a:solidFill>
            </a:endParaRPr>
          </a:p>
          <a:p>
            <a:endParaRPr lang="en-US" altLang="ko-KR" dirty="0" smtClean="0"/>
          </a:p>
          <a:p>
            <a:r>
              <a:rPr lang="en-US" altLang="ko-KR" dirty="0" smtClean="0"/>
              <a:t>TG  &lt; 150 </a:t>
            </a:r>
            <a:r>
              <a:rPr lang="en-US" altLang="ko-KR" dirty="0"/>
              <a:t>mg/</a:t>
            </a:r>
            <a:r>
              <a:rPr lang="en-US" altLang="ko-KR" dirty="0" err="1"/>
              <a:t>dL</a:t>
            </a:r>
            <a:endParaRPr lang="en-US" altLang="ko-KR" dirty="0"/>
          </a:p>
          <a:p>
            <a:endParaRPr lang="ko-KR" altLang="en-US" dirty="0"/>
          </a:p>
        </p:txBody>
      </p:sp>
    </p:spTree>
    <p:extLst>
      <p:ext uri="{BB962C8B-B14F-4D97-AF65-F5344CB8AC3E}">
        <p14:creationId xmlns:p14="http://schemas.microsoft.com/office/powerpoint/2010/main" val="36908196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p:txBody>
          <a:bodyPr/>
          <a:lstStyle/>
          <a:p>
            <a:r>
              <a:rPr lang="en-US" altLang="ko-KR"/>
              <a:t>4</a:t>
            </a:r>
            <a:r>
              <a:rPr lang="ko-KR" altLang="en-US"/>
              <a:t>대 건강 지표</a:t>
            </a:r>
          </a:p>
        </p:txBody>
      </p:sp>
      <p:sp>
        <p:nvSpPr>
          <p:cNvPr id="434179" name="Rectangle 3"/>
          <p:cNvSpPr>
            <a:spLocks noGrp="1" noChangeArrowheads="1"/>
          </p:cNvSpPr>
          <p:nvPr>
            <p:ph type="body" idx="1"/>
          </p:nvPr>
        </p:nvSpPr>
        <p:spPr>
          <a:xfrm>
            <a:off x="533400" y="1196975"/>
            <a:ext cx="8153400" cy="4876800"/>
          </a:xfrm>
        </p:spPr>
        <p:txBody>
          <a:bodyPr/>
          <a:lstStyle/>
          <a:p>
            <a:pPr marL="533400" indent="-533400">
              <a:lnSpc>
                <a:spcPct val="140000"/>
              </a:lnSpc>
              <a:buFont typeface="Wingdings" pitchFamily="2" charset="2"/>
              <a:buAutoNum type="arabicPeriod"/>
            </a:pPr>
            <a:r>
              <a:rPr lang="ko-KR" altLang="en-US" dirty="0"/>
              <a:t>비만도</a:t>
            </a:r>
          </a:p>
          <a:p>
            <a:pPr marL="914400" lvl="1" indent="-457200">
              <a:buSzTx/>
              <a:buFont typeface="Wingdings" pitchFamily="2" charset="2"/>
              <a:buChar char="§"/>
            </a:pPr>
            <a:r>
              <a:rPr lang="ko-KR" altLang="en-US" dirty="0" err="1"/>
              <a:t>체질량</a:t>
            </a:r>
            <a:r>
              <a:rPr lang="ko-KR" altLang="en-US" dirty="0"/>
              <a:t> 지수 </a:t>
            </a:r>
            <a:r>
              <a:rPr lang="en-US" altLang="ko-KR" dirty="0"/>
              <a:t>18.5 </a:t>
            </a:r>
            <a:r>
              <a:rPr lang="en-US" altLang="ko-KR" dirty="0">
                <a:latin typeface="Verdana"/>
              </a:rPr>
              <a:t>–</a:t>
            </a:r>
            <a:r>
              <a:rPr lang="en-US" altLang="ko-KR" dirty="0"/>
              <a:t> </a:t>
            </a:r>
            <a:r>
              <a:rPr lang="en-US" altLang="ko-KR" dirty="0" smtClean="0"/>
              <a:t>25 </a:t>
            </a:r>
            <a:r>
              <a:rPr lang="en-US" altLang="ko-KR" dirty="0"/>
              <a:t>kg/m</a:t>
            </a:r>
            <a:r>
              <a:rPr lang="en-US" altLang="ko-KR" baseline="30000" dirty="0"/>
              <a:t>2</a:t>
            </a:r>
            <a:endParaRPr lang="ko-KR" altLang="en-US" baseline="30000" dirty="0"/>
          </a:p>
          <a:p>
            <a:pPr marL="533400" indent="-533400">
              <a:buFont typeface="Wingdings" pitchFamily="2" charset="2"/>
              <a:buAutoNum type="arabicPeriod"/>
            </a:pPr>
            <a:r>
              <a:rPr lang="ko-KR" altLang="en-US" dirty="0"/>
              <a:t>혈압</a:t>
            </a:r>
          </a:p>
          <a:p>
            <a:pPr marL="914400" lvl="1" indent="-457200">
              <a:lnSpc>
                <a:spcPct val="80000"/>
              </a:lnSpc>
            </a:pPr>
            <a:r>
              <a:rPr lang="en-US" altLang="ko-KR" dirty="0"/>
              <a:t>120/80 mmHg</a:t>
            </a:r>
          </a:p>
          <a:p>
            <a:pPr marL="533400" indent="-533400">
              <a:lnSpc>
                <a:spcPct val="130000"/>
              </a:lnSpc>
              <a:buFont typeface="Wingdings" pitchFamily="2" charset="2"/>
              <a:buAutoNum type="arabicPeriod"/>
            </a:pPr>
            <a:r>
              <a:rPr lang="ko-KR" altLang="en-US" dirty="0"/>
              <a:t>공복 혈당</a:t>
            </a:r>
          </a:p>
          <a:p>
            <a:pPr marL="914400" lvl="1" indent="-457200">
              <a:lnSpc>
                <a:spcPct val="80000"/>
              </a:lnSpc>
            </a:pPr>
            <a:r>
              <a:rPr lang="en-US" altLang="ko-KR" dirty="0"/>
              <a:t>100 mg/dl</a:t>
            </a:r>
          </a:p>
          <a:p>
            <a:pPr marL="533400" indent="-533400">
              <a:lnSpc>
                <a:spcPct val="130000"/>
              </a:lnSpc>
              <a:buFont typeface="Wingdings" pitchFamily="2" charset="2"/>
              <a:buAutoNum type="arabicPeriod"/>
            </a:pPr>
            <a:r>
              <a:rPr lang="ko-KR" altLang="en-US" dirty="0"/>
              <a:t>콜레스테롤</a:t>
            </a:r>
          </a:p>
          <a:p>
            <a:pPr marL="914400" lvl="1" indent="-457200">
              <a:lnSpc>
                <a:spcPct val="80000"/>
              </a:lnSpc>
            </a:pPr>
            <a:r>
              <a:rPr lang="ko-KR" altLang="en-US" dirty="0"/>
              <a:t>총 콜레스테롤 	</a:t>
            </a:r>
            <a:r>
              <a:rPr lang="en-US" altLang="ko-KR" dirty="0"/>
              <a:t>&lt; 200 mg/dl</a:t>
            </a:r>
          </a:p>
          <a:p>
            <a:pPr marL="914400" lvl="1" indent="-457200">
              <a:lnSpc>
                <a:spcPct val="80000"/>
              </a:lnSpc>
            </a:pPr>
            <a:r>
              <a:rPr lang="en-US" altLang="ko-KR" dirty="0"/>
              <a:t>LDL 			&lt; 130</a:t>
            </a:r>
            <a:r>
              <a:rPr lang="ko-KR" altLang="en-US" dirty="0"/>
              <a:t> </a:t>
            </a:r>
            <a:r>
              <a:rPr lang="en-US" altLang="ko-KR" dirty="0"/>
              <a:t>mg/dl</a:t>
            </a:r>
            <a:endParaRPr lang="ko-KR" altLang="en-US" dirty="0"/>
          </a:p>
          <a:p>
            <a:pPr marL="914400" lvl="1" indent="-457200">
              <a:lnSpc>
                <a:spcPct val="80000"/>
              </a:lnSpc>
            </a:pPr>
            <a:r>
              <a:rPr lang="en-US" altLang="ko-KR" dirty="0"/>
              <a:t>HDL 			&gt; 60 mg/dl</a:t>
            </a:r>
          </a:p>
          <a:p>
            <a:pPr marL="914400" lvl="1" indent="-457200">
              <a:lnSpc>
                <a:spcPct val="80000"/>
              </a:lnSpc>
            </a:pPr>
            <a:r>
              <a:rPr lang="ko-KR" altLang="en-US" dirty="0"/>
              <a:t>중성지방</a:t>
            </a:r>
            <a:r>
              <a:rPr lang="ko-KR" altLang="en-US" dirty="0">
                <a:ea typeface="굴림" charset="-127"/>
              </a:rPr>
              <a:t> 		</a:t>
            </a:r>
            <a:r>
              <a:rPr lang="en-US" altLang="ko-KR" dirty="0">
                <a:ea typeface="굴림" charset="-127"/>
              </a:rPr>
              <a:t>&lt; 150 </a:t>
            </a:r>
            <a:r>
              <a:rPr lang="en-US" altLang="ko-KR" dirty="0"/>
              <a:t>mg/dl</a:t>
            </a:r>
            <a:endParaRPr lang="en-US" altLang="ko-KR" dirty="0">
              <a:ea typeface="굴림" charset="-127"/>
            </a:endParaRPr>
          </a:p>
        </p:txBody>
      </p:sp>
    </p:spTree>
    <p:extLst>
      <p:ext uri="{BB962C8B-B14F-4D97-AF65-F5344CB8AC3E}">
        <p14:creationId xmlns:p14="http://schemas.microsoft.com/office/powerpoint/2010/main" val="390517168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대장 선종</a:t>
            </a:r>
            <a:endParaRPr lang="ko-KR" altLang="en-US" dirty="0"/>
          </a:p>
        </p:txBody>
      </p:sp>
      <p:pic>
        <p:nvPicPr>
          <p:cNvPr id="5" name="그림 4" descr="오완근3.jpg"/>
          <p:cNvPicPr/>
          <p:nvPr/>
        </p:nvPicPr>
        <p:blipFill>
          <a:blip r:embed="rId2" cstate="print"/>
          <a:srcRect l="10990" r="12081"/>
          <a:stretch>
            <a:fillRect/>
          </a:stretch>
        </p:blipFill>
        <p:spPr>
          <a:xfrm>
            <a:off x="4644008" y="3429000"/>
            <a:ext cx="3816424" cy="3002806"/>
          </a:xfrm>
          <a:prstGeom prst="rect">
            <a:avLst/>
          </a:prstGeom>
        </p:spPr>
      </p:pic>
      <p:pic>
        <p:nvPicPr>
          <p:cNvPr id="6" name="그림 5" descr="오완근2.jpg"/>
          <p:cNvPicPr/>
          <p:nvPr/>
        </p:nvPicPr>
        <p:blipFill>
          <a:blip r:embed="rId3" cstate="print"/>
          <a:srcRect l="9554" r="12417"/>
          <a:stretch>
            <a:fillRect/>
          </a:stretch>
        </p:blipFill>
        <p:spPr>
          <a:xfrm>
            <a:off x="4932040" y="1196753"/>
            <a:ext cx="3024336" cy="2088231"/>
          </a:xfrm>
          <a:prstGeom prst="rect">
            <a:avLst/>
          </a:prstGeom>
        </p:spPr>
      </p:pic>
      <p:pic>
        <p:nvPicPr>
          <p:cNvPr id="7" name="그림 6" descr="오완근1.jpg"/>
          <p:cNvPicPr/>
          <p:nvPr/>
        </p:nvPicPr>
        <p:blipFill>
          <a:blip r:embed="rId4" cstate="print"/>
          <a:srcRect l="20102" r="13312"/>
          <a:stretch>
            <a:fillRect/>
          </a:stretch>
        </p:blipFill>
        <p:spPr>
          <a:xfrm>
            <a:off x="323528" y="1556792"/>
            <a:ext cx="3816424" cy="4298950"/>
          </a:xfrm>
          <a:prstGeom prst="rect">
            <a:avLst/>
          </a:prstGeom>
        </p:spPr>
      </p:pic>
    </p:spTree>
    <p:extLst>
      <p:ext uri="{BB962C8B-B14F-4D97-AF65-F5344CB8AC3E}">
        <p14:creationId xmlns:p14="http://schemas.microsoft.com/office/powerpoint/2010/main" val="299800119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8258" name="Picture 2" descr="http://sunday.joins.com/_data/photo/2009/01/10223352.jpg"/>
          <p:cNvPicPr>
            <a:picLocks noChangeAspect="1" noChangeArrowheads="1"/>
          </p:cNvPicPr>
          <p:nvPr/>
        </p:nvPicPr>
        <p:blipFill>
          <a:blip r:embed="rId3" cstate="print"/>
          <a:srcRect b="32426"/>
          <a:stretch>
            <a:fillRect/>
          </a:stretch>
        </p:blipFill>
        <p:spPr bwMode="auto">
          <a:xfrm>
            <a:off x="504056" y="1484784"/>
            <a:ext cx="8244408" cy="4638278"/>
          </a:xfrm>
          <a:prstGeom prst="rect">
            <a:avLst/>
          </a:prstGeom>
          <a:noFill/>
        </p:spPr>
      </p:pic>
      <p:pic>
        <p:nvPicPr>
          <p:cNvPr id="4" name="Picture 2" descr="http://sunday.joins.com/_data/photo/2009/01/10223352.jpg"/>
          <p:cNvPicPr>
            <a:picLocks noChangeAspect="1" noChangeArrowheads="1"/>
          </p:cNvPicPr>
          <p:nvPr/>
        </p:nvPicPr>
        <p:blipFill>
          <a:blip r:embed="rId3" cstate="print"/>
          <a:srcRect t="68982" r="68354"/>
          <a:stretch>
            <a:fillRect/>
          </a:stretch>
        </p:blipFill>
        <p:spPr bwMode="auto">
          <a:xfrm>
            <a:off x="0" y="5271466"/>
            <a:ext cx="1944216" cy="1586534"/>
          </a:xfrm>
          <a:prstGeom prst="rect">
            <a:avLst/>
          </a:prstGeom>
          <a:noFill/>
        </p:spPr>
      </p:pic>
      <p:sp>
        <p:nvSpPr>
          <p:cNvPr id="5" name="직사각형 4"/>
          <p:cNvSpPr/>
          <p:nvPr/>
        </p:nvSpPr>
        <p:spPr>
          <a:xfrm>
            <a:off x="1881199" y="188640"/>
            <a:ext cx="5381601" cy="677108"/>
          </a:xfrm>
          <a:prstGeom prst="rect">
            <a:avLst/>
          </a:prstGeom>
        </p:spPr>
        <p:txBody>
          <a:bodyPr wrap="none">
            <a:spAutoFit/>
          </a:bodyPr>
          <a:lstStyle/>
          <a:p>
            <a:r>
              <a:rPr lang="ko-KR" altLang="en-US" sz="3800" b="0" dirty="0" smtClean="0">
                <a:solidFill>
                  <a:srgbClr val="FFFF00"/>
                </a:solidFill>
                <a:latin typeface="HY헤드라인M"/>
                <a:ea typeface="HY헤드라인M"/>
              </a:rPr>
              <a:t>조기발견과 치료의 효과</a:t>
            </a:r>
            <a:endParaRPr lang="en-US" altLang="ko-KR" sz="3800" b="0" dirty="0">
              <a:solidFill>
                <a:srgbClr val="FFFF00"/>
              </a:solidFill>
              <a:latin typeface="HY헤드라인M"/>
              <a:ea typeface="HY헤드라인M"/>
            </a:endParaRPr>
          </a:p>
        </p:txBody>
      </p:sp>
    </p:spTree>
    <p:extLst>
      <p:ext uri="{BB962C8B-B14F-4D97-AF65-F5344CB8AC3E}">
        <p14:creationId xmlns:p14="http://schemas.microsoft.com/office/powerpoint/2010/main" val="244161883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p:txBody>
          <a:bodyPr/>
          <a:lstStyle/>
          <a:p>
            <a:r>
              <a:rPr lang="en-US" altLang="ko-KR" dirty="0" smtClean="0"/>
              <a:t>6) </a:t>
            </a:r>
            <a:r>
              <a:rPr lang="ko-KR" altLang="en-US" dirty="0"/>
              <a:t>행복 유지</a:t>
            </a:r>
            <a:r>
              <a:rPr lang="en-US" altLang="ko-KR" dirty="0"/>
              <a:t>; </a:t>
            </a:r>
            <a:r>
              <a:rPr lang="ko-KR" altLang="en-US" dirty="0"/>
              <a:t>스트레스 관리 </a:t>
            </a:r>
          </a:p>
        </p:txBody>
      </p:sp>
      <p:pic>
        <p:nvPicPr>
          <p:cNvPr id="435203" name="Picture 3" descr="meditation"/>
          <p:cNvPicPr>
            <a:picLocks noChangeAspect="1" noChangeArrowheads="1"/>
          </p:cNvPicPr>
          <p:nvPr/>
        </p:nvPicPr>
        <p:blipFill>
          <a:blip r:embed="rId3" cstate="print"/>
          <a:srcRect/>
          <a:stretch>
            <a:fillRect/>
          </a:stretch>
        </p:blipFill>
        <p:spPr bwMode="auto">
          <a:xfrm>
            <a:off x="611188" y="1125538"/>
            <a:ext cx="2541587" cy="2808287"/>
          </a:xfrm>
          <a:prstGeom prst="rect">
            <a:avLst/>
          </a:prstGeom>
          <a:noFill/>
        </p:spPr>
      </p:pic>
      <p:pic>
        <p:nvPicPr>
          <p:cNvPr id="435204" name="Picture 4" descr="laughter by the pool.jpg"/>
          <p:cNvPicPr>
            <a:picLocks noChangeAspect="1" noChangeArrowheads="1"/>
          </p:cNvPicPr>
          <p:nvPr/>
        </p:nvPicPr>
        <p:blipFill>
          <a:blip r:embed="rId4" cstate="print"/>
          <a:srcRect/>
          <a:stretch>
            <a:fillRect/>
          </a:stretch>
        </p:blipFill>
        <p:spPr bwMode="auto">
          <a:xfrm>
            <a:off x="4572000" y="1125538"/>
            <a:ext cx="3384550" cy="2538412"/>
          </a:xfrm>
          <a:prstGeom prst="rect">
            <a:avLst/>
          </a:prstGeom>
          <a:noFill/>
        </p:spPr>
      </p:pic>
      <p:pic>
        <p:nvPicPr>
          <p:cNvPr id="435205" name="Picture 5" descr="meditation"/>
          <p:cNvPicPr>
            <a:picLocks noChangeAspect="1" noChangeArrowheads="1"/>
          </p:cNvPicPr>
          <p:nvPr/>
        </p:nvPicPr>
        <p:blipFill>
          <a:blip r:embed="rId5" cstate="print"/>
          <a:srcRect/>
          <a:stretch>
            <a:fillRect/>
          </a:stretch>
        </p:blipFill>
        <p:spPr bwMode="auto">
          <a:xfrm>
            <a:off x="395288" y="2636838"/>
            <a:ext cx="2862262" cy="3816350"/>
          </a:xfrm>
          <a:prstGeom prst="rect">
            <a:avLst/>
          </a:prstGeom>
          <a:noFill/>
        </p:spPr>
      </p:pic>
      <p:pic>
        <p:nvPicPr>
          <p:cNvPr id="435206" name="Picture 6" descr="laughter"/>
          <p:cNvPicPr>
            <a:picLocks noChangeAspect="1" noChangeArrowheads="1"/>
          </p:cNvPicPr>
          <p:nvPr/>
        </p:nvPicPr>
        <p:blipFill>
          <a:blip r:embed="rId6" cstate="print"/>
          <a:srcRect/>
          <a:stretch>
            <a:fillRect/>
          </a:stretch>
        </p:blipFill>
        <p:spPr bwMode="auto">
          <a:xfrm>
            <a:off x="3708400" y="3103563"/>
            <a:ext cx="4895850" cy="3346450"/>
          </a:xfrm>
          <a:prstGeom prst="rect">
            <a:avLst/>
          </a:prstGeom>
          <a:noFill/>
        </p:spPr>
      </p:pic>
    </p:spTree>
    <p:extLst>
      <p:ext uri="{BB962C8B-B14F-4D97-AF65-F5344CB8AC3E}">
        <p14:creationId xmlns:p14="http://schemas.microsoft.com/office/powerpoint/2010/main" val="2606264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35203"/>
                                        </p:tgtEl>
                                        <p:attrNameLst>
                                          <p:attrName>style.visibility</p:attrName>
                                        </p:attrNameLst>
                                      </p:cBhvr>
                                      <p:to>
                                        <p:strVal val="visible"/>
                                      </p:to>
                                    </p:set>
                                    <p:animEffect transition="in" filter="blinds(horizontal)">
                                      <p:cBhvr>
                                        <p:cTn id="7" dur="500"/>
                                        <p:tgtEl>
                                          <p:spTgt spid="435203"/>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435205"/>
                                        </p:tgtEl>
                                        <p:attrNameLst>
                                          <p:attrName>style.visibility</p:attrName>
                                        </p:attrNameLst>
                                      </p:cBhvr>
                                      <p:to>
                                        <p:strVal val="visible"/>
                                      </p:to>
                                    </p:set>
                                    <p:animEffect transition="in" filter="slide(fromBottom)">
                                      <p:cBhvr>
                                        <p:cTn id="11" dur="3000"/>
                                        <p:tgtEl>
                                          <p:spTgt spid="435205"/>
                                        </p:tgtEl>
                                      </p:cBhvr>
                                    </p:animEffect>
                                  </p:childTnLst>
                                </p:cTn>
                              </p:par>
                            </p:childTnLst>
                          </p:cTn>
                        </p:par>
                        <p:par>
                          <p:cTn id="12" fill="hold">
                            <p:stCondLst>
                              <p:cond delay="3500"/>
                            </p:stCondLst>
                            <p:childTnLst>
                              <p:par>
                                <p:cTn id="13" presetID="4" presetClass="entr" presetSubtype="16" fill="hold" nodeType="afterEffect">
                                  <p:stCondLst>
                                    <p:cond delay="0"/>
                                  </p:stCondLst>
                                  <p:childTnLst>
                                    <p:set>
                                      <p:cBhvr>
                                        <p:cTn id="14" dur="1" fill="hold">
                                          <p:stCondLst>
                                            <p:cond delay="0"/>
                                          </p:stCondLst>
                                        </p:cTn>
                                        <p:tgtEl>
                                          <p:spTgt spid="435204"/>
                                        </p:tgtEl>
                                        <p:attrNameLst>
                                          <p:attrName>style.visibility</p:attrName>
                                        </p:attrNameLst>
                                      </p:cBhvr>
                                      <p:to>
                                        <p:strVal val="visible"/>
                                      </p:to>
                                    </p:set>
                                    <p:animEffect transition="in" filter="box(in)">
                                      <p:cBhvr>
                                        <p:cTn id="15" dur="2000"/>
                                        <p:tgtEl>
                                          <p:spTgt spid="435204"/>
                                        </p:tgtEl>
                                      </p:cBhvr>
                                    </p:animEffect>
                                  </p:childTnLst>
                                </p:cTn>
                              </p:par>
                            </p:childTnLst>
                          </p:cTn>
                        </p:par>
                        <p:par>
                          <p:cTn id="16" fill="hold">
                            <p:stCondLst>
                              <p:cond delay="5500"/>
                            </p:stCondLst>
                            <p:childTnLst>
                              <p:par>
                                <p:cTn id="17" presetID="5" presetClass="entr" presetSubtype="10" fill="hold" nodeType="afterEffect">
                                  <p:stCondLst>
                                    <p:cond delay="0"/>
                                  </p:stCondLst>
                                  <p:childTnLst>
                                    <p:set>
                                      <p:cBhvr>
                                        <p:cTn id="18" dur="1" fill="hold">
                                          <p:stCondLst>
                                            <p:cond delay="0"/>
                                          </p:stCondLst>
                                        </p:cTn>
                                        <p:tgtEl>
                                          <p:spTgt spid="435206"/>
                                        </p:tgtEl>
                                        <p:attrNameLst>
                                          <p:attrName>style.visibility</p:attrName>
                                        </p:attrNameLst>
                                      </p:cBhvr>
                                      <p:to>
                                        <p:strVal val="visible"/>
                                      </p:to>
                                    </p:set>
                                    <p:animEffect transition="in" filter="checkerboard(across)">
                                      <p:cBhvr>
                                        <p:cTn id="19" dur="1000"/>
                                        <p:tgtEl>
                                          <p:spTgt spid="435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p:txBody>
          <a:bodyPr/>
          <a:lstStyle/>
          <a:p>
            <a:r>
              <a:rPr lang="ko-KR" altLang="en-US"/>
              <a:t>스트레스와 일의 능률</a:t>
            </a:r>
          </a:p>
        </p:txBody>
      </p:sp>
      <p:pic>
        <p:nvPicPr>
          <p:cNvPr id="438275" name="Picture 3" descr="stress_graph_sm"/>
          <p:cNvPicPr>
            <a:picLocks noChangeAspect="1" noChangeArrowheads="1"/>
          </p:cNvPicPr>
          <p:nvPr/>
        </p:nvPicPr>
        <p:blipFill>
          <a:blip r:embed="rId3" cstate="print"/>
          <a:srcRect/>
          <a:stretch>
            <a:fillRect/>
          </a:stretch>
        </p:blipFill>
        <p:spPr bwMode="auto">
          <a:xfrm>
            <a:off x="971550" y="1443038"/>
            <a:ext cx="6337300" cy="5295900"/>
          </a:xfrm>
          <a:prstGeom prst="rect">
            <a:avLst/>
          </a:prstGeom>
          <a:noFill/>
        </p:spPr>
      </p:pic>
    </p:spTree>
    <p:extLst>
      <p:ext uri="{BB962C8B-B14F-4D97-AF65-F5344CB8AC3E}">
        <p14:creationId xmlns:p14="http://schemas.microsoft.com/office/powerpoint/2010/main" val="11224531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2"/>
          <p:cNvSpPr>
            <a:spLocks noGrp="1" noChangeArrowheads="1"/>
          </p:cNvSpPr>
          <p:nvPr>
            <p:ph type="title"/>
          </p:nvPr>
        </p:nvSpPr>
        <p:spPr>
          <a:xfrm>
            <a:off x="395536" y="228600"/>
            <a:ext cx="8496944" cy="609600"/>
          </a:xfrm>
        </p:spPr>
        <p:txBody>
          <a:bodyPr/>
          <a:lstStyle/>
          <a:p>
            <a:r>
              <a:rPr lang="ko-KR" altLang="en-US" dirty="0" smtClean="0"/>
              <a:t>은퇴기 건강</a:t>
            </a:r>
            <a:r>
              <a:rPr lang="en-US" altLang="ko-KR" dirty="0" smtClean="0"/>
              <a:t> 10</a:t>
            </a:r>
            <a:r>
              <a:rPr lang="ko-KR" altLang="en-US" dirty="0" smtClean="0"/>
              <a:t>대 관리전략</a:t>
            </a:r>
            <a:endParaRPr lang="ko-KR" altLang="en-US" dirty="0"/>
          </a:p>
        </p:txBody>
      </p:sp>
      <p:sp>
        <p:nvSpPr>
          <p:cNvPr id="498691" name="Rectangle 3"/>
          <p:cNvSpPr>
            <a:spLocks noGrp="1" noChangeArrowheads="1"/>
          </p:cNvSpPr>
          <p:nvPr>
            <p:ph type="body" sz="half" idx="1"/>
          </p:nvPr>
        </p:nvSpPr>
        <p:spPr>
          <a:xfrm>
            <a:off x="533400" y="1412776"/>
            <a:ext cx="3078163" cy="4876800"/>
          </a:xfrm>
        </p:spPr>
        <p:txBody>
          <a:bodyPr/>
          <a:lstStyle/>
          <a:p>
            <a:pPr marL="533400" indent="-533400"/>
            <a:r>
              <a:rPr lang="ko-KR" altLang="en-US" sz="2400" dirty="0">
                <a:solidFill>
                  <a:srgbClr val="000000"/>
                </a:solidFill>
              </a:rPr>
              <a:t>건강한 생활습관</a:t>
            </a:r>
          </a:p>
          <a:p>
            <a:pPr marL="533400" indent="-533400"/>
            <a:endParaRPr lang="ko-KR" altLang="en-US" sz="2400" dirty="0"/>
          </a:p>
          <a:p>
            <a:pPr marL="533400" indent="-533400"/>
            <a:endParaRPr lang="en-US" altLang="ko-KR" sz="2400" dirty="0" smtClean="0"/>
          </a:p>
          <a:p>
            <a:pPr marL="533400" indent="-533400"/>
            <a:endParaRPr lang="ko-KR" altLang="en-US" sz="2400" dirty="0"/>
          </a:p>
          <a:p>
            <a:pPr marL="533400" indent="-533400"/>
            <a:endParaRPr lang="en-US" altLang="ko-KR" sz="2400" dirty="0" smtClean="0"/>
          </a:p>
          <a:p>
            <a:pPr marL="533400" indent="-533400"/>
            <a:endParaRPr lang="en-US" altLang="ko-KR" sz="2400" dirty="0" smtClean="0"/>
          </a:p>
          <a:p>
            <a:pPr marL="533400" indent="-533400"/>
            <a:r>
              <a:rPr lang="ko-KR" altLang="en-US" sz="2400" dirty="0" smtClean="0"/>
              <a:t>사회역할 유지</a:t>
            </a:r>
            <a:endParaRPr lang="ko-KR" altLang="en-US" sz="2400" dirty="0"/>
          </a:p>
          <a:p>
            <a:pPr marL="533400" indent="-533400"/>
            <a:r>
              <a:rPr lang="ko-KR" altLang="en-US" sz="2400" dirty="0" smtClean="0">
                <a:solidFill>
                  <a:srgbClr val="FF00FF"/>
                </a:solidFill>
              </a:rPr>
              <a:t>질병관리</a:t>
            </a:r>
            <a:endParaRPr lang="en-US" altLang="ko-KR" sz="2400" dirty="0" smtClean="0">
              <a:solidFill>
                <a:srgbClr val="FF00FF"/>
              </a:solidFill>
            </a:endParaRPr>
          </a:p>
          <a:p>
            <a:pPr marL="533400" indent="-533400"/>
            <a:r>
              <a:rPr lang="ko-KR" altLang="en-US" sz="2400" dirty="0" smtClean="0">
                <a:solidFill>
                  <a:srgbClr val="FF00FF"/>
                </a:solidFill>
              </a:rPr>
              <a:t>건강 모니터링</a:t>
            </a:r>
            <a:endParaRPr lang="en-US" altLang="ko-KR" sz="2400" dirty="0" smtClean="0">
              <a:solidFill>
                <a:srgbClr val="FF00FF"/>
              </a:solidFill>
            </a:endParaRPr>
          </a:p>
          <a:p>
            <a:pPr marL="533400" indent="-533400"/>
            <a:endParaRPr lang="ko-KR" altLang="en-US" sz="2400" dirty="0">
              <a:solidFill>
                <a:srgbClr val="FF00FF"/>
              </a:solidFill>
            </a:endParaRPr>
          </a:p>
          <a:p>
            <a:pPr marL="533400" indent="-533400"/>
            <a:r>
              <a:rPr lang="ko-KR" altLang="en-US" sz="2400" dirty="0">
                <a:solidFill>
                  <a:schemeClr val="accent2"/>
                </a:solidFill>
              </a:rPr>
              <a:t>행복 </a:t>
            </a:r>
            <a:r>
              <a:rPr lang="ko-KR" altLang="en-US" sz="2400" dirty="0" smtClean="0">
                <a:solidFill>
                  <a:schemeClr val="accent2"/>
                </a:solidFill>
              </a:rPr>
              <a:t>느끼기</a:t>
            </a:r>
            <a:endParaRPr lang="en-US" altLang="ko-KR" sz="2400" dirty="0" smtClean="0">
              <a:solidFill>
                <a:schemeClr val="accent2"/>
              </a:solidFill>
            </a:endParaRPr>
          </a:p>
          <a:p>
            <a:pPr marL="533400" indent="-533400"/>
            <a:endParaRPr lang="ko-KR" altLang="en-US" sz="2400" dirty="0">
              <a:solidFill>
                <a:schemeClr val="accent2"/>
              </a:solidFill>
            </a:endParaRPr>
          </a:p>
        </p:txBody>
      </p:sp>
      <p:sp>
        <p:nvSpPr>
          <p:cNvPr id="498692" name="Rectangle 4"/>
          <p:cNvSpPr>
            <a:spLocks noGrp="1" noChangeArrowheads="1"/>
          </p:cNvSpPr>
          <p:nvPr>
            <p:ph type="body" sz="half" idx="2"/>
          </p:nvPr>
        </p:nvSpPr>
        <p:spPr>
          <a:xfrm>
            <a:off x="3419475" y="1196752"/>
            <a:ext cx="4897438" cy="5343525"/>
          </a:xfrm>
        </p:spPr>
        <p:txBody>
          <a:bodyPr/>
          <a:lstStyle/>
          <a:p>
            <a:pPr marL="838200" lvl="1" indent="-381000">
              <a:lnSpc>
                <a:spcPct val="140000"/>
              </a:lnSpc>
              <a:buClr>
                <a:srgbClr val="006600"/>
              </a:buClr>
              <a:buSzTx/>
              <a:buFont typeface="Wingdings" pitchFamily="2" charset="2"/>
              <a:buAutoNum type="arabicPeriod"/>
            </a:pPr>
            <a:r>
              <a:rPr lang="ko-KR" altLang="en-US" sz="2000" dirty="0" smtClean="0"/>
              <a:t>충분한 신체활동</a:t>
            </a:r>
            <a:endParaRPr lang="en-US" altLang="ko-KR" sz="2000" dirty="0" smtClean="0"/>
          </a:p>
          <a:p>
            <a:pPr marL="838200" lvl="1" indent="-381000">
              <a:lnSpc>
                <a:spcPct val="140000"/>
              </a:lnSpc>
              <a:buClr>
                <a:srgbClr val="006600"/>
              </a:buClr>
              <a:buSzTx/>
              <a:buFont typeface="Wingdings" pitchFamily="2" charset="2"/>
              <a:buAutoNum type="arabicPeriod"/>
            </a:pPr>
            <a:r>
              <a:rPr lang="ko-KR" altLang="en-US" sz="2000" dirty="0" smtClean="0"/>
              <a:t>균형식단</a:t>
            </a:r>
            <a:r>
              <a:rPr lang="en-US" altLang="ko-KR" sz="2000" dirty="0" smtClean="0"/>
              <a:t>; </a:t>
            </a:r>
            <a:r>
              <a:rPr lang="ko-KR" altLang="en-US" sz="2000" dirty="0" smtClean="0">
                <a:solidFill>
                  <a:schemeClr val="accent2">
                    <a:lumMod val="60000"/>
                    <a:lumOff val="40000"/>
                  </a:schemeClr>
                </a:solidFill>
              </a:rPr>
              <a:t>무지개 야채</a:t>
            </a:r>
            <a:r>
              <a:rPr lang="en-US" altLang="ko-KR" sz="2000" dirty="0" smtClean="0">
                <a:solidFill>
                  <a:schemeClr val="accent2">
                    <a:lumMod val="60000"/>
                    <a:lumOff val="40000"/>
                  </a:schemeClr>
                </a:solidFill>
              </a:rPr>
              <a:t>,</a:t>
            </a:r>
            <a:r>
              <a:rPr lang="ko-KR" altLang="en-US" sz="2000" dirty="0" smtClean="0">
                <a:solidFill>
                  <a:schemeClr val="accent2">
                    <a:lumMod val="60000"/>
                    <a:lumOff val="40000"/>
                  </a:schemeClr>
                </a:solidFill>
              </a:rPr>
              <a:t> </a:t>
            </a:r>
            <a:r>
              <a:rPr lang="ko-KR" altLang="en-US" sz="2000" dirty="0">
                <a:solidFill>
                  <a:schemeClr val="accent2">
                    <a:lumMod val="60000"/>
                    <a:lumOff val="40000"/>
                  </a:schemeClr>
                </a:solidFill>
              </a:rPr>
              <a:t>과일</a:t>
            </a:r>
          </a:p>
          <a:p>
            <a:pPr marL="1238250" lvl="2" indent="-381000">
              <a:lnSpc>
                <a:spcPct val="140000"/>
              </a:lnSpc>
              <a:buClr>
                <a:srgbClr val="006600"/>
              </a:buClr>
            </a:pPr>
            <a:r>
              <a:rPr lang="ko-KR" altLang="en-US" sz="1600" dirty="0" smtClean="0"/>
              <a:t>절제</a:t>
            </a:r>
            <a:r>
              <a:rPr lang="en-US" altLang="ko-KR" sz="1600" dirty="0" smtClean="0"/>
              <a:t>; </a:t>
            </a:r>
            <a:r>
              <a:rPr lang="ko-KR" altLang="en-US" sz="1600" dirty="0" smtClean="0">
                <a:solidFill>
                  <a:schemeClr val="accent2">
                    <a:lumMod val="60000"/>
                    <a:lumOff val="40000"/>
                  </a:schemeClr>
                </a:solidFill>
              </a:rPr>
              <a:t>설탕</a:t>
            </a:r>
            <a:r>
              <a:rPr lang="en-US" altLang="ko-KR" sz="1600" dirty="0" smtClean="0">
                <a:solidFill>
                  <a:schemeClr val="accent2">
                    <a:lumMod val="60000"/>
                    <a:lumOff val="40000"/>
                  </a:schemeClr>
                </a:solidFill>
              </a:rPr>
              <a:t>, </a:t>
            </a:r>
            <a:r>
              <a:rPr lang="ko-KR" altLang="en-US" sz="1600" dirty="0" smtClean="0">
                <a:solidFill>
                  <a:schemeClr val="accent2">
                    <a:lumMod val="60000"/>
                    <a:lumOff val="40000"/>
                  </a:schemeClr>
                </a:solidFill>
              </a:rPr>
              <a:t>소금</a:t>
            </a:r>
            <a:r>
              <a:rPr lang="en-US" altLang="ko-KR" sz="1600" dirty="0" smtClean="0">
                <a:solidFill>
                  <a:schemeClr val="accent2">
                    <a:lumMod val="60000"/>
                    <a:lumOff val="40000"/>
                  </a:schemeClr>
                </a:solidFill>
              </a:rPr>
              <a:t>, </a:t>
            </a:r>
            <a:r>
              <a:rPr lang="ko-KR" altLang="en-US" sz="1600" dirty="0" smtClean="0">
                <a:solidFill>
                  <a:schemeClr val="accent2">
                    <a:lumMod val="60000"/>
                    <a:lumOff val="40000"/>
                  </a:schemeClr>
                </a:solidFill>
              </a:rPr>
              <a:t>흡연</a:t>
            </a:r>
            <a:r>
              <a:rPr lang="en-US" altLang="ko-KR" sz="1600" dirty="0" smtClean="0">
                <a:solidFill>
                  <a:schemeClr val="accent2">
                    <a:lumMod val="60000"/>
                    <a:lumOff val="40000"/>
                  </a:schemeClr>
                </a:solidFill>
              </a:rPr>
              <a:t>, </a:t>
            </a:r>
            <a:r>
              <a:rPr lang="ko-KR" altLang="en-US" sz="1600" dirty="0" smtClean="0">
                <a:solidFill>
                  <a:schemeClr val="accent2">
                    <a:lumMod val="60000"/>
                    <a:lumOff val="40000"/>
                  </a:schemeClr>
                </a:solidFill>
              </a:rPr>
              <a:t>음주</a:t>
            </a:r>
            <a:endParaRPr lang="en-US" altLang="ko-KR" sz="1600" baseline="30000" dirty="0">
              <a:solidFill>
                <a:schemeClr val="accent2">
                  <a:lumMod val="60000"/>
                  <a:lumOff val="40000"/>
                </a:schemeClr>
              </a:solidFill>
            </a:endParaRPr>
          </a:p>
          <a:p>
            <a:pPr marL="838200" lvl="1" indent="-381000">
              <a:lnSpc>
                <a:spcPct val="140000"/>
              </a:lnSpc>
              <a:buClr>
                <a:srgbClr val="006600"/>
              </a:buClr>
              <a:buSzTx/>
              <a:buFont typeface="Wingdings" pitchFamily="2" charset="2"/>
              <a:buAutoNum type="arabicPeriod"/>
            </a:pPr>
            <a:r>
              <a:rPr lang="ko-KR" altLang="en-US" sz="2000" dirty="0" smtClean="0"/>
              <a:t>적절한 몸무게</a:t>
            </a:r>
            <a:endParaRPr lang="en-US" altLang="ko-KR" sz="2000" dirty="0" smtClean="0"/>
          </a:p>
          <a:p>
            <a:pPr marL="838200" lvl="1" indent="-381000">
              <a:lnSpc>
                <a:spcPct val="140000"/>
              </a:lnSpc>
              <a:buClr>
                <a:srgbClr val="006600"/>
              </a:buClr>
              <a:buSzTx/>
              <a:buFont typeface="Wingdings" pitchFamily="2" charset="2"/>
              <a:buAutoNum type="arabicPeriod"/>
            </a:pPr>
            <a:r>
              <a:rPr lang="ko-KR" altLang="en-US" sz="2000" dirty="0" smtClean="0"/>
              <a:t>규칙적 생활</a:t>
            </a:r>
            <a:r>
              <a:rPr lang="en-US" altLang="ko-KR" sz="2000" dirty="0" smtClean="0"/>
              <a:t>; </a:t>
            </a:r>
            <a:r>
              <a:rPr lang="ko-KR" altLang="en-US" sz="2000" dirty="0" smtClean="0">
                <a:solidFill>
                  <a:schemeClr val="accent2">
                    <a:lumMod val="60000"/>
                    <a:lumOff val="40000"/>
                  </a:schemeClr>
                </a:solidFill>
              </a:rPr>
              <a:t>수면</a:t>
            </a:r>
            <a:endParaRPr lang="en-US" altLang="ko-KR" sz="2000" dirty="0" smtClean="0">
              <a:solidFill>
                <a:schemeClr val="accent2">
                  <a:lumMod val="60000"/>
                  <a:lumOff val="40000"/>
                </a:schemeClr>
              </a:solidFill>
            </a:endParaRPr>
          </a:p>
          <a:p>
            <a:pPr marL="838200" lvl="1" indent="-381000">
              <a:lnSpc>
                <a:spcPct val="140000"/>
              </a:lnSpc>
              <a:buClr>
                <a:srgbClr val="006600"/>
              </a:buClr>
              <a:buSzTx/>
              <a:buFont typeface="Wingdings" pitchFamily="2" charset="2"/>
              <a:buAutoNum type="arabicPeriod"/>
            </a:pPr>
            <a:r>
              <a:rPr lang="ko-KR" altLang="en-US" sz="2000" dirty="0"/>
              <a:t>예방접종</a:t>
            </a:r>
            <a:endParaRPr lang="en-US" altLang="ko-KR" sz="2000" dirty="0"/>
          </a:p>
          <a:p>
            <a:pPr marL="838200" lvl="1" indent="-381000">
              <a:lnSpc>
                <a:spcPct val="140000"/>
              </a:lnSpc>
              <a:buClr>
                <a:srgbClr val="006600"/>
              </a:buClr>
              <a:buSzTx/>
              <a:buFont typeface="Wingdings" pitchFamily="2" charset="2"/>
              <a:buAutoNum type="arabicPeriod"/>
            </a:pPr>
            <a:r>
              <a:rPr lang="ko-KR" altLang="en-US" sz="2000" dirty="0" smtClean="0">
                <a:solidFill>
                  <a:srgbClr val="00B050"/>
                </a:solidFill>
              </a:rPr>
              <a:t>대인관계</a:t>
            </a:r>
            <a:r>
              <a:rPr lang="en-US" altLang="ko-KR" sz="2000" dirty="0" smtClean="0">
                <a:solidFill>
                  <a:srgbClr val="00B050"/>
                </a:solidFill>
              </a:rPr>
              <a:t>, </a:t>
            </a:r>
            <a:r>
              <a:rPr lang="ko-KR" altLang="en-US" sz="2000" dirty="0" smtClean="0">
                <a:solidFill>
                  <a:srgbClr val="00B050"/>
                </a:solidFill>
              </a:rPr>
              <a:t>직업</a:t>
            </a:r>
            <a:r>
              <a:rPr lang="en-US" altLang="ko-KR" sz="2000" dirty="0" smtClean="0">
                <a:solidFill>
                  <a:srgbClr val="00B050"/>
                </a:solidFill>
              </a:rPr>
              <a:t>, </a:t>
            </a:r>
            <a:r>
              <a:rPr lang="ko-KR" altLang="en-US" sz="2000" dirty="0" smtClean="0">
                <a:solidFill>
                  <a:srgbClr val="00B050"/>
                </a:solidFill>
              </a:rPr>
              <a:t>자원봉사</a:t>
            </a:r>
            <a:endParaRPr lang="ko-KR" altLang="en-US" sz="2000" dirty="0">
              <a:solidFill>
                <a:srgbClr val="00B050"/>
              </a:solidFill>
            </a:endParaRPr>
          </a:p>
          <a:p>
            <a:pPr marL="838200" lvl="1" indent="-381000">
              <a:lnSpc>
                <a:spcPct val="140000"/>
              </a:lnSpc>
              <a:buClr>
                <a:srgbClr val="006600"/>
              </a:buClr>
              <a:buSzTx/>
              <a:buFont typeface="Wingdings" pitchFamily="2" charset="2"/>
              <a:buAutoNum type="arabicPeriod"/>
            </a:pPr>
            <a:r>
              <a:rPr lang="ko-KR" altLang="en-US" sz="2000" dirty="0" smtClean="0">
                <a:solidFill>
                  <a:srgbClr val="FF00FF"/>
                </a:solidFill>
              </a:rPr>
              <a:t>질병관리 </a:t>
            </a:r>
            <a:r>
              <a:rPr lang="en-US" altLang="ko-KR" sz="2000" dirty="0" smtClean="0">
                <a:solidFill>
                  <a:srgbClr val="FF00FF"/>
                </a:solidFill>
              </a:rPr>
              <a:t>– </a:t>
            </a:r>
            <a:r>
              <a:rPr lang="ko-KR" altLang="en-US" sz="2000" dirty="0" smtClean="0">
                <a:solidFill>
                  <a:srgbClr val="FF00FF"/>
                </a:solidFill>
              </a:rPr>
              <a:t>순응도 증가</a:t>
            </a:r>
            <a:endParaRPr lang="en-US" altLang="ko-KR" sz="2000" dirty="0" smtClean="0">
              <a:solidFill>
                <a:srgbClr val="FF00FF"/>
              </a:solidFill>
            </a:endParaRPr>
          </a:p>
          <a:p>
            <a:pPr marL="838200" lvl="1" indent="-381000">
              <a:lnSpc>
                <a:spcPct val="140000"/>
              </a:lnSpc>
              <a:buClr>
                <a:srgbClr val="006600"/>
              </a:buClr>
              <a:buSzTx/>
              <a:buFont typeface="Wingdings" pitchFamily="2" charset="2"/>
              <a:buAutoNum type="arabicPeriod"/>
            </a:pPr>
            <a:r>
              <a:rPr lang="ko-KR" altLang="en-US" sz="2000" dirty="0" smtClean="0">
                <a:solidFill>
                  <a:srgbClr val="FF00FF"/>
                </a:solidFill>
              </a:rPr>
              <a:t>건강검진</a:t>
            </a:r>
            <a:endParaRPr lang="ko-KR" altLang="en-US" sz="2000" dirty="0">
              <a:solidFill>
                <a:srgbClr val="FF00FF"/>
              </a:solidFill>
            </a:endParaRPr>
          </a:p>
          <a:p>
            <a:pPr marL="838200" lvl="1" indent="-381000">
              <a:lnSpc>
                <a:spcPct val="140000"/>
              </a:lnSpc>
              <a:buClr>
                <a:srgbClr val="006600"/>
              </a:buClr>
              <a:buSzTx/>
              <a:buFont typeface="Wingdings" pitchFamily="2" charset="2"/>
              <a:buAutoNum type="arabicPeriod"/>
            </a:pPr>
            <a:r>
              <a:rPr lang="ko-KR" altLang="en-US" sz="2000" dirty="0">
                <a:solidFill>
                  <a:schemeClr val="accent2"/>
                </a:solidFill>
              </a:rPr>
              <a:t>스트레스 </a:t>
            </a:r>
            <a:r>
              <a:rPr lang="ko-KR" altLang="en-US" sz="2000" dirty="0" smtClean="0">
                <a:solidFill>
                  <a:schemeClr val="accent2"/>
                </a:solidFill>
              </a:rPr>
              <a:t>관리</a:t>
            </a:r>
            <a:endParaRPr lang="ko-KR" altLang="en-US" sz="2000" baseline="30000" dirty="0">
              <a:solidFill>
                <a:schemeClr val="accent2"/>
              </a:solidFill>
            </a:endParaRPr>
          </a:p>
          <a:p>
            <a:pPr marL="838200" lvl="1" indent="-381000">
              <a:lnSpc>
                <a:spcPct val="140000"/>
              </a:lnSpc>
              <a:buClr>
                <a:srgbClr val="006600"/>
              </a:buClr>
              <a:buSzTx/>
              <a:buFont typeface="Wingdings" pitchFamily="2" charset="2"/>
              <a:buAutoNum type="arabicPeriod"/>
            </a:pPr>
            <a:r>
              <a:rPr lang="ko-KR" altLang="en-US" sz="2000" dirty="0">
                <a:solidFill>
                  <a:schemeClr val="accent2"/>
                </a:solidFill>
              </a:rPr>
              <a:t>오감의 균형</a:t>
            </a:r>
            <a:r>
              <a:rPr lang="ko-KR" altLang="en-US" sz="2000" dirty="0"/>
              <a:t> </a:t>
            </a:r>
            <a:endParaRPr lang="en-US" altLang="ko-KR" sz="2000" baseline="30000" dirty="0">
              <a:solidFill>
                <a:srgbClr val="FF0000"/>
              </a:solidFill>
            </a:endParaRPr>
          </a:p>
          <a:p>
            <a:pPr marL="457200" indent="-457200"/>
            <a:endParaRPr lang="ko-KR" altLang="en-US" sz="2400" dirty="0"/>
          </a:p>
        </p:txBody>
      </p:sp>
    </p:spTree>
    <p:extLst>
      <p:ext uri="{BB962C8B-B14F-4D97-AF65-F5344CB8AC3E}">
        <p14:creationId xmlns:p14="http://schemas.microsoft.com/office/powerpoint/2010/main" val="328264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8691">
                                            <p:txEl>
                                              <p:pRg st="0" end="0"/>
                                            </p:txEl>
                                          </p:spTgt>
                                        </p:tgtEl>
                                        <p:attrNameLst>
                                          <p:attrName>style.visibility</p:attrName>
                                        </p:attrNameLst>
                                      </p:cBhvr>
                                      <p:to>
                                        <p:strVal val="visible"/>
                                      </p:to>
                                    </p:set>
                                  </p:childTnLst>
                                </p:cTn>
                              </p:par>
                              <p:par>
                                <p:cTn id="7" presetID="5" presetClass="entr" presetSubtype="10" fill="hold" nodeType="withEffect">
                                  <p:stCondLst>
                                    <p:cond delay="0"/>
                                  </p:stCondLst>
                                  <p:childTnLst>
                                    <p:set>
                                      <p:cBhvr>
                                        <p:cTn id="8" dur="1" fill="hold">
                                          <p:stCondLst>
                                            <p:cond delay="0"/>
                                          </p:stCondLst>
                                        </p:cTn>
                                        <p:tgtEl>
                                          <p:spTgt spid="498692">
                                            <p:txEl>
                                              <p:pRg st="0" end="0"/>
                                            </p:txEl>
                                          </p:spTgt>
                                        </p:tgtEl>
                                        <p:attrNameLst>
                                          <p:attrName>style.visibility</p:attrName>
                                        </p:attrNameLst>
                                      </p:cBhvr>
                                      <p:to>
                                        <p:strVal val="visible"/>
                                      </p:to>
                                    </p:set>
                                    <p:animEffect transition="in" filter="checkerboard(across)">
                                      <p:cBhvr>
                                        <p:cTn id="9" dur="500"/>
                                        <p:tgtEl>
                                          <p:spTgt spid="498692">
                                            <p:txEl>
                                              <p:pRg st="0" end="0"/>
                                            </p:txEl>
                                          </p:spTgt>
                                        </p:tgtEl>
                                      </p:cBhvr>
                                    </p:animEffect>
                                  </p:childTnLst>
                                </p:cTn>
                              </p:par>
                              <p:par>
                                <p:cTn id="10" presetID="5" presetClass="entr" presetSubtype="10" fill="hold" nodeType="withEffect">
                                  <p:stCondLst>
                                    <p:cond delay="0"/>
                                  </p:stCondLst>
                                  <p:childTnLst>
                                    <p:set>
                                      <p:cBhvr>
                                        <p:cTn id="11" dur="1" fill="hold">
                                          <p:stCondLst>
                                            <p:cond delay="0"/>
                                          </p:stCondLst>
                                        </p:cTn>
                                        <p:tgtEl>
                                          <p:spTgt spid="498692">
                                            <p:txEl>
                                              <p:pRg st="1" end="1"/>
                                            </p:txEl>
                                          </p:spTgt>
                                        </p:tgtEl>
                                        <p:attrNameLst>
                                          <p:attrName>style.visibility</p:attrName>
                                        </p:attrNameLst>
                                      </p:cBhvr>
                                      <p:to>
                                        <p:strVal val="visible"/>
                                      </p:to>
                                    </p:set>
                                    <p:animEffect transition="in" filter="checkerboard(across)">
                                      <p:cBhvr>
                                        <p:cTn id="12" dur="500"/>
                                        <p:tgtEl>
                                          <p:spTgt spid="498692">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498692">
                                            <p:txEl>
                                              <p:pRg st="2" end="2"/>
                                            </p:txEl>
                                          </p:spTgt>
                                        </p:tgtEl>
                                        <p:attrNameLst>
                                          <p:attrName>style.visibility</p:attrName>
                                        </p:attrNameLst>
                                      </p:cBhvr>
                                      <p:to>
                                        <p:strVal val="visible"/>
                                      </p:to>
                                    </p:set>
                                    <p:animEffect transition="in" filter="checkerboard(across)">
                                      <p:cBhvr>
                                        <p:cTn id="15" dur="500"/>
                                        <p:tgtEl>
                                          <p:spTgt spid="498692">
                                            <p:txEl>
                                              <p:pRg st="2" end="2"/>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498692">
                                            <p:txEl>
                                              <p:pRg st="3" end="3"/>
                                            </p:txEl>
                                          </p:spTgt>
                                        </p:tgtEl>
                                        <p:attrNameLst>
                                          <p:attrName>style.visibility</p:attrName>
                                        </p:attrNameLst>
                                      </p:cBhvr>
                                      <p:to>
                                        <p:strVal val="visible"/>
                                      </p:to>
                                    </p:set>
                                    <p:animEffect transition="in" filter="checkerboard(across)">
                                      <p:cBhvr>
                                        <p:cTn id="18" dur="500"/>
                                        <p:tgtEl>
                                          <p:spTgt spid="498692">
                                            <p:txEl>
                                              <p:pRg st="3" end="3"/>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498692">
                                            <p:txEl>
                                              <p:pRg st="4" end="4"/>
                                            </p:txEl>
                                          </p:spTgt>
                                        </p:tgtEl>
                                        <p:attrNameLst>
                                          <p:attrName>style.visibility</p:attrName>
                                        </p:attrNameLst>
                                      </p:cBhvr>
                                      <p:to>
                                        <p:strVal val="visible"/>
                                      </p:to>
                                    </p:set>
                                    <p:animEffect transition="in" filter="checkerboard(across)">
                                      <p:cBhvr>
                                        <p:cTn id="21" dur="500"/>
                                        <p:tgtEl>
                                          <p:spTgt spid="498692">
                                            <p:txEl>
                                              <p:pRg st="4" end="4"/>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498692">
                                            <p:txEl>
                                              <p:pRg st="5" end="5"/>
                                            </p:txEl>
                                          </p:spTgt>
                                        </p:tgtEl>
                                        <p:attrNameLst>
                                          <p:attrName>style.visibility</p:attrName>
                                        </p:attrNameLst>
                                      </p:cBhvr>
                                      <p:to>
                                        <p:strVal val="visible"/>
                                      </p:to>
                                    </p:set>
                                    <p:animEffect transition="in" filter="checkerboard(across)">
                                      <p:cBhvr>
                                        <p:cTn id="24" dur="500"/>
                                        <p:tgtEl>
                                          <p:spTgt spid="498692">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98691">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98691">
                                            <p:txEl>
                                              <p:pRg st="7" end="7"/>
                                            </p:txEl>
                                          </p:spTgt>
                                        </p:tgtEl>
                                        <p:attrNameLst>
                                          <p:attrName>style.visibility</p:attrName>
                                        </p:attrNameLst>
                                      </p:cBhvr>
                                      <p:to>
                                        <p:strVal val="visible"/>
                                      </p:to>
                                    </p:set>
                                  </p:childTnLst>
                                </p:cTn>
                              </p:par>
                              <p:par>
                                <p:cTn id="33" presetID="5" presetClass="entr" presetSubtype="10" fill="hold" nodeType="withEffect">
                                  <p:stCondLst>
                                    <p:cond delay="0"/>
                                  </p:stCondLst>
                                  <p:childTnLst>
                                    <p:set>
                                      <p:cBhvr>
                                        <p:cTn id="34" dur="1" fill="hold">
                                          <p:stCondLst>
                                            <p:cond delay="0"/>
                                          </p:stCondLst>
                                        </p:cTn>
                                        <p:tgtEl>
                                          <p:spTgt spid="498692">
                                            <p:txEl>
                                              <p:pRg st="6" end="6"/>
                                            </p:txEl>
                                          </p:spTgt>
                                        </p:tgtEl>
                                        <p:attrNameLst>
                                          <p:attrName>style.visibility</p:attrName>
                                        </p:attrNameLst>
                                      </p:cBhvr>
                                      <p:to>
                                        <p:strVal val="visible"/>
                                      </p:to>
                                    </p:set>
                                    <p:animEffect transition="in" filter="checkerboard(across)">
                                      <p:cBhvr>
                                        <p:cTn id="35" dur="500"/>
                                        <p:tgtEl>
                                          <p:spTgt spid="498692">
                                            <p:txEl>
                                              <p:pRg st="6" end="6"/>
                                            </p:txEl>
                                          </p:spTgt>
                                        </p:tgtEl>
                                      </p:cBhvr>
                                    </p:animEffect>
                                  </p:childTnLst>
                                </p:cTn>
                              </p:par>
                              <p:par>
                                <p:cTn id="36" presetID="5" presetClass="entr" presetSubtype="10" fill="hold" nodeType="withEffect">
                                  <p:stCondLst>
                                    <p:cond delay="0"/>
                                  </p:stCondLst>
                                  <p:childTnLst>
                                    <p:set>
                                      <p:cBhvr>
                                        <p:cTn id="37" dur="1" fill="hold">
                                          <p:stCondLst>
                                            <p:cond delay="0"/>
                                          </p:stCondLst>
                                        </p:cTn>
                                        <p:tgtEl>
                                          <p:spTgt spid="498692">
                                            <p:txEl>
                                              <p:pRg st="7" end="7"/>
                                            </p:txEl>
                                          </p:spTgt>
                                        </p:tgtEl>
                                        <p:attrNameLst>
                                          <p:attrName>style.visibility</p:attrName>
                                        </p:attrNameLst>
                                      </p:cBhvr>
                                      <p:to>
                                        <p:strVal val="visible"/>
                                      </p:to>
                                    </p:set>
                                    <p:animEffect transition="in" filter="checkerboard(across)">
                                      <p:cBhvr>
                                        <p:cTn id="38" dur="500"/>
                                        <p:tgtEl>
                                          <p:spTgt spid="498692">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98691">
                                            <p:txEl>
                                              <p:pRg st="8" end="8"/>
                                            </p:txEl>
                                          </p:spTgt>
                                        </p:tgtEl>
                                        <p:attrNameLst>
                                          <p:attrName>style.visibility</p:attrName>
                                        </p:attrNameLst>
                                      </p:cBhvr>
                                      <p:to>
                                        <p:strVal val="visible"/>
                                      </p:to>
                                    </p:set>
                                  </p:childTnLst>
                                </p:cTn>
                              </p:par>
                              <p:par>
                                <p:cTn id="43" presetID="3" presetClass="entr" presetSubtype="10" fill="hold" nodeType="withEffect">
                                  <p:stCondLst>
                                    <p:cond delay="0"/>
                                  </p:stCondLst>
                                  <p:childTnLst>
                                    <p:set>
                                      <p:cBhvr>
                                        <p:cTn id="44" dur="1" fill="hold">
                                          <p:stCondLst>
                                            <p:cond delay="0"/>
                                          </p:stCondLst>
                                        </p:cTn>
                                        <p:tgtEl>
                                          <p:spTgt spid="498692">
                                            <p:txEl>
                                              <p:pRg st="8" end="8"/>
                                            </p:txEl>
                                          </p:spTgt>
                                        </p:tgtEl>
                                        <p:attrNameLst>
                                          <p:attrName>style.visibility</p:attrName>
                                        </p:attrNameLst>
                                      </p:cBhvr>
                                      <p:to>
                                        <p:strVal val="visible"/>
                                      </p:to>
                                    </p:set>
                                    <p:animEffect transition="in" filter="blinds(horizontal)">
                                      <p:cBhvr>
                                        <p:cTn id="45" dur="500"/>
                                        <p:tgtEl>
                                          <p:spTgt spid="498692">
                                            <p:txEl>
                                              <p:pRg st="8" end="8"/>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98691">
                                            <p:txEl>
                                              <p:pRg st="10" end="10"/>
                                            </p:txEl>
                                          </p:spTgt>
                                        </p:tgtEl>
                                        <p:attrNameLst>
                                          <p:attrName>style.visibility</p:attrName>
                                        </p:attrNameLst>
                                      </p:cBhvr>
                                      <p:to>
                                        <p:strVal val="visible"/>
                                      </p:to>
                                    </p:set>
                                  </p:childTnLst>
                                </p:cTn>
                              </p:par>
                              <p:par>
                                <p:cTn id="50" presetID="3" presetClass="entr" presetSubtype="10" fill="hold" nodeType="withEffect">
                                  <p:stCondLst>
                                    <p:cond delay="0"/>
                                  </p:stCondLst>
                                  <p:childTnLst>
                                    <p:set>
                                      <p:cBhvr>
                                        <p:cTn id="51" dur="1" fill="hold">
                                          <p:stCondLst>
                                            <p:cond delay="0"/>
                                          </p:stCondLst>
                                        </p:cTn>
                                        <p:tgtEl>
                                          <p:spTgt spid="498692">
                                            <p:txEl>
                                              <p:pRg st="9" end="9"/>
                                            </p:txEl>
                                          </p:spTgt>
                                        </p:tgtEl>
                                        <p:attrNameLst>
                                          <p:attrName>style.visibility</p:attrName>
                                        </p:attrNameLst>
                                      </p:cBhvr>
                                      <p:to>
                                        <p:strVal val="visible"/>
                                      </p:to>
                                    </p:set>
                                    <p:animEffect transition="in" filter="blinds(horizontal)">
                                      <p:cBhvr>
                                        <p:cTn id="52" dur="500"/>
                                        <p:tgtEl>
                                          <p:spTgt spid="498692">
                                            <p:txEl>
                                              <p:pRg st="9" end="9"/>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498692">
                                            <p:txEl>
                                              <p:pRg st="10" end="10"/>
                                            </p:txEl>
                                          </p:spTgt>
                                        </p:tgtEl>
                                        <p:attrNameLst>
                                          <p:attrName>style.visibility</p:attrName>
                                        </p:attrNameLst>
                                      </p:cBhvr>
                                      <p:to>
                                        <p:strVal val="visible"/>
                                      </p:to>
                                    </p:set>
                                    <p:animEffect transition="in" filter="blinds(horizontal)">
                                      <p:cBhvr>
                                        <p:cTn id="55" dur="500"/>
                                        <p:tgtEl>
                                          <p:spTgt spid="49869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8691"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WordArt 3"/>
          <p:cNvSpPr>
            <a:spLocks noChangeArrowheads="1" noChangeShapeType="1" noTextEdit="1"/>
          </p:cNvSpPr>
          <p:nvPr/>
        </p:nvSpPr>
        <p:spPr bwMode="gray">
          <a:xfrm>
            <a:off x="1692275" y="2997200"/>
            <a:ext cx="5759450" cy="863600"/>
          </a:xfrm>
          <a:prstGeom prst="rect">
            <a:avLst/>
          </a:prstGeom>
        </p:spPr>
        <p:txBody>
          <a:bodyPr wrap="none" fromWordArt="1">
            <a:prstTxWarp prst="textDeflate">
              <a:avLst>
                <a:gd name="adj" fmla="val 0"/>
              </a:avLst>
            </a:prstTxWarp>
          </a:bodyPr>
          <a:lstStyle/>
          <a:p>
            <a:r>
              <a:rPr lang="en-US" altLang="ko-KR" sz="3600" kern="10" dirty="0">
                <a:ln w="19050">
                  <a:solidFill>
                    <a:schemeClr val="bg1"/>
                  </a:solidFill>
                  <a:round/>
                  <a:headEnd/>
                  <a:tailEnd/>
                </a:ln>
                <a:gradFill rotWithShape="1">
                  <a:gsLst>
                    <a:gs pos="0">
                      <a:schemeClr val="tx1"/>
                    </a:gs>
                    <a:gs pos="100000">
                      <a:schemeClr val="hlink"/>
                    </a:gs>
                  </a:gsLst>
                  <a:lin ang="0" scaled="1"/>
                </a:gradFill>
                <a:effectLst>
                  <a:outerShdw dist="63500" dir="2212194" algn="ctr" rotWithShape="0">
                    <a:srgbClr val="868686">
                      <a:alpha val="50000"/>
                    </a:srgbClr>
                  </a:outerShdw>
                </a:effectLst>
                <a:latin typeface="Arial"/>
                <a:cs typeface="Arial"/>
              </a:rPr>
              <a:t>Thank You !</a:t>
            </a:r>
            <a:endParaRPr lang="ko-KR" altLang="en-US" sz="3600" kern="10" dirty="0">
              <a:ln w="19050">
                <a:solidFill>
                  <a:schemeClr val="bg1"/>
                </a:solidFill>
                <a:round/>
                <a:headEnd/>
                <a:tailEnd/>
              </a:ln>
              <a:gradFill rotWithShape="1">
                <a:gsLst>
                  <a:gs pos="0">
                    <a:schemeClr val="tx1"/>
                  </a:gs>
                  <a:gs pos="100000">
                    <a:schemeClr val="hlink"/>
                  </a:gs>
                </a:gsLst>
                <a:lin ang="0" scaled="1"/>
              </a:gradFill>
              <a:effectLst>
                <a:outerShdw dist="63500" dir="2212194" algn="ctr" rotWithShape="0">
                  <a:srgbClr val="868686">
                    <a:alpha val="50000"/>
                  </a:srgbClr>
                </a:outerShdw>
              </a:effectLst>
              <a:latin typeface="Arial"/>
              <a:cs typeface="Arial"/>
            </a:endParaRPr>
          </a:p>
        </p:txBody>
      </p:sp>
      <p:sp>
        <p:nvSpPr>
          <p:cNvPr id="5" name="Rectangle 8"/>
          <p:cNvSpPr>
            <a:spLocks noChangeArrowheads="1"/>
          </p:cNvSpPr>
          <p:nvPr/>
        </p:nvSpPr>
        <p:spPr bwMode="white">
          <a:xfrm>
            <a:off x="2915816" y="4247510"/>
            <a:ext cx="3528392" cy="369332"/>
          </a:xfrm>
          <a:prstGeom prst="rect">
            <a:avLst/>
          </a:prstGeom>
          <a:noFill/>
          <a:ln w="9525" algn="ctr">
            <a:noFill/>
            <a:miter lim="800000"/>
            <a:headEnd/>
            <a:tailEnd/>
          </a:ln>
          <a:effectLst/>
        </p:spPr>
        <p:txBody>
          <a:bodyPr wrap="square" anchor="ctr">
            <a:spAutoFit/>
          </a:bodyPr>
          <a:lstStyle/>
          <a:p>
            <a:r>
              <a:rPr lang="ko-KR" altLang="en-US" b="0" dirty="0" err="1" smtClean="0">
                <a:solidFill>
                  <a:schemeClr val="bg1"/>
                </a:solidFill>
                <a:latin typeface="+mj-ea"/>
                <a:ea typeface="+mj-ea"/>
              </a:rPr>
              <a:t>가천</a:t>
            </a:r>
            <a:r>
              <a:rPr lang="ko-KR" altLang="en-US" b="0" dirty="0" smtClean="0">
                <a:solidFill>
                  <a:schemeClr val="bg1"/>
                </a:solidFill>
                <a:latin typeface="+mj-ea"/>
                <a:ea typeface="+mj-ea"/>
              </a:rPr>
              <a:t> </a:t>
            </a:r>
            <a:r>
              <a:rPr lang="en-US" altLang="ko-KR" b="0" dirty="0" smtClean="0">
                <a:solidFill>
                  <a:schemeClr val="bg1"/>
                </a:solidFill>
                <a:latin typeface="+mj-ea"/>
                <a:ea typeface="+mj-ea"/>
              </a:rPr>
              <a:t>WCP </a:t>
            </a:r>
            <a:r>
              <a:rPr lang="ko-KR" altLang="en-US" b="0" dirty="0" err="1" smtClean="0">
                <a:solidFill>
                  <a:schemeClr val="bg1"/>
                </a:solidFill>
                <a:latin typeface="+mj-ea"/>
                <a:ea typeface="+mj-ea"/>
              </a:rPr>
              <a:t>최고위과정</a:t>
            </a:r>
            <a:r>
              <a:rPr lang="ko-KR" altLang="en-US" b="0" dirty="0" smtClean="0">
                <a:solidFill>
                  <a:schemeClr val="bg1"/>
                </a:solidFill>
                <a:latin typeface="+mn-ea"/>
              </a:rPr>
              <a:t> </a:t>
            </a:r>
            <a:r>
              <a:rPr lang="en-US" altLang="ko-KR" dirty="0" smtClean="0">
                <a:solidFill>
                  <a:schemeClr val="bg1"/>
                </a:solidFill>
              </a:rPr>
              <a:t>2017</a:t>
            </a:r>
            <a:endParaRPr lang="en-US" altLang="ko-KR"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6323"/>
                                        </p:tgtEl>
                                        <p:attrNameLst>
                                          <p:attrName>style.visibility</p:attrName>
                                        </p:attrNameLst>
                                      </p:cBhvr>
                                      <p:to>
                                        <p:strVal val="visible"/>
                                      </p:to>
                                    </p:set>
                                    <p:anim calcmode="lin" valueType="num">
                                      <p:cBhvr>
                                        <p:cTn id="7" dur="500" fill="hold"/>
                                        <p:tgtEl>
                                          <p:spTgt spid="56323"/>
                                        </p:tgtEl>
                                        <p:attrNameLst>
                                          <p:attrName>ppt_w</p:attrName>
                                        </p:attrNameLst>
                                      </p:cBhvr>
                                      <p:tavLst>
                                        <p:tav tm="0">
                                          <p:val>
                                            <p:fltVal val="0"/>
                                          </p:val>
                                        </p:tav>
                                        <p:tav tm="100000">
                                          <p:val>
                                            <p:strVal val="#ppt_w"/>
                                          </p:val>
                                        </p:tav>
                                      </p:tavLst>
                                    </p:anim>
                                    <p:anim calcmode="lin" valueType="num">
                                      <p:cBhvr>
                                        <p:cTn id="8" dur="500" fill="hold"/>
                                        <p:tgtEl>
                                          <p:spTgt spid="56323"/>
                                        </p:tgtEl>
                                        <p:attrNameLst>
                                          <p:attrName>ppt_h</p:attrName>
                                        </p:attrNameLst>
                                      </p:cBhvr>
                                      <p:tavLst>
                                        <p:tav tm="0">
                                          <p:val>
                                            <p:fltVal val="0"/>
                                          </p:val>
                                        </p:tav>
                                        <p:tav tm="100000">
                                          <p:val>
                                            <p:strVal val="#ppt_h"/>
                                          </p:val>
                                        </p:tav>
                                      </p:tavLst>
                                    </p:anim>
                                    <p:animEffect transition="in" filter="fade">
                                      <p:cBhvr>
                                        <p:cTn id="9" dur="500"/>
                                        <p:tgtEl>
                                          <p:spTgt spid="56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animBg="1"/>
    </p:bldLst>
  </p:timing>
</p:sld>
</file>

<file path=ppt/theme/theme1.xml><?xml version="1.0" encoding="utf-8"?>
<a:theme xmlns:a="http://schemas.openxmlformats.org/drawingml/2006/main" name="c010TGp_sky_diagram_s[2]">
  <a:themeElements>
    <a:clrScheme name="c010TGp_sky_diagram_s[2] 3">
      <a:dk1>
        <a:srgbClr val="2B166E"/>
      </a:dk1>
      <a:lt1>
        <a:srgbClr val="FFFFFF"/>
      </a:lt1>
      <a:dk2>
        <a:srgbClr val="336699"/>
      </a:dk2>
      <a:lt2>
        <a:srgbClr val="DDDDDD"/>
      </a:lt2>
      <a:accent1>
        <a:srgbClr val="21B374"/>
      </a:accent1>
      <a:accent2>
        <a:srgbClr val="3399FF"/>
      </a:accent2>
      <a:accent3>
        <a:srgbClr val="FFFFFF"/>
      </a:accent3>
      <a:accent4>
        <a:srgbClr val="23115D"/>
      </a:accent4>
      <a:accent5>
        <a:srgbClr val="ABD6BC"/>
      </a:accent5>
      <a:accent6>
        <a:srgbClr val="2D8AE7"/>
      </a:accent6>
      <a:hlink>
        <a:srgbClr val="6666FF"/>
      </a:hlink>
      <a:folHlink>
        <a:srgbClr val="6C9BBE"/>
      </a:folHlink>
    </a:clrScheme>
    <a:fontScheme name="c010TGp_sky_diagram_s[2]">
      <a:majorFont>
        <a:latin typeface="HY헤드라인M"/>
        <a:ea typeface="HY헤드라인M"/>
        <a:cs typeface=""/>
      </a:majorFont>
      <a:minorFont>
        <a:latin typeface="HY헤드라인M"/>
        <a:ea typeface="HY헤드라인M"/>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solidFill>
            <a:srgbClr val="000000"/>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rgbClr val="000000"/>
            </a:solidFill>
            <a:effectLst/>
            <a:latin typeface="Verdana" pitchFamily="34" charset="0"/>
            <a:ea typeface="굴림" charset="-127"/>
          </a:defRPr>
        </a:defPPr>
      </a:lstStyle>
    </a:spDef>
    <a:lnDef>
      <a:spPr bwMode="auto">
        <a:xfrm>
          <a:off x="0" y="0"/>
          <a:ext cx="1" cy="1"/>
        </a:xfrm>
        <a:custGeom>
          <a:avLst/>
          <a:gdLst/>
          <a:ahLst/>
          <a:cxnLst/>
          <a:rect l="0" t="0" r="0" b="0"/>
          <a:pathLst/>
        </a:custGeom>
        <a:noFill/>
        <a:ln w="19050" cap="flat" cmpd="sng" algn="ctr">
          <a:solidFill>
            <a:srgbClr val="000000"/>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rgbClr val="000000"/>
            </a:solidFill>
            <a:effectLst/>
            <a:latin typeface="Verdana" pitchFamily="34" charset="0"/>
            <a:ea typeface="굴림" charset="-127"/>
          </a:defRPr>
        </a:defPPr>
      </a:lstStyle>
    </a:lnDef>
  </a:objectDefaults>
  <a:extraClrSchemeLst>
    <a:extraClrScheme>
      <a:clrScheme name="c010TGp_sky_diagram_s[2] 1">
        <a:dk1>
          <a:srgbClr val="2B166E"/>
        </a:dk1>
        <a:lt1>
          <a:srgbClr val="FFFFFF"/>
        </a:lt1>
        <a:dk2>
          <a:srgbClr val="336699"/>
        </a:dk2>
        <a:lt2>
          <a:srgbClr val="DDDDDD"/>
        </a:lt2>
        <a:accent1>
          <a:srgbClr val="458F8F"/>
        </a:accent1>
        <a:accent2>
          <a:srgbClr val="CCCC00"/>
        </a:accent2>
        <a:accent3>
          <a:srgbClr val="FFFFFF"/>
        </a:accent3>
        <a:accent4>
          <a:srgbClr val="23115D"/>
        </a:accent4>
        <a:accent5>
          <a:srgbClr val="B0C6C6"/>
        </a:accent5>
        <a:accent6>
          <a:srgbClr val="B9B900"/>
        </a:accent6>
        <a:hlink>
          <a:srgbClr val="9999FF"/>
        </a:hlink>
        <a:folHlink>
          <a:srgbClr val="6C9BBE"/>
        </a:folHlink>
      </a:clrScheme>
      <a:clrMap bg1="lt1" tx1="dk1" bg2="lt2" tx2="dk2" accent1="accent1" accent2="accent2" accent3="accent3" accent4="accent4" accent5="accent5" accent6="accent6" hlink="hlink" folHlink="folHlink"/>
    </a:extraClrScheme>
    <a:extraClrScheme>
      <a:clrScheme name="c010TGp_sky_diagram_s[2] 2">
        <a:dk1>
          <a:srgbClr val="666633"/>
        </a:dk1>
        <a:lt1>
          <a:srgbClr val="FFFFFF"/>
        </a:lt1>
        <a:dk2>
          <a:srgbClr val="000066"/>
        </a:dk2>
        <a:lt2>
          <a:srgbClr val="F7F4D5"/>
        </a:lt2>
        <a:accent1>
          <a:srgbClr val="C86C62"/>
        </a:accent1>
        <a:accent2>
          <a:srgbClr val="D3A5DF"/>
        </a:accent2>
        <a:accent3>
          <a:srgbClr val="FFFFFF"/>
        </a:accent3>
        <a:accent4>
          <a:srgbClr val="56562A"/>
        </a:accent4>
        <a:accent5>
          <a:srgbClr val="E0BAB7"/>
        </a:accent5>
        <a:accent6>
          <a:srgbClr val="BF95CA"/>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c010TGp_sky_diagram_s[2] 3">
        <a:dk1>
          <a:srgbClr val="2B166E"/>
        </a:dk1>
        <a:lt1>
          <a:srgbClr val="FFFFFF"/>
        </a:lt1>
        <a:dk2>
          <a:srgbClr val="336699"/>
        </a:dk2>
        <a:lt2>
          <a:srgbClr val="DDDDDD"/>
        </a:lt2>
        <a:accent1>
          <a:srgbClr val="21B374"/>
        </a:accent1>
        <a:accent2>
          <a:srgbClr val="3399FF"/>
        </a:accent2>
        <a:accent3>
          <a:srgbClr val="FFFFFF"/>
        </a:accent3>
        <a:accent4>
          <a:srgbClr val="23115D"/>
        </a:accent4>
        <a:accent5>
          <a:srgbClr val="ABD6BC"/>
        </a:accent5>
        <a:accent6>
          <a:srgbClr val="2D8AE7"/>
        </a:accent6>
        <a:hlink>
          <a:srgbClr val="6666FF"/>
        </a:hlink>
        <a:folHlink>
          <a:srgbClr val="6C9BB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010TGp_sky_diagram_s[2]">
  <a:themeElements>
    <a:clrScheme name="c010TGp_sky_diagram_s[2] 3">
      <a:dk1>
        <a:srgbClr val="2B166E"/>
      </a:dk1>
      <a:lt1>
        <a:srgbClr val="FFFFFF"/>
      </a:lt1>
      <a:dk2>
        <a:srgbClr val="336699"/>
      </a:dk2>
      <a:lt2>
        <a:srgbClr val="DDDDDD"/>
      </a:lt2>
      <a:accent1>
        <a:srgbClr val="21B374"/>
      </a:accent1>
      <a:accent2>
        <a:srgbClr val="3399FF"/>
      </a:accent2>
      <a:accent3>
        <a:srgbClr val="FFFFFF"/>
      </a:accent3>
      <a:accent4>
        <a:srgbClr val="23115D"/>
      </a:accent4>
      <a:accent5>
        <a:srgbClr val="ABD6BC"/>
      </a:accent5>
      <a:accent6>
        <a:srgbClr val="2D8AE7"/>
      </a:accent6>
      <a:hlink>
        <a:srgbClr val="6666FF"/>
      </a:hlink>
      <a:folHlink>
        <a:srgbClr val="6C9BBE"/>
      </a:folHlink>
    </a:clrScheme>
    <a:fontScheme name="c010TGp_sky_diagram_s[2]">
      <a:majorFont>
        <a:latin typeface="HY헤드라인M"/>
        <a:ea typeface="HY헤드라인M"/>
        <a:cs typeface=""/>
      </a:majorFont>
      <a:minorFont>
        <a:latin typeface="HY헤드라인M"/>
        <a:ea typeface="HY헤드라인M"/>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solidFill>
            <a:srgbClr val="000000"/>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rgbClr val="000000"/>
            </a:solidFill>
            <a:effectLst/>
            <a:latin typeface="Verdana" pitchFamily="34" charset="0"/>
            <a:ea typeface="굴림" charset="-127"/>
          </a:defRPr>
        </a:defPPr>
      </a:lstStyle>
    </a:spDef>
    <a:lnDef>
      <a:spPr bwMode="auto">
        <a:xfrm>
          <a:off x="0" y="0"/>
          <a:ext cx="1" cy="1"/>
        </a:xfrm>
        <a:custGeom>
          <a:avLst/>
          <a:gdLst/>
          <a:ahLst/>
          <a:cxnLst/>
          <a:rect l="0" t="0" r="0" b="0"/>
          <a:pathLst/>
        </a:custGeom>
        <a:noFill/>
        <a:ln w="19050" cap="flat" cmpd="sng" algn="ctr">
          <a:solidFill>
            <a:srgbClr val="000000"/>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rgbClr val="000000"/>
            </a:solidFill>
            <a:effectLst/>
            <a:latin typeface="Verdana" pitchFamily="34" charset="0"/>
            <a:ea typeface="굴림" charset="-127"/>
          </a:defRPr>
        </a:defPPr>
      </a:lstStyle>
    </a:lnDef>
  </a:objectDefaults>
  <a:extraClrSchemeLst>
    <a:extraClrScheme>
      <a:clrScheme name="c010TGp_sky_diagram_s[2] 1">
        <a:dk1>
          <a:srgbClr val="2B166E"/>
        </a:dk1>
        <a:lt1>
          <a:srgbClr val="FFFFFF"/>
        </a:lt1>
        <a:dk2>
          <a:srgbClr val="336699"/>
        </a:dk2>
        <a:lt2>
          <a:srgbClr val="DDDDDD"/>
        </a:lt2>
        <a:accent1>
          <a:srgbClr val="458F8F"/>
        </a:accent1>
        <a:accent2>
          <a:srgbClr val="CCCC00"/>
        </a:accent2>
        <a:accent3>
          <a:srgbClr val="FFFFFF"/>
        </a:accent3>
        <a:accent4>
          <a:srgbClr val="23115D"/>
        </a:accent4>
        <a:accent5>
          <a:srgbClr val="B0C6C6"/>
        </a:accent5>
        <a:accent6>
          <a:srgbClr val="B9B900"/>
        </a:accent6>
        <a:hlink>
          <a:srgbClr val="9999FF"/>
        </a:hlink>
        <a:folHlink>
          <a:srgbClr val="6C9BBE"/>
        </a:folHlink>
      </a:clrScheme>
      <a:clrMap bg1="lt1" tx1="dk1" bg2="lt2" tx2="dk2" accent1="accent1" accent2="accent2" accent3="accent3" accent4="accent4" accent5="accent5" accent6="accent6" hlink="hlink" folHlink="folHlink"/>
    </a:extraClrScheme>
    <a:extraClrScheme>
      <a:clrScheme name="c010TGp_sky_diagram_s[2] 2">
        <a:dk1>
          <a:srgbClr val="666633"/>
        </a:dk1>
        <a:lt1>
          <a:srgbClr val="FFFFFF"/>
        </a:lt1>
        <a:dk2>
          <a:srgbClr val="000066"/>
        </a:dk2>
        <a:lt2>
          <a:srgbClr val="F7F4D5"/>
        </a:lt2>
        <a:accent1>
          <a:srgbClr val="C86C62"/>
        </a:accent1>
        <a:accent2>
          <a:srgbClr val="D3A5DF"/>
        </a:accent2>
        <a:accent3>
          <a:srgbClr val="FFFFFF"/>
        </a:accent3>
        <a:accent4>
          <a:srgbClr val="56562A"/>
        </a:accent4>
        <a:accent5>
          <a:srgbClr val="E0BAB7"/>
        </a:accent5>
        <a:accent6>
          <a:srgbClr val="BF95CA"/>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c010TGp_sky_diagram_s[2] 3">
        <a:dk1>
          <a:srgbClr val="2B166E"/>
        </a:dk1>
        <a:lt1>
          <a:srgbClr val="FFFFFF"/>
        </a:lt1>
        <a:dk2>
          <a:srgbClr val="336699"/>
        </a:dk2>
        <a:lt2>
          <a:srgbClr val="DDDDDD"/>
        </a:lt2>
        <a:accent1>
          <a:srgbClr val="21B374"/>
        </a:accent1>
        <a:accent2>
          <a:srgbClr val="3399FF"/>
        </a:accent2>
        <a:accent3>
          <a:srgbClr val="FFFFFF"/>
        </a:accent3>
        <a:accent4>
          <a:srgbClr val="23115D"/>
        </a:accent4>
        <a:accent5>
          <a:srgbClr val="ABD6BC"/>
        </a:accent5>
        <a:accent6>
          <a:srgbClr val="2D8AE7"/>
        </a:accent6>
        <a:hlink>
          <a:srgbClr val="6666FF"/>
        </a:hlink>
        <a:folHlink>
          <a:srgbClr val="6C9BBE"/>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테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c010TGp_sky_diagram_s[2]</Template>
  <TotalTime>3979</TotalTime>
  <Words>2091</Words>
  <Application>Microsoft Office PowerPoint</Application>
  <PresentationFormat>화면 슬라이드 쇼(4:3)</PresentationFormat>
  <Paragraphs>530</Paragraphs>
  <Slides>63</Slides>
  <Notes>39</Notes>
  <HiddenSlides>0</HiddenSlides>
  <MMClips>0</MMClips>
  <ScaleCrop>false</ScaleCrop>
  <HeadingPairs>
    <vt:vector size="8" baseType="variant">
      <vt:variant>
        <vt:lpstr>사용한 글꼴</vt:lpstr>
      </vt:variant>
      <vt:variant>
        <vt:i4>19</vt:i4>
      </vt:variant>
      <vt:variant>
        <vt:lpstr>테마</vt:lpstr>
      </vt:variant>
      <vt:variant>
        <vt:i4>2</vt:i4>
      </vt:variant>
      <vt:variant>
        <vt:lpstr>포함된 OLE 서버</vt:lpstr>
      </vt:variant>
      <vt:variant>
        <vt:i4>1</vt:i4>
      </vt:variant>
      <vt:variant>
        <vt:lpstr>슬라이드 제목</vt:lpstr>
      </vt:variant>
      <vt:variant>
        <vt:i4>63</vt:i4>
      </vt:variant>
    </vt:vector>
  </HeadingPairs>
  <TitlesOfParts>
    <vt:vector size="85" baseType="lpstr">
      <vt:lpstr>HY견고딕</vt:lpstr>
      <vt:lpstr>HY헤드라인M</vt:lpstr>
      <vt:lpstr>굴림</vt:lpstr>
      <vt:lpstr>돋움</vt:lpstr>
      <vt:lpstr>맑은 고딕</vt:lpstr>
      <vt:lpstr>바탕</vt:lpstr>
      <vt:lpstr>새굴림</vt:lpstr>
      <vt:lpstr>휴먼모음T</vt:lpstr>
      <vt:lpstr>휴먼엑스포</vt:lpstr>
      <vt:lpstr>Arial</vt:lpstr>
      <vt:lpstr>Arial Black</vt:lpstr>
      <vt:lpstr>Arial Narrow</vt:lpstr>
      <vt:lpstr>Symbol</vt:lpstr>
      <vt:lpstr>Tahoma</vt:lpstr>
      <vt:lpstr>Times</vt:lpstr>
      <vt:lpstr>Times New Roman</vt:lpstr>
      <vt:lpstr>Verdana</vt:lpstr>
      <vt:lpstr>Wingdings</vt:lpstr>
      <vt:lpstr>한컴바탕</vt:lpstr>
      <vt:lpstr>c010TGp_sky_diagram_s[2]</vt:lpstr>
      <vt:lpstr>2_c010TGp_sky_diagram_s[2]</vt:lpstr>
      <vt:lpstr>Image</vt:lpstr>
      <vt:lpstr>중년기 질환과 건강관리 </vt:lpstr>
      <vt:lpstr>세계 10대 장수인 (2017)</vt:lpstr>
      <vt:lpstr>국가당 100세인 분포</vt:lpstr>
      <vt:lpstr>각 국가의 평균여명</vt:lpstr>
      <vt:lpstr>2030년 출생자 기대수명</vt:lpstr>
      <vt:lpstr>목 차</vt:lpstr>
      <vt:lpstr>1) 장수가족이 장수한다 !!</vt:lpstr>
      <vt:lpstr>텔로미어, 산화스트레스</vt:lpstr>
      <vt:lpstr>2) 고령화 및 세포의 노화</vt:lpstr>
      <vt:lpstr>주요사망원인: 만성질환</vt:lpstr>
      <vt:lpstr>퇴행성 물질(당화물질)의 축적</vt:lpstr>
      <vt:lpstr>퇴행성 황반 변성</vt:lpstr>
      <vt:lpstr>나이에 따른 혈관의 변화</vt:lpstr>
      <vt:lpstr>심폐기능의 변화</vt:lpstr>
      <vt:lpstr>골다공증 + 낙상  골절 </vt:lpstr>
      <vt:lpstr>항이뇨 호르몬의 분비 변화</vt:lpstr>
      <vt:lpstr>인지기능 저하</vt:lpstr>
      <vt:lpstr>  3) 다음 중 몇 개 해당합니까? </vt:lpstr>
      <vt:lpstr>     건강행동과 잔여수명과의 관계</vt:lpstr>
      <vt:lpstr>유럽 장수 연구</vt:lpstr>
      <vt:lpstr>유전자 발현 요인</vt:lpstr>
      <vt:lpstr>      4) 환경 : Ikaria island</vt:lpstr>
      <vt:lpstr>얼마나 오래 사용할 수 있을까요?</vt:lpstr>
      <vt:lpstr>목 차</vt:lpstr>
      <vt:lpstr>PowerPoint 프레젠테이션</vt:lpstr>
      <vt:lpstr>치매, 중풍</vt:lpstr>
      <vt:lpstr>PowerPoint 프레젠테이션</vt:lpstr>
      <vt:lpstr>CARET 연구 결과   (1996, NEJM) </vt:lpstr>
      <vt:lpstr>비타민 E와 전체 사망률의 관계 in RCT, Dose-Response Relationship</vt:lpstr>
      <vt:lpstr>2) 보신 음식 </vt:lpstr>
      <vt:lpstr>영양과잉에서 혈관변화</vt:lpstr>
      <vt:lpstr>PowerPoint 프레젠테이션</vt:lpstr>
      <vt:lpstr>목 차</vt:lpstr>
      <vt:lpstr>중년기 건강 10대 관리전략</vt:lpstr>
      <vt:lpstr>1) 신체활동 증가; 대중교통, 걷기, 조깅…</vt:lpstr>
      <vt:lpstr>나이에 따른 미토콘드리아 돌연변이</vt:lpstr>
      <vt:lpstr>PowerPoint 프레젠테이션</vt:lpstr>
      <vt:lpstr>운동에 따른 혈압 반응</vt:lpstr>
      <vt:lpstr>운동 후 혈압 강하</vt:lpstr>
      <vt:lpstr>근위축증</vt:lpstr>
      <vt:lpstr>척추의 역할과 질병</vt:lpstr>
      <vt:lpstr>중심근육운동; Core exercise</vt:lpstr>
      <vt:lpstr>복근 강화 자세</vt:lpstr>
      <vt:lpstr>맥켄지 운동</vt:lpstr>
      <vt:lpstr>2) 규칙적인 생활과 충분한 수면</vt:lpstr>
      <vt:lpstr>PowerPoint 프레젠테이션</vt:lpstr>
      <vt:lpstr>성인 4대 예방접종</vt:lpstr>
      <vt:lpstr>4) 활발한 사회활동</vt:lpstr>
      <vt:lpstr>5) 내 몸 상태 제대로 알기; 건강검진</vt:lpstr>
      <vt:lpstr>(1) 혈관을 파괴하는 고혈압</vt:lpstr>
      <vt:lpstr>혈압 기준</vt:lpstr>
      <vt:lpstr>(2) 몸의 기능을 떨어뜨리는 당뇨</vt:lpstr>
      <vt:lpstr>혈당 기준</vt:lpstr>
      <vt:lpstr>(3) 동맥경화를 만드는 고지혈증</vt:lpstr>
      <vt:lpstr>경동맥 협착 및 플라그</vt:lpstr>
      <vt:lpstr>콜레스테롤 기준</vt:lpstr>
      <vt:lpstr>4대 건강 지표</vt:lpstr>
      <vt:lpstr>대장 선종</vt:lpstr>
      <vt:lpstr>PowerPoint 프레젠테이션</vt:lpstr>
      <vt:lpstr>6) 행복 유지; 스트레스 관리 </vt:lpstr>
      <vt:lpstr>스트레스와 일의 능률</vt:lpstr>
      <vt:lpstr>은퇴기 건강 10대 관리전략</vt:lpstr>
      <vt:lpstr>PowerPoint 프레젠테이션</vt:lpstr>
    </vt:vector>
  </TitlesOfParts>
  <Company>My 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CBL</dc:creator>
  <cp:lastModifiedBy>SH</cp:lastModifiedBy>
  <cp:revision>177</cp:revision>
  <dcterms:created xsi:type="dcterms:W3CDTF">2007-11-25T14:24:43Z</dcterms:created>
  <dcterms:modified xsi:type="dcterms:W3CDTF">2017-12-04T10:35:10Z</dcterms:modified>
</cp:coreProperties>
</file>