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  <p:sldMasterId id="2147483686" r:id="rId3"/>
    <p:sldMasterId id="2147483749" r:id="rId4"/>
    <p:sldMasterId id="2147483775" r:id="rId5"/>
    <p:sldMasterId id="2147483787" r:id="rId6"/>
    <p:sldMasterId id="2147483799" r:id="rId7"/>
  </p:sldMasterIdLst>
  <p:notesMasterIdLst>
    <p:notesMasterId r:id="rId30"/>
  </p:notesMasterIdLst>
  <p:handoutMasterIdLst>
    <p:handoutMasterId r:id="rId31"/>
  </p:handoutMasterIdLst>
  <p:sldIdLst>
    <p:sldId id="391" r:id="rId8"/>
    <p:sldId id="500" r:id="rId9"/>
    <p:sldId id="516" r:id="rId10"/>
    <p:sldId id="508" r:id="rId11"/>
    <p:sldId id="510" r:id="rId12"/>
    <p:sldId id="427" r:id="rId13"/>
    <p:sldId id="520" r:id="rId14"/>
    <p:sldId id="517" r:id="rId15"/>
    <p:sldId id="502" r:id="rId16"/>
    <p:sldId id="521" r:id="rId17"/>
    <p:sldId id="519" r:id="rId18"/>
    <p:sldId id="399" r:id="rId19"/>
    <p:sldId id="513" r:id="rId20"/>
    <p:sldId id="404" r:id="rId21"/>
    <p:sldId id="408" r:id="rId22"/>
    <p:sldId id="409" r:id="rId23"/>
    <p:sldId id="512" r:id="rId24"/>
    <p:sldId id="523" r:id="rId25"/>
    <p:sldId id="524" r:id="rId26"/>
    <p:sldId id="471" r:id="rId27"/>
    <p:sldId id="518" r:id="rId28"/>
    <p:sldId id="522" r:id="rId29"/>
  </p:sldIdLst>
  <p:sldSz cx="12192000" cy="6858000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A08"/>
    <a:srgbClr val="DCA8CE"/>
    <a:srgbClr val="123604"/>
    <a:srgbClr val="C56E78"/>
    <a:srgbClr val="595959"/>
    <a:srgbClr val="C3C3C3"/>
    <a:srgbClr val="E1E3E1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4587" autoAdjust="0"/>
    <p:restoredTop sz="86387" autoAdjust="0"/>
  </p:normalViewPr>
  <p:slideViewPr>
    <p:cSldViewPr snapToGrid="0">
      <p:cViewPr varScale="1">
        <p:scale>
          <a:sx n="103" d="100"/>
          <a:sy n="103" d="100"/>
        </p:scale>
        <p:origin x="138" y="270"/>
      </p:cViewPr>
      <p:guideLst/>
    </p:cSldViewPr>
  </p:slideViewPr>
  <p:outlineViewPr>
    <p:cViewPr>
      <p:scale>
        <a:sx n="33" d="100"/>
        <a:sy n="33" d="100"/>
      </p:scale>
      <p:origin x="0" y="-31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9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377272-739A-4A2E-B7F5-2C22F87FF6B6}" type="datetimeFigureOut">
              <a:rPr lang="ko-KR" altLang="en-US" smtClean="0"/>
              <a:t>2019-04-26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A1816-9736-459A-83FF-AB580FDAEDB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4262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1FA6D-60C7-4A22-ABFE-63D7B421823A}" type="datetimeFigureOut">
              <a:rPr lang="ko-KR" altLang="en-US" smtClean="0"/>
              <a:t>2019-04-26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D928D1-1018-4D05-8E17-5E9D100628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2013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fld id="{95B2756B-090D-4A20-A853-DB254BEB82A4}" type="slidenum">
              <a:rPr lang="en-US" altLang="ko-KR" sz="1800" b="0" kern="0" smtClean="0">
                <a:solidFill>
                  <a:prstClr val="black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t>1</a:t>
            </a:fld>
            <a:endParaRPr lang="en-US" altLang="ko-KR" sz="1800" b="0" kern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ko-KR" altLang="ko-KR"/>
          </a:p>
        </p:txBody>
      </p:sp>
    </p:spTree>
    <p:extLst>
      <p:ext uri="{BB962C8B-B14F-4D97-AF65-F5344CB8AC3E}">
        <p14:creationId xmlns:p14="http://schemas.microsoft.com/office/powerpoint/2010/main" val="3996031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626DC32-E968-4E20-8052-74438F577912}" type="slidenum">
              <a:rPr lang="en-US" altLang="ko-KR">
                <a:solidFill>
                  <a:prstClr val="black"/>
                </a:solidFill>
              </a:rPr>
              <a:pPr/>
              <a:t>3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2108903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7"/>
          <p:cNvSpPr txBox="1">
            <a:spLocks noGrp="1" noChangeArrowheads="1"/>
          </p:cNvSpPr>
          <p:nvPr/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 eaLnBrk="1" hangingPunct="1"/>
            <a:fld id="{C0E2BCCF-FDA9-4E64-A266-4447D7D75806}" type="slidenum">
              <a:rPr lang="en-US" altLang="ko-KR" sz="1200" b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 algn="r" eaLnBrk="1" hangingPunct="1"/>
              <a:t>4</a:t>
            </a:fld>
            <a:endParaRPr lang="en-US" altLang="ko-KR" sz="1200" b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00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00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3915036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114" name="Rectangle 7"/>
          <p:cNvSpPr txBox="1">
            <a:spLocks noGrp="1" noChangeArrowheads="1"/>
          </p:cNvSpPr>
          <p:nvPr/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47DDF993-464F-4934-82A6-336A903CB98A}" type="slidenum">
              <a:rPr lang="en-US" altLang="ko-KR" sz="1200" b="0">
                <a:solidFill>
                  <a:prstClr val="black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ko-KR" sz="1200" b="0">
              <a:solidFill>
                <a:prstClr val="black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602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21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2936100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3DE5984-8559-4B84-ADBB-C1396F0C83BD}" type="slidenum">
              <a:rPr lang="en-US" altLang="ko-KR">
                <a:solidFill>
                  <a:srgbClr val="000000"/>
                </a:solidFill>
              </a:rPr>
              <a:pPr/>
              <a:t>6</a:t>
            </a:fld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5562" tIns="47781" rIns="95562" bIns="47781"/>
          <a:lstStyle/>
          <a:p>
            <a:pPr eaLnBrk="1" hangingPunct="1"/>
            <a:r>
              <a:rPr kumimoji="1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onotype Corsiva" panose="03010101010201010101" pitchFamily="66" charset="0"/>
                <a:ea typeface="HY견명조" panose="02030600000101010101" pitchFamily="18" charset="-127"/>
                <a:cs typeface="+mn-cs"/>
              </a:rPr>
              <a:t>Change is the only constant !</a:t>
            </a:r>
            <a:endParaRPr lang="ko-KR" altLang="ko-KR" sz="2000" dirty="0"/>
          </a:p>
        </p:txBody>
      </p:sp>
    </p:spTree>
    <p:extLst>
      <p:ext uri="{BB962C8B-B14F-4D97-AF65-F5344CB8AC3E}">
        <p14:creationId xmlns:p14="http://schemas.microsoft.com/office/powerpoint/2010/main" val="4030545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ko-KR" altLang="en-US" dirty="0"/>
              <a:t>추격할 대상이 없다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17298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/>
          <p:cNvSpPr txBox="1">
            <a:spLocks noGrp="1" noChangeArrowheads="1"/>
          </p:cNvSpPr>
          <p:nvPr/>
        </p:nvSpPr>
        <p:spPr>
          <a:xfrm>
            <a:off x="3850443" y="9428583"/>
            <a:ext cx="2945659" cy="496332"/>
          </a:xfrm>
          <a:prstGeom prst="rect">
            <a:avLst/>
          </a:prstGeom>
          <a:noFill/>
        </p:spPr>
        <p:txBody>
          <a:bodyPr anchor="b"/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fld id="{2DC75064-244E-44A3-A202-F26E747B889D}" type="slidenum">
              <a:rPr kumimoji="0" lang="en-US" altLang="ko-KR" sz="1200" b="0">
                <a:solidFill>
                  <a:srgbClr val="000000"/>
                </a:solidFill>
              </a:rPr>
              <a:pPr algn="r"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kumimoji="0" lang="en-US" altLang="ko-KR" sz="1200" b="0">
              <a:solidFill>
                <a:srgbClr val="000000"/>
              </a:solidFill>
            </a:endParaRPr>
          </a:p>
        </p:txBody>
      </p:sp>
      <p:sp>
        <p:nvSpPr>
          <p:cNvPr id="886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678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29819601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atinLnBrk="0">
              <a:defRPr/>
            </a:pPr>
            <a:fld id="{B683D3B0-2E6E-4A2A-B141-856F5F84C967}" type="slidenum">
              <a:rPr lang="en-US" altLang="ko-KR" sz="1800" kern="0">
                <a:solidFill>
                  <a:srgbClr val="000000"/>
                </a:solidFill>
              </a:rPr>
              <a:pPr latinLnBrk="0">
                <a:defRPr/>
              </a:pPr>
              <a:t>10</a:t>
            </a:fld>
            <a:endParaRPr lang="en-US" altLang="ko-KR" sz="1800" kern="0">
              <a:solidFill>
                <a:srgbClr val="000000"/>
              </a:solidFill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5562" tIns="47781" rIns="95562" bIns="47781"/>
          <a:lstStyle/>
          <a:p>
            <a:pPr eaLnBrk="1" hangingPunct="1"/>
            <a:r>
              <a:rPr lang="ko-KR" altLang="en-US" sz="1200" dirty="0">
                <a:latin typeface="HY견명조" panose="02030600000101010101" pitchFamily="18" charset="-127"/>
                <a:ea typeface="HY견명조" panose="02030600000101010101" pitchFamily="18" charset="-127"/>
              </a:rPr>
              <a:t>중소기업체 </a:t>
            </a:r>
            <a:r>
              <a:rPr lang="en-US" altLang="ko-KR" sz="1200" dirty="0">
                <a:latin typeface="HY견명조" panose="02030600000101010101" pitchFamily="18" charset="-127"/>
                <a:ea typeface="HY견명조" panose="02030600000101010101" pitchFamily="18" charset="-127"/>
              </a:rPr>
              <a:t>100</a:t>
            </a:r>
            <a:r>
              <a:rPr lang="ko-KR" altLang="en-US" sz="1200" dirty="0">
                <a:latin typeface="HY견명조" panose="02030600000101010101" pitchFamily="18" charset="-127"/>
                <a:ea typeface="HY견명조" panose="02030600000101010101" pitchFamily="18" charset="-127"/>
              </a:rPr>
              <a:t>만 중 제조산업 </a:t>
            </a:r>
            <a:r>
              <a:rPr lang="en-US" altLang="ko-KR" sz="1200" dirty="0">
                <a:latin typeface="HY견명조" panose="02030600000101010101" pitchFamily="18" charset="-127"/>
                <a:ea typeface="HY견명조" panose="02030600000101010101" pitchFamily="18" charset="-127"/>
              </a:rPr>
              <a:t>8</a:t>
            </a:r>
            <a:r>
              <a:rPr lang="ko-KR" altLang="en-US" sz="1200" dirty="0">
                <a:latin typeface="HY견명조" panose="02030600000101010101" pitchFamily="18" charset="-127"/>
                <a:ea typeface="HY견명조" panose="02030600000101010101" pitchFamily="18" charset="-127"/>
              </a:rPr>
              <a:t>만</a:t>
            </a:r>
            <a:r>
              <a:rPr lang="en-US" altLang="ko-KR" sz="1200" dirty="0">
                <a:latin typeface="HY견명조" panose="02030600000101010101" pitchFamily="18" charset="-127"/>
                <a:ea typeface="HY견명조" panose="02030600000101010101" pitchFamily="18" charset="-127"/>
              </a:rPr>
              <a:t>,</a:t>
            </a:r>
          </a:p>
          <a:p>
            <a:pPr eaLnBrk="1" hangingPunct="1"/>
            <a:r>
              <a:rPr lang="ko-KR" altLang="en-US" sz="1200" dirty="0">
                <a:latin typeface="HY견명조" panose="02030600000101010101" pitchFamily="18" charset="-127"/>
                <a:ea typeface="HY견명조" panose="02030600000101010101" pitchFamily="18" charset="-127"/>
              </a:rPr>
              <a:t>성장 기조 최소 제조업체 수   </a:t>
            </a:r>
            <a:r>
              <a:rPr lang="en-US" altLang="ko-KR" sz="1200" dirty="0">
                <a:latin typeface="HY견명조" panose="02030600000101010101" pitchFamily="18" charset="-127"/>
                <a:ea typeface="HY견명조" panose="02030600000101010101" pitchFamily="18" charset="-127"/>
              </a:rPr>
              <a:t>16</a:t>
            </a:r>
            <a:r>
              <a:rPr lang="ko-KR" altLang="en-US" sz="1200" dirty="0">
                <a:latin typeface="HY견명조" panose="02030600000101010101" pitchFamily="18" charset="-127"/>
                <a:ea typeface="HY견명조" panose="02030600000101010101" pitchFamily="18" charset="-127"/>
              </a:rPr>
              <a:t>만  </a:t>
            </a:r>
            <a:endParaRPr lang="ko-KR" altLang="ko-KR" sz="12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9349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고부가 신제품 정책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76804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21289DA-84E6-461D-AEB8-0053F67C591B}" type="slidenum">
              <a:rPr lang="en-US" altLang="ko-KR">
                <a:solidFill>
                  <a:srgbClr val="000000"/>
                </a:solidFill>
              </a:rPr>
              <a:pPr/>
              <a:t>11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81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587F98D-1D9F-4F23-A73E-6FC52A8F5C81}" type="slidenum">
              <a:rPr kumimoji="0" lang="en-US" altLang="ko-KR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pPr/>
              <a:t>12</a:t>
            </a:fld>
            <a:endParaRPr kumimoji="0" lang="en-US" altLang="ko-KR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8851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ko-KR" altLang="en-US" dirty="0" smtClean="0">
                <a:solidFill>
                  <a:schemeClr val="bg1"/>
                </a:solidFill>
              </a:rPr>
              <a:t>고부가 신제품 개발사례</a:t>
            </a:r>
            <a:endParaRPr lang="ko-KR" altLang="ko-K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7623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London Times </a:t>
            </a:r>
            <a:r>
              <a:rPr lang="ko-KR" altLang="en-US" dirty="0" smtClean="0">
                <a:solidFill>
                  <a:schemeClr val="bg1"/>
                </a:solidFill>
              </a:rPr>
              <a:t>소개</a:t>
            </a:r>
            <a:endParaRPr lang="ko-KR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196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fld id="{85D91095-01C9-4CCC-883E-220D9C06AE60}" type="slidenum">
              <a:rPr lang="en-US" altLang="ko-KR" sz="1800" kern="0" smtClean="0">
                <a:solidFill>
                  <a:srgbClr val="000000"/>
                </a:solidFill>
              </a:rPr>
              <a:pPr eaLnBrk="1" fontAlgn="auto" latinLnBrk="0" hangingPunct="1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en-US" altLang="ko-KR" sz="1800" kern="0">
              <a:solidFill>
                <a:srgbClr val="000000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6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ko-KR" altLang="en-US"/>
              <a:t>전자레인지</a:t>
            </a:r>
            <a:r>
              <a:rPr lang="en-US" altLang="ko-KR"/>
              <a:t>-</a:t>
            </a:r>
            <a:r>
              <a:rPr lang="ko-KR" altLang="en-US"/>
              <a:t>청소기</a:t>
            </a:r>
            <a:r>
              <a:rPr lang="en-US" altLang="ko-KR"/>
              <a:t>-</a:t>
            </a:r>
            <a:r>
              <a:rPr lang="ko-KR" altLang="en-US"/>
              <a:t>티비</a:t>
            </a:r>
          </a:p>
        </p:txBody>
      </p:sp>
    </p:spTree>
    <p:extLst>
      <p:ext uri="{BB962C8B-B14F-4D97-AF65-F5344CB8AC3E}">
        <p14:creationId xmlns:p14="http://schemas.microsoft.com/office/powerpoint/2010/main" val="40342599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슬라이드 노트 개체 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ko-KR" altLang="en-US" dirty="0" smtClean="0">
                <a:solidFill>
                  <a:srgbClr val="FFFF00"/>
                </a:solidFill>
              </a:rPr>
              <a:t>올해의 </a:t>
            </a:r>
            <a:r>
              <a:rPr lang="en-US" altLang="ko-KR" dirty="0" smtClean="0">
                <a:solidFill>
                  <a:srgbClr val="FFFF00"/>
                </a:solidFill>
              </a:rPr>
              <a:t>Hit </a:t>
            </a:r>
            <a:r>
              <a:rPr lang="ko-KR" altLang="en-US" dirty="0" smtClean="0">
                <a:solidFill>
                  <a:srgbClr val="FFFF00"/>
                </a:solidFill>
              </a:rPr>
              <a:t>제품 선정</a:t>
            </a:r>
            <a:endParaRPr lang="ko-KR" altLang="en-US" dirty="0">
              <a:solidFill>
                <a:srgbClr val="FFFF00"/>
              </a:solidFill>
            </a:endParaRPr>
          </a:p>
        </p:txBody>
      </p:sp>
      <p:sp>
        <p:nvSpPr>
          <p:cNvPr id="8294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9C02172-1B47-43CC-BA7F-1552310962C3}" type="slidenum">
              <a:rPr lang="en-US" altLang="ko-KR">
                <a:solidFill>
                  <a:srgbClr val="000000"/>
                </a:solidFill>
              </a:rPr>
              <a:pPr/>
              <a:t>15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5157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solidFill>
                  <a:srgbClr val="FFFF00"/>
                </a:solidFill>
              </a:rPr>
              <a:t>세계 최초의 신제품 개발 </a:t>
            </a:r>
            <a:r>
              <a:rPr lang="en-US" altLang="ko-KR" dirty="0" smtClean="0">
                <a:solidFill>
                  <a:srgbClr val="FFFF00"/>
                </a:solidFill>
              </a:rPr>
              <a:t>1998</a:t>
            </a:r>
            <a:endParaRPr lang="ko-KR" altLang="en-US" dirty="0">
              <a:solidFill>
                <a:srgbClr val="FFFF00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28D1-1018-4D05-8E17-5E9D100628D2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4018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D928D1-1018-4D05-8E17-5E9D100628D2}" type="slidenum">
              <a:rPr lang="ko-KR" altLang="en-US" smtClean="0">
                <a:solidFill>
                  <a:prstClr val="black"/>
                </a:solidFill>
              </a:rPr>
              <a:pPr/>
              <a:t>17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5363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626DC32-E968-4E20-8052-74438F577912}" type="slidenum">
              <a:rPr lang="en-US" altLang="ko-KR">
                <a:solidFill>
                  <a:prstClr val="black"/>
                </a:solidFill>
              </a:rPr>
              <a:pPr/>
              <a:t>21</a:t>
            </a:fld>
            <a:endParaRPr lang="en-US" altLang="ko-KR">
              <a:solidFill>
                <a:prstClr val="black"/>
              </a:solidFill>
            </a:endParaRPr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ko-KR" altLang="ko-KR" smtClean="0"/>
          </a:p>
        </p:txBody>
      </p:sp>
    </p:spTree>
    <p:extLst>
      <p:ext uri="{BB962C8B-B14F-4D97-AF65-F5344CB8AC3E}">
        <p14:creationId xmlns:p14="http://schemas.microsoft.com/office/powerpoint/2010/main" val="32830610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 txBox="1">
            <a:spLocks noGrp="1" noChangeArrowheads="1"/>
          </p:cNvSpPr>
          <p:nvPr/>
        </p:nvSpPr>
        <p:spPr bwMode="auto">
          <a:xfrm>
            <a:off x="3850443" y="9430307"/>
            <a:ext cx="2945659" cy="49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62" tIns="47781" rIns="95562" bIns="47781" anchor="b"/>
          <a:lstStyle/>
          <a:p>
            <a:pPr algn="r" defTabSz="955675">
              <a:defRPr/>
            </a:pPr>
            <a:fld id="{0F169474-0030-434D-9F29-9B9C27789A52}" type="slidenum">
              <a:rPr lang="en-US" altLang="ko-KR" sz="1300" kern="0">
                <a:solidFill>
                  <a:srgbClr val="000000"/>
                </a:solidFill>
                <a:latin typeface="굴림" pitchFamily="50" charset="-127"/>
                <a:ea typeface="-윤고딕140" pitchFamily="18" charset="-127"/>
              </a:rPr>
              <a:pPr algn="r" defTabSz="955675">
                <a:defRPr/>
              </a:pPr>
              <a:t>22</a:t>
            </a:fld>
            <a:endParaRPr lang="en-US" altLang="ko-KR" sz="1300" kern="0">
              <a:solidFill>
                <a:srgbClr val="000000"/>
              </a:solidFill>
              <a:latin typeface="굴림" pitchFamily="50" charset="-127"/>
              <a:ea typeface="-윤고딕140" pitchFamily="18" charset="-127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5562" tIns="47781" rIns="95562" bIns="47781"/>
          <a:lstStyle/>
          <a:p>
            <a:pPr eaLnBrk="1" hangingPunct="1">
              <a:spcBef>
                <a:spcPct val="0"/>
              </a:spcBef>
            </a:pPr>
            <a:endParaRPr lang="en-US" altLang="ko-KR" dirty="0">
              <a:solidFill>
                <a:srgbClr val="FFFF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eaLnBrk="1" hangingPunct="1">
              <a:spcBef>
                <a:spcPct val="0"/>
              </a:spcBef>
            </a:pPr>
            <a:r>
              <a:rPr lang="ko-KR" altLang="en-US" dirty="0" smtClean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보이지 않는 것이 많다</a:t>
            </a:r>
            <a:r>
              <a:rPr lang="en-US" altLang="ko-KR" dirty="0" smtClean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.</a:t>
            </a:r>
            <a:endParaRPr lang="en-US" altLang="ko-KR" dirty="0">
              <a:solidFill>
                <a:srgbClr val="FFFF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88162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95772-381C-40EC-94C5-2DBD9F8CC4B8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880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70CC9-7D0B-47DF-9DE4-DBCA043E624E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7349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D69F4-E835-4978-914C-9C7651CEAB59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323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7A191-039E-4FD4-9E7B-2E402251701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8689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556D7E-71B7-4F05-A65E-3F4E323FBFB1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333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09519D-181E-4A17-87BA-DC1FC54808B6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300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F25CF1-A8E2-444E-A499-7C1DCD17EB98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779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0428F-4E2F-42F5-9F63-40808662592E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094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7E37F-5FDD-4FD2-BF90-5F14B0C5CEA9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9826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2909D-91C2-49EE-8F0A-311C0057D571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777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76EEA8-D895-4041-8057-E76E21825484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1762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07FC08-CAD0-41F3-A546-57F15DD5B9BC}" type="slidenum">
              <a:rPr lang="en-US" altLang="ko-K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775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191189-21E8-4C35-9193-188EC489DB9E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149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4DC4D1-C58C-418C-9FCA-4E3701D1AC00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699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240D34-AB09-4E02-81DB-0BF08D6E31D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572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9C3E3F-D2FF-4F2C-A8C6-FF37C7C6D5B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4693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DF730F-4275-46C9-844F-CED753BA871D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5059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302E25-0376-4ED0-8856-6F571610AE74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3851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17D8DC-EB60-430F-BC55-11E1A49ACAAF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50587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CAA2FC-AD39-4734-8926-F65144AF4A3C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4450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446D124-7A5C-4F30-8972-290D4924D5E8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3697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1326-02B6-4D06-A1D8-387A0D4A65DB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9107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81406EE-9579-4F33-B121-DCDD28ABAE27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9924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A120D2-9F43-4A65-B9AB-31AB068F8FF8}" type="slidenum">
              <a:rPr lang="en-US" altLang="ko-KR">
                <a:solidFill>
                  <a:srgbClr val="000000"/>
                </a:solidFill>
              </a:rPr>
              <a:pPr/>
              <a:t>‹#›</a:t>
            </a:fld>
            <a:endParaRPr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8157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6776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42603090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07272477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7551008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2299316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869066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622674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39140598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41561264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40287475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1728794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12511753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 algn="ctr">
              <a:defRPr b="1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rgbClr val="000000"/>
                </a:solidFill>
                <a:latin typeface="HY견명조" pitchFamily="18" charset="-127"/>
                <a:ea typeface="HY견명조" pitchFamily="18" charset="-127"/>
              </a:defRPr>
            </a:lvl1pPr>
          </a:lstStyle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fld id="{F6461623-8855-4ADA-96C0-8C93A68D23F2}" type="slidenum">
              <a:rPr kumimoji="1" lang="en-US" altLang="ko-KR"/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/>
          </a:p>
        </p:txBody>
      </p:sp>
    </p:spTree>
    <p:extLst>
      <p:ext uri="{BB962C8B-B14F-4D97-AF65-F5344CB8AC3E}">
        <p14:creationId xmlns:p14="http://schemas.microsoft.com/office/powerpoint/2010/main" val="26754220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257ED-B1F0-478D-B9D6-748F35FF7F73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787102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83A372-5CDD-4B42-990B-2F6F57916785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6385001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39971-0318-4AF5-B95E-D59E658DA40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15632148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3F3103-2537-4E44-BCEC-35A8AD0EB84F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31771015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016B4-35F2-4CAF-99F2-3FDF6B245E2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57564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B3150A-90D5-482F-8164-6DE6172EE3F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647468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FF182A-D2B1-4983-9BF0-32EE3AAE680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79229645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E4552-F6FA-4200-A8DD-D6EAA5269AFA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7523588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79DE1-4F6D-4638-A4AF-461FAE3C8A84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1807428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BBDB4-82C2-431B-B223-5D86A8FD70A7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8681311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E70DC-D5A5-4BC9-A48C-BEE2C33A428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857879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9AEB2B-1B7F-4804-BC7E-AA14F3FD93E0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51293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12DF854-0DF0-4A94-90AB-741D41D2F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09E2BD3-A55C-48AF-9156-79C85A6559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7D9B9CD-E6A7-4A0B-BF61-E1D82FDF7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74D8-906F-4C1A-8BB0-EB20F69D10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2019-04-26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483C075-D1AF-4C9B-B904-36E23A829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3615374-7FF5-414C-A170-5F3A3D329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497CA-1336-4024-A149-49C8D36EDBB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986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D554593-D12D-421C-836D-5A0A62A09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2138474-73A9-4DC6-AD99-FBB815255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696CD99-8741-4F52-B8AD-666CCA2F3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74D8-906F-4C1A-8BB0-EB20F69D10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2019-04-26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4B5951D-2DD4-4CC5-BC5B-DB3667BF7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94B657F-FFD4-4CF3-8584-A1EC8E62D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497CA-1336-4024-A149-49C8D36EDBB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9159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8CEBFE-B86F-4DF6-A633-C5121AC3A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1533EDA-96D8-468E-84DA-FD34A0682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426E1B-11D7-4F15-ABC4-A83CD450D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74D8-906F-4C1A-8BB0-EB20F69D10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2019-04-26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4CBA0F3-00C6-4C45-A901-B7FC8F887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B63766D-5F1B-4F3B-B8C3-A06FF0445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497CA-1336-4024-A149-49C8D36EDBB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22004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84F2239-1D2D-4FB4-99E2-97C38B585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01EDB25-A7AA-4AD9-B881-9D2CD50DED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9FE61B11-C63F-481C-9B80-8B748B937E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8DE781C-8792-4B1B-994C-1EB8BA7C8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74D8-906F-4C1A-8BB0-EB20F69D10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2019-04-26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13563FC-5EE0-4411-813A-20C72845E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F4848D1-A209-4F1A-93E2-57E7BDF02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497CA-1336-4024-A149-49C8D36EDBB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0186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4CDFE1-A3E6-4357-829D-24AFAE345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B3F761E-C0D9-411E-BEF9-F39EEC4AB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8E112A9-2DD2-48F8-BE60-5860D6FAEF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6C2078A-5B8F-4F4F-9CCD-546973E4F5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7DA7EDF-0F40-4D85-BA10-2ACC71A30D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DAA137E-F930-455E-9695-68220FF2E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74D8-906F-4C1A-8BB0-EB20F69D10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2019-04-26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8B47AF0-7539-47EE-9739-0381235FF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347F8FE-98EE-480B-A8FE-81E1B8577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497CA-1336-4024-A149-49C8D36EDBB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0617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46E60C7-0520-4D9C-B37D-AA675B859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1AECC65-8E90-4A81-A5AE-B16BA1706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74D8-906F-4C1A-8BB0-EB20F69D10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2019-04-26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6300FEE-8C4C-4322-AAAC-3DC121F6C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3C4A732-7576-4537-8324-39ED66DCC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497CA-1336-4024-A149-49C8D36EDBB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9942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8D12E17-E84C-41A4-8508-4E6414367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74D8-906F-4C1A-8BB0-EB20F69D10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2019-04-26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4B9D438-8729-43B0-BBAA-579B40314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50F9551-BA09-4A20-9856-CB7BF2E05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497CA-1336-4024-A149-49C8D36EDBB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07422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2989D3-CA78-4875-A86C-F316F6563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5918EFF-BFB5-4DC8-850E-5C050496C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4F38269-6759-46B3-BB79-FE681D578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67AA049-117E-49C7-AE66-1B8964E81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74D8-906F-4C1A-8BB0-EB20F69D10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2019-04-26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74A3C23-B6B7-48FE-ABAB-1CA74AA72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426A07E-3BC1-4B04-B0FD-E84C33EFD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497CA-1336-4024-A149-49C8D36EDBB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824727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21E2116-3E78-4FFE-AC48-C7E2E0119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3048C0BB-56AE-4CF4-94F3-ADFBA14C7C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69E5C00-139D-49DE-AF0A-3CDD4B8447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1BC116D-3BA9-4778-9ADA-81E338769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74D8-906F-4C1A-8BB0-EB20F69D10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2019-04-26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353981A-058C-499A-8722-3515DF623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ECEE2A3-8AE6-40B3-B0C3-9E7B2E914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497CA-1336-4024-A149-49C8D36EDBB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56339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64D936B-8E61-4E19-AEB3-4F08C6B5D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5C86116-FF40-4253-AC74-A025A6D425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F62B585-D49C-47F9-B8C6-F5002A6B1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74D8-906F-4C1A-8BB0-EB20F69D10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2019-04-26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C6D3A0D-CCEB-4776-BCE6-C3D5B7173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3E17EDD-5C6A-4F43-A95B-98BC49D07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497CA-1336-4024-A149-49C8D36EDBB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35515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2E7875A-05D3-4183-A5C7-91BA5059D9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B007133-DF93-4B16-88AE-B6692A25C7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C5EC545-1950-4695-B686-A37F03C69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C74D8-906F-4C1A-8BB0-EB20F69D10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2019-04-26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7BABFF5-5565-4C8A-A6EE-7C1FC9541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1C2EE80-C7D8-4FA8-9388-1BD57B934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497CA-1336-4024-A149-49C8D36EDBB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717921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BF9E2B82-656D-46CE-B6A1-84D005DF064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0532444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C2136B0A-B3BC-42FE-A834-38648D2267A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85279666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29F11CF6-E8D7-4667-9561-BA3AE6B8B95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27847937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288A0E1-66B4-4F56-9CA8-11E5C904CB9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0645948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49B51B9-4CC1-49A6-90CB-CE57DD5CA5ED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4070100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12C81BF5-6331-4E0C-99D9-3B9CCAEC5D9F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02550297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FBE23036-076F-4232-B3ED-BD01D53E947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8026590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 smtClean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9C0847C2-93D9-4CBD-97CF-84C65E7108EF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70297872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D82BE7EE-7291-4BA0-9E55-7969CC9D245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135444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5DD7D0A3-E72F-4EF9-931B-7E3A079E0EC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92807467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ctr"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b="1">
                <a:latin typeface="맑은 고딕" pitchFamily="50" charset="-127"/>
                <a:ea typeface="맑은 고딕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BF0EB6C3-EE3E-40A8-8698-D5CD8F63818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805030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559338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189380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112276655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773210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969775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44647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0341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52433503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</p:spTree>
    <p:extLst>
      <p:ext uri="{BB962C8B-B14F-4D97-AF65-F5344CB8AC3E}">
        <p14:creationId xmlns:p14="http://schemas.microsoft.com/office/powerpoint/2010/main" val="204667971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835738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31091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478323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제목, 텍스트 및 미디어 클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미디어 개체 틀 3"/>
          <p:cNvSpPr>
            <a:spLocks noGrp="1"/>
          </p:cNvSpPr>
          <p:nvPr>
            <p:ph type="media"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98291409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72EC6AEA-1B7C-48B2-9399-0D97BD62EF5D}" type="datetimeFigureOut">
              <a:rPr lang="ko-KR" altLang="en-US"/>
              <a:pPr>
                <a:defRPr/>
              </a:pPr>
              <a:t>2019-04-26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800" b="0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0" sz="1800" b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ED5D6DA-EB0D-47A5-B3B6-AC4005D72311}" type="slidenum">
              <a:rPr lang="ko-KR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604372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13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slideLayout" Target="../slideLayouts/slideLayout83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5" Type="http://schemas.openxmlformats.org/officeDocument/2006/relationships/theme" Target="../theme/theme7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Relationship Id="rId14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b="1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b="1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1AECEEB-6EAF-4779-A625-21D7B568AF8C}" type="slidenum">
              <a:rPr kumimoji="1" lang="en-US" altLang="ko-KR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 b="1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724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제목 스타일 편집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AB96B7A-DD0D-4EC8-9988-D1593F2C69DA}" type="slidenum">
              <a:rPr kumimoji="1" lang="en-US" altLang="ko-KR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257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0620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latinLnBrk="1" hangingPunct="1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298237F-B399-43B5-AD33-FD43F8E02A09}" type="slidenum">
              <a:rPr kumimoji="1" lang="en-US" altLang="ko-KR">
                <a:solidFill>
                  <a:srgbClr val="000000"/>
                </a:solidFill>
                <a:cs typeface="Arial"/>
                <a:sym typeface="Arial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kumimoji="1" lang="en-US" altLang="ko-KR">
              <a:solidFill>
                <a:srgbClr val="000000"/>
              </a:solidFill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4577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  <p:sldLayoutId id="2147483761" r:id="rId12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anose="020B0600000101010101" pitchFamily="50" charset="-127"/>
          <a:ea typeface="굴림" panose="020B0600000101010101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B72A9CC-FE2F-4A72-9AF4-ADAB8ABCA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F904C60-C3AB-4C4F-96CE-211682D97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66C3351-F57B-40BD-B3B9-825DCD8994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C74D8-906F-4C1A-8BB0-EB20F69D101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2019-04-26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0B81C0-AEA9-4A85-BD9B-0BDA83221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83434B8-7049-4988-9A4C-9BDC247022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497CA-1336-4024-A149-49C8D36EDBB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7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60123B1-106F-4C51-9EE9-793801FDEB0D}" type="slidenum">
              <a:rPr kumimoji="1" lang="en-US" altLang="ko-KR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kumimoji="1" lang="en-US" altLang="ko-KR"/>
          </a:p>
        </p:txBody>
      </p:sp>
    </p:spTree>
    <p:extLst>
      <p:ext uri="{BB962C8B-B14F-4D97-AF65-F5344CB8AC3E}">
        <p14:creationId xmlns:p14="http://schemas.microsoft.com/office/powerpoint/2010/main" val="2711629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8354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l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l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l" rtl="0" eaLnBrk="0" fontAlgn="base" latinLnBrk="1" hangingPunct="0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l" rtl="0" fontAlgn="base" latinLnBrk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l" rtl="0" fontAlgn="base" latinLnBrk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l" rtl="0" fontAlgn="base" latinLnBrk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l" rtl="0" fontAlgn="base" latinLnBrk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video" Target="../media/media4.mp4"/><Relationship Id="rId13" Type="http://schemas.openxmlformats.org/officeDocument/2006/relationships/slideLayout" Target="../slideLayouts/slideLayout31.xml"/><Relationship Id="rId18" Type="http://schemas.openxmlformats.org/officeDocument/2006/relationships/image" Target="../media/image20.png"/><Relationship Id="rId3" Type="http://schemas.microsoft.com/office/2007/relationships/media" Target="../media/media2.wmv"/><Relationship Id="rId21" Type="http://schemas.openxmlformats.org/officeDocument/2006/relationships/image" Target="../media/image23.png"/><Relationship Id="rId7" Type="http://schemas.microsoft.com/office/2007/relationships/media" Target="../media/media4.mp4"/><Relationship Id="rId12" Type="http://schemas.openxmlformats.org/officeDocument/2006/relationships/video" Target="../media/media6.mp4"/><Relationship Id="rId17" Type="http://schemas.openxmlformats.org/officeDocument/2006/relationships/image" Target="../media/image19.png"/><Relationship Id="rId2" Type="http://schemas.openxmlformats.org/officeDocument/2006/relationships/video" Target="../media/media1.mp4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microsoft.com/office/2007/relationships/media" Target="../media/media1.mp4"/><Relationship Id="rId6" Type="http://schemas.openxmlformats.org/officeDocument/2006/relationships/video" Target="../media/media3.mp4"/><Relationship Id="rId11" Type="http://schemas.microsoft.com/office/2007/relationships/media" Target="../media/media6.mp4"/><Relationship Id="rId5" Type="http://schemas.microsoft.com/office/2007/relationships/media" Target="../media/media3.mp4"/><Relationship Id="rId15" Type="http://schemas.openxmlformats.org/officeDocument/2006/relationships/image" Target="../media/image17.png"/><Relationship Id="rId10" Type="http://schemas.openxmlformats.org/officeDocument/2006/relationships/video" Target="../media/media5.mp4"/><Relationship Id="rId19" Type="http://schemas.openxmlformats.org/officeDocument/2006/relationships/image" Target="../media/image21.png"/><Relationship Id="rId4" Type="http://schemas.openxmlformats.org/officeDocument/2006/relationships/video" Target="../media/media2.wmv"/><Relationship Id="rId9" Type="http://schemas.microsoft.com/office/2007/relationships/media" Target="../media/media5.mp4"/><Relationship Id="rId1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6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41.jpe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13" Type="http://schemas.openxmlformats.org/officeDocument/2006/relationships/image" Target="../media/image53.jpeg"/><Relationship Id="rId18" Type="http://schemas.openxmlformats.org/officeDocument/2006/relationships/image" Target="../media/image58.jpeg"/><Relationship Id="rId26" Type="http://schemas.openxmlformats.org/officeDocument/2006/relationships/image" Target="../media/image66.jpeg"/><Relationship Id="rId3" Type="http://schemas.openxmlformats.org/officeDocument/2006/relationships/notesSlide" Target="../notesSlides/notesSlide17.xml"/><Relationship Id="rId21" Type="http://schemas.openxmlformats.org/officeDocument/2006/relationships/image" Target="../media/image61.jpeg"/><Relationship Id="rId7" Type="http://schemas.openxmlformats.org/officeDocument/2006/relationships/image" Target="../media/image47.jpeg"/><Relationship Id="rId12" Type="http://schemas.openxmlformats.org/officeDocument/2006/relationships/image" Target="../media/image52.jpeg"/><Relationship Id="rId17" Type="http://schemas.openxmlformats.org/officeDocument/2006/relationships/image" Target="../media/image57.jpeg"/><Relationship Id="rId25" Type="http://schemas.openxmlformats.org/officeDocument/2006/relationships/image" Target="../media/image65.jpeg"/><Relationship Id="rId2" Type="http://schemas.openxmlformats.org/officeDocument/2006/relationships/slideLayout" Target="../slideLayouts/slideLayout31.xml"/><Relationship Id="rId16" Type="http://schemas.openxmlformats.org/officeDocument/2006/relationships/image" Target="../media/image56.jpeg"/><Relationship Id="rId20" Type="http://schemas.openxmlformats.org/officeDocument/2006/relationships/image" Target="../media/image60.jpeg"/><Relationship Id="rId29" Type="http://schemas.openxmlformats.org/officeDocument/2006/relationships/image" Target="../media/image69.jpeg"/><Relationship Id="rId1" Type="http://schemas.openxmlformats.org/officeDocument/2006/relationships/vmlDrawing" Target="../drawings/vmlDrawing1.vml"/><Relationship Id="rId6" Type="http://schemas.openxmlformats.org/officeDocument/2006/relationships/image" Target="../media/image46.jpeg"/><Relationship Id="rId11" Type="http://schemas.openxmlformats.org/officeDocument/2006/relationships/image" Target="../media/image51.jpeg"/><Relationship Id="rId24" Type="http://schemas.openxmlformats.org/officeDocument/2006/relationships/image" Target="../media/image64.jpeg"/><Relationship Id="rId32" Type="http://schemas.openxmlformats.org/officeDocument/2006/relationships/image" Target="../media/image70.jpeg"/><Relationship Id="rId5" Type="http://schemas.openxmlformats.org/officeDocument/2006/relationships/image" Target="../media/image45.jpeg"/><Relationship Id="rId15" Type="http://schemas.openxmlformats.org/officeDocument/2006/relationships/image" Target="../media/image55.jpeg"/><Relationship Id="rId23" Type="http://schemas.openxmlformats.org/officeDocument/2006/relationships/image" Target="../media/image63.jpeg"/><Relationship Id="rId28" Type="http://schemas.openxmlformats.org/officeDocument/2006/relationships/image" Target="../media/image68.jpeg"/><Relationship Id="rId10" Type="http://schemas.openxmlformats.org/officeDocument/2006/relationships/image" Target="../media/image50.jpeg"/><Relationship Id="rId19" Type="http://schemas.openxmlformats.org/officeDocument/2006/relationships/image" Target="../media/image59.jpeg"/><Relationship Id="rId31" Type="http://schemas.openxmlformats.org/officeDocument/2006/relationships/image" Target="../media/image43.png"/><Relationship Id="rId4" Type="http://schemas.openxmlformats.org/officeDocument/2006/relationships/image" Target="../media/image44.png"/><Relationship Id="rId9" Type="http://schemas.openxmlformats.org/officeDocument/2006/relationships/image" Target="../media/image49.jpeg"/><Relationship Id="rId14" Type="http://schemas.openxmlformats.org/officeDocument/2006/relationships/image" Target="../media/image54.jpeg"/><Relationship Id="rId22" Type="http://schemas.openxmlformats.org/officeDocument/2006/relationships/image" Target="../media/image62.jpeg"/><Relationship Id="rId27" Type="http://schemas.openxmlformats.org/officeDocument/2006/relationships/image" Target="../media/image67.jpeg"/><Relationship Id="rId30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8"/>
          <p:cNvSpPr>
            <a:spLocks noChangeArrowheads="1"/>
          </p:cNvSpPr>
          <p:nvPr/>
        </p:nvSpPr>
        <p:spPr bwMode="auto">
          <a:xfrm>
            <a:off x="1774825" y="88520"/>
            <a:ext cx="8572500" cy="584775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1600" b="1" dirty="0" smtClean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en-US" altLang="ko-KR" sz="2000" b="1" dirty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 </a:t>
            </a:r>
            <a:endParaRPr lang="ko-KR" altLang="en-US" sz="2000" dirty="0">
              <a:solidFill>
                <a:srgbClr val="FFFF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2000" b="1" dirty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/>
            </a:r>
            <a:br>
              <a:rPr lang="ko-KR" altLang="en-US" sz="2000" b="1" dirty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</a:br>
            <a:r>
              <a:rPr lang="ko-KR" altLang="en-US" sz="1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變 革 </a:t>
            </a:r>
            <a:r>
              <a:rPr lang="ko-KR" altLang="en-US" sz="1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의  </a:t>
            </a:r>
            <a:r>
              <a:rPr lang="ko-KR" altLang="en-US" sz="2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16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時 代 </a:t>
            </a:r>
            <a:endParaRPr lang="en-US" altLang="ko-KR" sz="12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2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endParaRPr lang="en-US" altLang="ko-KR" sz="20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lang="ko-KR" altLang="en-US" sz="2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企 業 의  製 品 政 策 </a:t>
            </a:r>
            <a:endParaRPr lang="en-US" altLang="ko-KR" sz="2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lang="en-US" altLang="ko-KR" sz="2000" b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marL="285750" indent="-285750" algn="ctr" eaLnBrk="0" fontAlgn="base" latinLnBrk="0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altLang="ko-KR" sz="1400" b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marL="285750" indent="-285750" algn="ctr" eaLnBrk="0" fontAlgn="base" latinLnBrk="0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altLang="ko-KR" sz="1400" b="1" dirty="0" smtClean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marL="285750" indent="-285750" algn="ctr" eaLnBrk="0" fontAlgn="base" latinLnBrk="0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ko-KR" altLang="en-US" sz="14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defRPr/>
            </a:pPr>
            <a:endParaRPr lang="en-US" altLang="ko-KR" kern="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defRPr/>
            </a:pPr>
            <a:endParaRPr lang="en-US" altLang="ko-KR" sz="2400" kern="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defRPr/>
            </a:pPr>
            <a:r>
              <a:rPr lang="en-US" altLang="ko-KR" sz="1200" b="1" kern="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2019 .  4.  30.</a:t>
            </a:r>
            <a:endParaRPr lang="en-US" altLang="ko-KR" sz="1200" b="1" kern="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defRPr/>
            </a:pPr>
            <a:endParaRPr lang="en-US" altLang="ko-KR" sz="4000" kern="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defRPr/>
            </a:pPr>
            <a:endParaRPr lang="en-US" altLang="ko-KR" kern="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defRPr/>
            </a:pPr>
            <a:endParaRPr lang="en-US" altLang="ko-KR" sz="14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defRPr/>
            </a:pPr>
            <a:endParaRPr lang="en-US" altLang="ko-KR" sz="14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defRPr/>
            </a:pPr>
            <a:endParaRPr lang="en-US" altLang="ko-KR" sz="20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defRPr/>
            </a:pPr>
            <a:endParaRPr lang="en-US" altLang="ko-KR" sz="2000" b="1" kern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defRPr/>
            </a:pPr>
            <a:endParaRPr lang="en-US" altLang="ko-KR" sz="1400" b="1" kern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>
              <a:defRPr/>
            </a:pPr>
            <a:r>
              <a:rPr lang="ko-KR" altLang="en-US" sz="1200" b="1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이  면 우</a:t>
            </a:r>
            <a:endParaRPr lang="en-US" altLang="ko-KR" sz="1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7D305ED-8525-42FE-8247-7AAD309DE6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836" y="4471412"/>
            <a:ext cx="1033903" cy="58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6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17"/>
          <p:cNvSpPr txBox="1">
            <a:spLocks noChangeArrowheads="1"/>
          </p:cNvSpPr>
          <p:nvPr/>
        </p:nvSpPr>
        <p:spPr bwMode="auto">
          <a:xfrm>
            <a:off x="4452938" y="4462464"/>
            <a:ext cx="229582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2800" b="1" dirty="0">
                <a:solidFill>
                  <a:srgbClr val="00B05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일본 </a:t>
            </a:r>
            <a:r>
              <a:rPr lang="en-US" altLang="ko-KR" sz="2800" b="1" dirty="0">
                <a:solidFill>
                  <a:srgbClr val="00B05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– Z</a:t>
            </a:r>
            <a:r>
              <a:rPr lang="ko-KR" altLang="en-US" sz="2800" b="1" dirty="0">
                <a:solidFill>
                  <a:srgbClr val="00B05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이론</a:t>
            </a:r>
          </a:p>
        </p:txBody>
      </p:sp>
      <p:sp>
        <p:nvSpPr>
          <p:cNvPr id="9221" name="Text Box 18"/>
          <p:cNvSpPr txBox="1">
            <a:spLocks noChangeArrowheads="1"/>
          </p:cNvSpPr>
          <p:nvPr/>
        </p:nvSpPr>
        <p:spPr bwMode="auto">
          <a:xfrm>
            <a:off x="4452938" y="3681414"/>
            <a:ext cx="23006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ko-KR" sz="2800" dirty="0">
                <a:solidFill>
                  <a:srgbClr val="000000"/>
                </a:solidFill>
              </a:rPr>
              <a:t>   </a:t>
            </a:r>
            <a:r>
              <a:rPr lang="en-US" altLang="ko-KR" sz="2800" dirty="0" smtClean="0">
                <a:solidFill>
                  <a:srgbClr val="000000"/>
                </a:solidFill>
              </a:rPr>
              <a:t>   </a:t>
            </a:r>
            <a:r>
              <a:rPr lang="en-US" altLang="ko-KR" sz="2800" b="1" dirty="0">
                <a:solidFill>
                  <a:srgbClr val="0000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– Y</a:t>
            </a:r>
            <a:r>
              <a:rPr lang="ko-KR" altLang="en-US" sz="2800" b="1" dirty="0">
                <a:solidFill>
                  <a:srgbClr val="0000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이론 </a:t>
            </a:r>
          </a:p>
        </p:txBody>
      </p:sp>
      <p:sp>
        <p:nvSpPr>
          <p:cNvPr id="23557" name="Rectangle 19"/>
          <p:cNvSpPr>
            <a:spLocks noGrp="1" noChangeArrowheads="1"/>
          </p:cNvSpPr>
          <p:nvPr>
            <p:ph type="title"/>
          </p:nvPr>
        </p:nvSpPr>
        <p:spPr>
          <a:xfrm>
            <a:off x="212832" y="96511"/>
            <a:ext cx="10240251" cy="3455988"/>
          </a:xfrm>
        </p:spPr>
        <p:txBody>
          <a:bodyPr anchor="t"/>
          <a:lstStyle/>
          <a:p>
            <a:pPr eaLnBrk="1" hangingPunct="1">
              <a:lnSpc>
                <a:spcPct val="130000"/>
              </a:lnSpc>
            </a:pPr>
            <a:r>
              <a:rPr lang="ko-KR" altLang="en-US" sz="2400" b="1" dirty="0" smtClean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선진국 </a:t>
            </a:r>
            <a:r>
              <a:rPr lang="ko-KR" altLang="en-US" sz="1200" b="1" dirty="0" smtClean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이 되려면</a:t>
            </a:r>
            <a:r>
              <a:rPr lang="en-US" altLang="ko-KR" sz="2400" b="1" dirty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/>
            </a:r>
            <a:br>
              <a:rPr lang="en-US" altLang="ko-KR" sz="2400" b="1" dirty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</a:br>
            <a:r>
              <a:rPr lang="en-US" altLang="ko-KR" sz="2400" b="1" dirty="0" smtClean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          </a:t>
            </a:r>
            <a:r>
              <a:rPr lang="ko-KR" altLang="en-US" sz="2400" b="1" dirty="0" smtClean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국가 고유 </a:t>
            </a:r>
            <a:r>
              <a:rPr lang="ko-KR" altLang="en-US" sz="1200" b="1" dirty="0" smtClean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의</a:t>
            </a:r>
            <a:r>
              <a:rPr lang="ko-KR" altLang="en-US" sz="2400" b="1" dirty="0" smtClean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en-US" altLang="ko-KR" sz="2400" b="1" dirty="0" smtClean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/>
            </a:r>
            <a:br>
              <a:rPr lang="en-US" altLang="ko-KR" sz="2400" b="1" dirty="0" smtClean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</a:br>
            <a:r>
              <a:rPr lang="en-US" altLang="ko-KR" sz="2400" b="1" dirty="0" smtClean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                        </a:t>
            </a:r>
            <a:r>
              <a:rPr lang="ko-KR" altLang="en-US" sz="2400" b="1" dirty="0" smtClean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경영철학 </a:t>
            </a:r>
            <a:r>
              <a:rPr lang="ko-KR" altLang="en-US" sz="1200" b="1" dirty="0" smtClean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이</a:t>
            </a:r>
            <a:r>
              <a:rPr lang="ko-KR" altLang="en-US" sz="2400" b="1" dirty="0" smtClean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1200" b="1" dirty="0" smtClean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있어야 </a:t>
            </a:r>
            <a:r>
              <a:rPr lang="ko-KR" altLang="en-US" sz="1200" b="1" dirty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한다</a:t>
            </a:r>
            <a:r>
              <a:rPr lang="en-US" altLang="ko-KR" sz="1200" b="1" dirty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.</a:t>
            </a:r>
          </a:p>
        </p:txBody>
      </p:sp>
      <p:sp>
        <p:nvSpPr>
          <p:cNvPr id="9223" name="Text Box 20"/>
          <p:cNvSpPr txBox="1">
            <a:spLocks noChangeArrowheads="1"/>
          </p:cNvSpPr>
          <p:nvPr/>
        </p:nvSpPr>
        <p:spPr bwMode="auto">
          <a:xfrm>
            <a:off x="4452938" y="2849564"/>
            <a:ext cx="246093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2800" b="1" dirty="0">
                <a:solidFill>
                  <a:srgbClr val="0000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미국 </a:t>
            </a:r>
            <a:r>
              <a:rPr lang="en-US" altLang="ko-KR" sz="2800" b="1" dirty="0">
                <a:solidFill>
                  <a:srgbClr val="0000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– X</a:t>
            </a:r>
            <a:r>
              <a:rPr lang="ko-KR" altLang="en-US" sz="2800" b="1" dirty="0">
                <a:solidFill>
                  <a:srgbClr val="0000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이론</a:t>
            </a:r>
            <a:r>
              <a:rPr lang="en-US" altLang="ko-KR" sz="28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</a:p>
        </p:txBody>
      </p:sp>
      <p:sp>
        <p:nvSpPr>
          <p:cNvPr id="9224" name="Text Box 21"/>
          <p:cNvSpPr txBox="1">
            <a:spLocks noChangeArrowheads="1"/>
          </p:cNvSpPr>
          <p:nvPr/>
        </p:nvSpPr>
        <p:spPr bwMode="auto">
          <a:xfrm>
            <a:off x="4452939" y="5299076"/>
            <a:ext cx="43211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o-KR" altLang="en-US" sz="2800" b="1" dirty="0">
                <a:solidFill>
                  <a:srgbClr val="FF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한국</a:t>
            </a:r>
            <a:r>
              <a:rPr lang="ko-KR" altLang="en-US" sz="28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en-US" altLang="ko-KR" sz="2800" b="1" dirty="0">
                <a:solidFill>
                  <a:srgbClr val="FF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–    ?</a:t>
            </a:r>
            <a:endParaRPr lang="ko-KR" altLang="en-US" sz="2800" b="1" dirty="0">
              <a:solidFill>
                <a:srgbClr val="FF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78471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/>
      <p:bldP spid="9221" grpId="0"/>
      <p:bldP spid="9223" grpId="0"/>
      <p:bldP spid="92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8"/>
          <p:cNvSpPr>
            <a:spLocks noChangeArrowheads="1"/>
          </p:cNvSpPr>
          <p:nvPr/>
        </p:nvSpPr>
        <p:spPr bwMode="auto">
          <a:xfrm>
            <a:off x="425667" y="1268413"/>
            <a:ext cx="8573701" cy="412420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8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W </a:t>
            </a:r>
            <a:r>
              <a:rPr lang="ko-KR" altLang="en-US" sz="28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이론</a:t>
            </a:r>
            <a:endParaRPr lang="en-US" altLang="ko-KR" sz="2800" b="1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/>
              <a:sym typeface="Arial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2800" b="1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/>
              <a:sym typeface="Arial"/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4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      </a:t>
            </a:r>
            <a:r>
              <a:rPr lang="en-US" altLang="ko-KR" sz="14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1.</a:t>
            </a:r>
            <a:r>
              <a:rPr lang="ko-KR" altLang="en-US" sz="14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  변할 것과 변하지 않을 것을</a:t>
            </a:r>
            <a:endParaRPr lang="en-US" altLang="ko-KR" sz="1400" b="1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/>
              <a:sym typeface="Arial"/>
            </a:endParaRPr>
          </a:p>
          <a:p>
            <a:pPr marL="514350" indent="-51435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4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                                 </a:t>
            </a:r>
            <a:r>
              <a:rPr lang="ko-KR" altLang="en-US" sz="14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                           명확히 구분하라</a:t>
            </a:r>
            <a:r>
              <a:rPr lang="en-US" altLang="ko-KR" sz="14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.                  ( </a:t>
            </a:r>
            <a:r>
              <a:rPr lang="ko-KR" altLang="en-US" sz="14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패러다임 </a:t>
            </a:r>
            <a:r>
              <a:rPr lang="en-US" altLang="ko-KR" sz="14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2800" b="1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/>
              <a:sym typeface="Arial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14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2.   </a:t>
            </a:r>
            <a:r>
              <a:rPr lang="ko-KR" altLang="en-US" sz="14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보이는 것을 포기하고</a:t>
            </a:r>
            <a:endParaRPr lang="en-US" altLang="ko-KR" sz="1400" b="1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/>
              <a:sym typeface="Arial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14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                                   </a:t>
            </a:r>
            <a:r>
              <a:rPr lang="ko-KR" altLang="en-US" sz="14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                       보이지 </a:t>
            </a:r>
            <a:r>
              <a:rPr lang="ko-KR" altLang="en-US" sz="14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않는 것을 </a:t>
            </a:r>
            <a:r>
              <a:rPr lang="ko-KR" altLang="en-US" sz="14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추구하라</a:t>
            </a:r>
            <a:r>
              <a:rPr lang="en-US" altLang="ko-KR" sz="14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.      ( </a:t>
            </a:r>
            <a:r>
              <a:rPr lang="ko-KR" altLang="en-US" sz="14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창의성 </a:t>
            </a:r>
            <a:r>
              <a:rPr lang="en-US" altLang="ko-KR" sz="14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1400" b="1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/>
              <a:sym typeface="Arial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8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 </a:t>
            </a:r>
            <a:r>
              <a:rPr lang="en-US" altLang="ko-KR" sz="28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         </a:t>
            </a:r>
            <a:r>
              <a:rPr lang="en-US" altLang="ko-KR" sz="20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3</a:t>
            </a:r>
            <a:r>
              <a:rPr lang="en-US" altLang="ko-KR" sz="20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. </a:t>
            </a:r>
            <a:r>
              <a:rPr lang="ko-KR" altLang="en-US" sz="20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빠른 현상에 집착하지 말고</a:t>
            </a:r>
            <a:endParaRPr lang="en-US" altLang="ko-KR" sz="2000" b="1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/>
              <a:sym typeface="Arial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sz="20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                                             느린 파문을 주목하라</a:t>
            </a:r>
            <a:r>
              <a:rPr lang="en-US" altLang="ko-KR" sz="20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. (  </a:t>
            </a:r>
            <a:r>
              <a:rPr lang="ko-KR" altLang="en-US" sz="20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비전</a:t>
            </a:r>
            <a:r>
              <a:rPr lang="en-US" altLang="ko-KR" sz="2000" b="1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  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2000" b="1" dirty="0" smtClean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/>
              <a:sym typeface="Arial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ko-KR" sz="2000" b="1" dirty="0" smtClean="0">
              <a:solidFill>
                <a:srgbClr val="FFFF00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/>
              <a:sym typeface="Arial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000" b="1" dirty="0" smtClean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/>
                <a:sym typeface="Arial"/>
              </a:rPr>
              <a:t>                              </a:t>
            </a:r>
            <a:endParaRPr lang="en-US" altLang="ko-KR" sz="2800" b="1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/>
              <a:sym typeface="Arial"/>
            </a:endParaRPr>
          </a:p>
        </p:txBody>
      </p:sp>
      <p:pic>
        <p:nvPicPr>
          <p:cNvPr id="5" name="Picture 9" descr="untitled-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24554" y="4276344"/>
            <a:ext cx="1643062" cy="2590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39608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3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6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63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63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63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63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63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2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638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638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Text Box 2"/>
          <p:cNvSpPr txBox="1">
            <a:spLocks noChangeArrowheads="1"/>
          </p:cNvSpPr>
          <p:nvPr/>
        </p:nvSpPr>
        <p:spPr bwMode="auto">
          <a:xfrm>
            <a:off x="3121673" y="820738"/>
            <a:ext cx="7112000" cy="427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180000" bIns="180000"/>
          <a:lstStyle>
            <a:lvl1pPr marL="457200" indent="-4572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l" eaLnBrk="1" hangingPunct="1">
              <a:lnSpc>
                <a:spcPct val="70000"/>
              </a:lnSpc>
              <a:buFontTx/>
              <a:buAutoNum type="alphaLcPeriod"/>
            </a:pPr>
            <a:r>
              <a:rPr lang="ko-KR" altLang="en-US" sz="1600" dirty="0" err="1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구공탄집</a:t>
            </a:r>
            <a:r>
              <a:rPr lang="ko-KR" altLang="en-US" sz="16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  </a:t>
            </a: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–   </a:t>
            </a:r>
            <a:r>
              <a:rPr lang="ko-KR" altLang="en-US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도시 </a:t>
            </a: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Gas</a:t>
            </a:r>
            <a:endParaRPr lang="en-US" altLang="ko-KR" sz="160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l" eaLnBrk="1" hangingPunct="1">
              <a:lnSpc>
                <a:spcPct val="70000"/>
              </a:lnSpc>
              <a:buFontTx/>
              <a:buAutoNum type="alphaLcPeriod"/>
            </a:pPr>
            <a:endParaRPr lang="en-US" altLang="ko-KR" sz="160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l" eaLnBrk="1" hangingPunct="1">
              <a:lnSpc>
                <a:spcPct val="70000"/>
              </a:lnSpc>
              <a:buFontTx/>
              <a:buAutoNum type="alphaLcPeriod"/>
            </a:pPr>
            <a:r>
              <a:rPr lang="ko-KR" altLang="en-US" sz="1600" dirty="0" err="1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솜틀집</a:t>
            </a:r>
            <a:r>
              <a:rPr lang="ko-KR" altLang="en-US" sz="16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     </a:t>
            </a: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–    </a:t>
            </a:r>
            <a:r>
              <a:rPr lang="ko-KR" altLang="en-US" sz="1600" dirty="0" err="1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카시미론</a:t>
            </a: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오리털</a:t>
            </a:r>
            <a:endParaRPr lang="ko-KR" altLang="en-US" sz="160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l" eaLnBrk="1" hangingPunct="1">
              <a:lnSpc>
                <a:spcPct val="70000"/>
              </a:lnSpc>
              <a:buFontTx/>
              <a:buAutoNum type="alphaLcPeriod"/>
            </a:pPr>
            <a:endParaRPr lang="ko-KR" altLang="en-US" sz="160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l" eaLnBrk="1" hangingPunct="1">
              <a:lnSpc>
                <a:spcPct val="70000"/>
              </a:lnSpc>
              <a:buFontTx/>
              <a:buAutoNum type="alphaLcPeriod"/>
            </a:pPr>
            <a:r>
              <a:rPr lang="ko-KR" altLang="en-US" sz="16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얼음가게 </a:t>
            </a:r>
            <a:r>
              <a:rPr lang="ko-KR" altLang="en-US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  </a:t>
            </a: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–    </a:t>
            </a:r>
            <a:r>
              <a:rPr lang="ko-KR" altLang="en-US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냉장고</a:t>
            </a:r>
            <a:endParaRPr lang="en-US" altLang="ko-KR" sz="1600" dirty="0" smtClean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l" eaLnBrk="1" hangingPunct="1">
              <a:lnSpc>
                <a:spcPct val="70000"/>
              </a:lnSpc>
              <a:buFontTx/>
              <a:buAutoNum type="alphaLcPeriod"/>
            </a:pPr>
            <a:endParaRPr lang="en-US" altLang="ko-KR" sz="1600" dirty="0" smtClean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l" eaLnBrk="1" hangingPunct="1">
              <a:lnSpc>
                <a:spcPct val="70000"/>
              </a:lnSpc>
              <a:buFontTx/>
              <a:buAutoNum type="alphaLcPeriod"/>
            </a:pPr>
            <a:endParaRPr lang="ko-KR" altLang="en-US" sz="160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l" eaLnBrk="1" hangingPunct="1">
              <a:lnSpc>
                <a:spcPct val="70000"/>
              </a:lnSpc>
              <a:buFontTx/>
              <a:buAutoNum type="alphaLcPeriod"/>
            </a:pPr>
            <a:endParaRPr lang="ko-KR" altLang="en-US" sz="160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l" eaLnBrk="1" hangingPunct="1">
              <a:lnSpc>
                <a:spcPct val="70000"/>
              </a:lnSpc>
              <a:buFontTx/>
              <a:buAutoNum type="alphaLcPeriod"/>
            </a:pPr>
            <a:r>
              <a:rPr lang="ko-KR" altLang="en-US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용달차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-    </a:t>
            </a:r>
            <a:r>
              <a:rPr lang="ko-KR" altLang="en-US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택배</a:t>
            </a: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퀵</a:t>
            </a:r>
            <a:endParaRPr lang="ko-KR" altLang="en-US" sz="160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marL="0" indent="0" algn="l" eaLnBrk="1" hangingPunct="1">
              <a:lnSpc>
                <a:spcPct val="70000"/>
              </a:lnSpc>
            </a:pPr>
            <a:endParaRPr lang="en-US" altLang="ko-KR" sz="160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marL="0" indent="0" algn="l" eaLnBrk="1" hangingPunct="1">
              <a:lnSpc>
                <a:spcPct val="7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e.    </a:t>
            </a:r>
            <a:r>
              <a:rPr lang="ko-KR" altLang="en-US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지하다방        </a:t>
            </a: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-    Starbucks </a:t>
            </a:r>
          </a:p>
          <a:p>
            <a:pPr algn="l" eaLnBrk="1" hangingPunct="1">
              <a:lnSpc>
                <a:spcPct val="70000"/>
              </a:lnSpc>
              <a:buFontTx/>
              <a:buAutoNum type="alphaLcPeriod"/>
            </a:pPr>
            <a:endParaRPr lang="en-US" altLang="ko-KR" sz="1600" dirty="0" smtClean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marL="0" indent="0" algn="l" eaLnBrk="1" hangingPunct="1">
              <a:lnSpc>
                <a:spcPct val="70000"/>
              </a:lnSpc>
            </a:pPr>
            <a:endParaRPr lang="en-US" altLang="ko-KR" sz="160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marL="0" indent="0" algn="l" eaLnBrk="1" hangingPunct="1">
              <a:lnSpc>
                <a:spcPct val="70000"/>
              </a:lnSpc>
            </a:pPr>
            <a:endParaRPr lang="en-US" altLang="ko-KR" sz="1600" dirty="0" smtClean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marL="0" indent="0" algn="l" eaLnBrk="1" hangingPunct="1">
              <a:lnSpc>
                <a:spcPct val="7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g.  </a:t>
            </a:r>
            <a:r>
              <a:rPr lang="ko-KR" altLang="en-US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공중전화         </a:t>
            </a: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-    Skype, </a:t>
            </a:r>
            <a:r>
              <a:rPr lang="en-US" altLang="ko-KR" sz="1600" dirty="0" err="1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Whatsapp</a:t>
            </a:r>
            <a:endParaRPr lang="en-US" altLang="ko-KR" sz="1600" dirty="0" smtClean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l" eaLnBrk="1" hangingPunct="1">
              <a:lnSpc>
                <a:spcPct val="70000"/>
              </a:lnSpc>
              <a:buFontTx/>
              <a:buAutoNum type="alphaLcPeriod"/>
            </a:pPr>
            <a:endParaRPr lang="en-US" altLang="ko-KR" sz="160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marL="0" indent="0" algn="l" eaLnBrk="1" hangingPunct="1">
              <a:lnSpc>
                <a:spcPct val="70000"/>
              </a:lnSpc>
            </a:pP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h.  </a:t>
            </a:r>
            <a:r>
              <a:rPr lang="ko-KR" altLang="en-US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서비스            </a:t>
            </a: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-    </a:t>
            </a:r>
            <a:r>
              <a:rPr lang="ko-KR" altLang="en-US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전산화</a:t>
            </a: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1600" dirty="0" err="1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셀프</a:t>
            </a: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쇼핑몰</a:t>
            </a: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,</a:t>
            </a:r>
            <a:r>
              <a:rPr lang="ko-KR" altLang="en-US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직구</a:t>
            </a: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</a:t>
            </a:r>
            <a:r>
              <a:rPr lang="ko-KR" altLang="en-US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</a:t>
            </a:r>
            <a:r>
              <a:rPr lang="en-US" altLang="ko-KR" sz="16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     </a:t>
            </a:r>
            <a:endParaRPr lang="ko-KR" altLang="en-US" sz="160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599043" name="Rectangle 3"/>
          <p:cNvSpPr>
            <a:spLocks noChangeArrowheads="1"/>
          </p:cNvSpPr>
          <p:nvPr/>
        </p:nvSpPr>
        <p:spPr bwMode="auto">
          <a:xfrm>
            <a:off x="2986088" y="4861841"/>
            <a:ext cx="6553200" cy="119373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l" eaLnBrk="1" hangingPunct="1"/>
            <a:endParaRPr lang="ko-KR" altLang="ko-KR" sz="2400">
              <a:solidFill>
                <a:srgbClr val="000000"/>
              </a:solidFill>
              <a:latin typeface="Tahoma" panose="020B0604030504040204" pitchFamily="34" charset="0"/>
              <a:ea typeface="CR원각체" pitchFamily="18" charset="-127"/>
            </a:endParaRPr>
          </a:p>
        </p:txBody>
      </p:sp>
      <p:sp>
        <p:nvSpPr>
          <p:cNvPr id="599044" name="Text Box 4"/>
          <p:cNvSpPr txBox="1">
            <a:spLocks noChangeArrowheads="1"/>
          </p:cNvSpPr>
          <p:nvPr/>
        </p:nvSpPr>
        <p:spPr bwMode="auto">
          <a:xfrm>
            <a:off x="3054350" y="5100638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l" eaLnBrk="1" hangingPunct="1"/>
            <a:r>
              <a:rPr lang="ko-KR" altLang="en-US" sz="18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요약</a:t>
            </a:r>
            <a:endParaRPr lang="ko-KR" altLang="en-US" sz="1800" b="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599045" name="Text Box 6"/>
          <p:cNvSpPr txBox="1">
            <a:spLocks noChangeArrowheads="1"/>
          </p:cNvSpPr>
          <p:nvPr/>
        </p:nvSpPr>
        <p:spPr bwMode="auto">
          <a:xfrm>
            <a:off x="4257677" y="5013326"/>
            <a:ext cx="34231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l" eaLnBrk="1" hangingPunct="1"/>
            <a:r>
              <a:rPr lang="en-US" altLang="ko-KR" sz="1600" b="0" dirty="0">
                <a:solidFill>
                  <a:srgbClr val="FF3300"/>
                </a:solidFill>
                <a:latin typeface="Tahoma" panose="020B0604030504040204" pitchFamily="34" charset="0"/>
                <a:ea typeface="굴림" panose="020B0600000101010101" pitchFamily="50" charset="-127"/>
              </a:rPr>
              <a:t>1.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ko-KR" sz="1600" b="0" dirty="0">
                <a:solidFill>
                  <a:srgbClr val="FF3300"/>
                </a:solidFill>
                <a:latin typeface="Tahoma" panose="020B0604030504040204" pitchFamily="34" charset="0"/>
                <a:ea typeface="굴림" panose="020B0600000101010101" pitchFamily="50" charset="-127"/>
              </a:rPr>
              <a:t>2.</a:t>
            </a:r>
          </a:p>
          <a:p>
            <a:pPr algn="l" eaLnBrk="1" hangingPunct="1">
              <a:lnSpc>
                <a:spcPct val="150000"/>
              </a:lnSpc>
            </a:pPr>
            <a:r>
              <a:rPr lang="en-US" altLang="ko-KR" sz="1600" b="0" dirty="0">
                <a:solidFill>
                  <a:srgbClr val="FF3300"/>
                </a:solidFill>
                <a:latin typeface="Tahoma" panose="020B0604030504040204" pitchFamily="34" charset="0"/>
                <a:ea typeface="굴림" panose="020B0600000101010101" pitchFamily="50" charset="-127"/>
              </a:rPr>
              <a:t>3</a:t>
            </a:r>
            <a:r>
              <a:rPr lang="en-US" altLang="ko-KR" sz="1600" b="0" dirty="0" smtClean="0">
                <a:solidFill>
                  <a:srgbClr val="FF3300"/>
                </a:solidFill>
                <a:latin typeface="Tahoma" panose="020B0604030504040204" pitchFamily="34" charset="0"/>
                <a:ea typeface="굴림" panose="020B0600000101010101" pitchFamily="50" charset="-127"/>
              </a:rPr>
              <a:t>.       </a:t>
            </a:r>
            <a:endParaRPr lang="en-US" altLang="ko-KR" sz="1600" b="0" dirty="0">
              <a:solidFill>
                <a:srgbClr val="FF3300"/>
              </a:solidFill>
              <a:latin typeface="Tahoma" panose="020B0604030504040204" pitchFamily="34" charset="0"/>
              <a:ea typeface="굴림" panose="020B0600000101010101" pitchFamily="50" charset="-127"/>
            </a:endParaRPr>
          </a:p>
        </p:txBody>
      </p:sp>
      <p:sp>
        <p:nvSpPr>
          <p:cNvPr id="599046" name="Text Box 3"/>
          <p:cNvSpPr txBox="1">
            <a:spLocks noChangeArrowheads="1"/>
          </p:cNvSpPr>
          <p:nvPr/>
        </p:nvSpPr>
        <p:spPr bwMode="auto">
          <a:xfrm>
            <a:off x="2676788" y="115888"/>
            <a:ext cx="50720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l" eaLnBrk="1" hangingPunct="1"/>
            <a:r>
              <a:rPr lang="ko-KR" altLang="en-US" sz="20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일상생활에서 경험한 </a:t>
            </a:r>
            <a:r>
              <a:rPr lang="ko-KR" altLang="en-US" sz="2000" dirty="0" err="1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파라다임</a:t>
            </a:r>
            <a:r>
              <a:rPr lang="ko-KR" altLang="en-US" sz="20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2000" dirty="0" err="1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쉬프트</a:t>
            </a:r>
            <a:endParaRPr lang="en-US" altLang="ko-KR" sz="200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1062917" name="Rectangle 5"/>
          <p:cNvSpPr>
            <a:spLocks noChangeArrowheads="1"/>
          </p:cNvSpPr>
          <p:nvPr/>
        </p:nvSpPr>
        <p:spPr bwMode="auto">
          <a:xfrm>
            <a:off x="4783009" y="4941888"/>
            <a:ext cx="4870450" cy="1151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ko-KR" altLang="en-U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      서서히 진행된다</a:t>
            </a:r>
            <a:r>
              <a:rPr lang="en-US" altLang="ko-KR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.</a:t>
            </a:r>
          </a:p>
          <a:p>
            <a:pPr eaLnBrk="1" hangingPunct="1">
              <a:lnSpc>
                <a:spcPct val="150000"/>
              </a:lnSpc>
            </a:pPr>
            <a:r>
              <a:rPr lang="ko-KR" altLang="en-U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      체감하지 못한다</a:t>
            </a:r>
            <a:r>
              <a:rPr lang="en-US" altLang="ko-KR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.</a:t>
            </a:r>
            <a:endParaRPr lang="en-US" altLang="ko-KR" sz="1600" dirty="0">
              <a:effectLst>
                <a:outerShdw blurRad="38100" dist="38100" dir="2700000" algn="tl">
                  <a:srgbClr val="C0C0C0"/>
                </a:outerShdw>
              </a:effectLst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eaLnBrk="1" hangingPunct="1">
              <a:lnSpc>
                <a:spcPct val="150000"/>
              </a:lnSpc>
            </a:pPr>
            <a:r>
              <a:rPr lang="ko-KR" altLang="en-US" sz="16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      회생이 </a:t>
            </a:r>
            <a:r>
              <a:rPr lang="ko-KR" altLang="en-US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불가능하다</a:t>
            </a:r>
            <a:r>
              <a:rPr lang="en-US" altLang="ko-KR" sz="1600" dirty="0">
                <a:effectLst>
                  <a:outerShdw blurRad="38100" dist="38100" dir="2700000" algn="tl">
                    <a:srgbClr val="C0C0C0"/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00965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2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29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62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62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62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62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2917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Text Box 2"/>
          <p:cNvSpPr txBox="1">
            <a:spLocks noChangeArrowheads="1"/>
          </p:cNvSpPr>
          <p:nvPr/>
        </p:nvSpPr>
        <p:spPr bwMode="auto">
          <a:xfrm>
            <a:off x="1703388" y="800736"/>
            <a:ext cx="8534400" cy="5961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fontAlgn="base" hangingPunct="1">
              <a:lnSpc>
                <a:spcPct val="17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2000" b="0" dirty="0">
                <a:solidFill>
                  <a:srgbClr val="000000"/>
                </a:solidFill>
                <a:latin typeface="Tahoma" panose="020B0604030504040204" pitchFamily="34" charset="0"/>
                <a:ea typeface="CR원각체" pitchFamily="18" charset="-127"/>
              </a:rPr>
              <a:t> </a:t>
            </a:r>
            <a:r>
              <a:rPr lang="ko-KR" altLang="en-US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구공탄 집이 </a:t>
            </a:r>
            <a:r>
              <a:rPr lang="en-US" altLang="ko-KR" sz="1600" dirty="0">
                <a:latin typeface="HY견명조" panose="02030600000101010101" pitchFamily="18" charset="-127"/>
                <a:ea typeface="HY견명조" panose="02030600000101010101" pitchFamily="18" charset="-127"/>
              </a:rPr>
              <a:t>10% </a:t>
            </a:r>
            <a:r>
              <a:rPr lang="ko-KR" altLang="en-US" sz="1600" dirty="0">
                <a:latin typeface="HY견명조" panose="02030600000101010101" pitchFamily="18" charset="-127"/>
                <a:ea typeface="HY견명조" panose="02030600000101010101" pitchFamily="18" charset="-127"/>
              </a:rPr>
              <a:t>경쟁력</a:t>
            </a:r>
            <a:r>
              <a:rPr lang="ko-KR" altLang="en-US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을 올리면 도시 </a:t>
            </a:r>
            <a:r>
              <a:rPr lang="en-US" altLang="ko-KR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Gas</a:t>
            </a:r>
            <a:r>
              <a:rPr lang="ko-KR" altLang="en-US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를 이기는가</a:t>
            </a:r>
            <a:r>
              <a:rPr lang="en-US" altLang="ko-KR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?</a:t>
            </a:r>
          </a:p>
          <a:p>
            <a:pPr eaLnBrk="1" fontAlgn="base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1600" b="0" dirty="0" err="1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솜틀집이</a:t>
            </a:r>
            <a:r>
              <a:rPr lang="ko-KR" altLang="en-US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1600" dirty="0">
                <a:latin typeface="HY견명조" panose="02030600000101010101" pitchFamily="18" charset="-127"/>
                <a:ea typeface="HY견명조" panose="02030600000101010101" pitchFamily="18" charset="-127"/>
              </a:rPr>
              <a:t>고임금</a:t>
            </a:r>
            <a:r>
              <a:rPr lang="en-US" altLang="ko-KR" sz="1600" dirty="0">
                <a:latin typeface="HY견명조" panose="02030600000101010101" pitchFamily="18" charset="-127"/>
                <a:ea typeface="HY견명조" panose="02030600000101010101" pitchFamily="18" charset="-127"/>
              </a:rPr>
              <a:t>- </a:t>
            </a:r>
            <a:r>
              <a:rPr lang="ko-KR" altLang="en-US" sz="1600" dirty="0" err="1">
                <a:latin typeface="HY견명조" panose="02030600000101010101" pitchFamily="18" charset="-127"/>
                <a:ea typeface="HY견명조" panose="02030600000101010101" pitchFamily="18" charset="-127"/>
              </a:rPr>
              <a:t>저효율</a:t>
            </a:r>
            <a:r>
              <a:rPr lang="ko-KR" altLang="en-US" sz="1600" b="0" dirty="0" err="1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을</a:t>
            </a:r>
            <a:r>
              <a:rPr lang="ko-KR" altLang="en-US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해소하면 </a:t>
            </a:r>
            <a:r>
              <a:rPr lang="ko-KR" altLang="en-US" sz="1600" b="0" dirty="0" err="1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카시미론</a:t>
            </a:r>
            <a:r>
              <a:rPr lang="en-US" altLang="ko-KR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오리털을 </a:t>
            </a:r>
            <a:r>
              <a:rPr lang="ko-KR" altLang="en-US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이기는가</a:t>
            </a:r>
            <a:r>
              <a:rPr lang="en-US" altLang="ko-KR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?</a:t>
            </a:r>
          </a:p>
          <a:p>
            <a:pPr eaLnBrk="1" fontAlgn="base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얼음가게가 </a:t>
            </a:r>
            <a:r>
              <a:rPr lang="ko-KR" altLang="en-US" sz="1600" dirty="0">
                <a:latin typeface="HY견명조" panose="02030600000101010101" pitchFamily="18" charset="-127"/>
                <a:ea typeface="HY견명조" panose="02030600000101010101" pitchFamily="18" charset="-127"/>
              </a:rPr>
              <a:t>가격경쟁력</a:t>
            </a:r>
            <a:r>
              <a:rPr lang="ko-KR" altLang="en-US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을 강화하면 냉장고를 이기는가</a:t>
            </a:r>
            <a:r>
              <a:rPr lang="en-US" altLang="ko-KR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?</a:t>
            </a:r>
          </a:p>
          <a:p>
            <a:pPr eaLnBrk="1" fontAlgn="base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altLang="ko-KR" sz="1600" b="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eaLnBrk="1" fontAlgn="base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용달차 조합이 </a:t>
            </a:r>
            <a:r>
              <a:rPr lang="ko-KR" altLang="en-US" sz="1600" dirty="0" err="1">
                <a:latin typeface="HY견명조" panose="02030600000101010101" pitchFamily="18" charset="-127"/>
                <a:ea typeface="HY견명조" panose="02030600000101010101" pitchFamily="18" charset="-127"/>
              </a:rPr>
              <a:t>합심전력</a:t>
            </a:r>
            <a:r>
              <a:rPr lang="ko-KR" altLang="en-US" sz="1600" b="0" dirty="0" err="1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하면</a:t>
            </a:r>
            <a:r>
              <a:rPr lang="ko-KR" altLang="en-US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택배</a:t>
            </a:r>
            <a:r>
              <a:rPr lang="en-US" altLang="ko-KR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퀵서비스를 </a:t>
            </a:r>
            <a:r>
              <a:rPr lang="ko-KR" altLang="en-US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이기는가</a:t>
            </a:r>
            <a:r>
              <a:rPr lang="en-US" altLang="ko-KR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?</a:t>
            </a:r>
          </a:p>
          <a:p>
            <a:pPr eaLnBrk="1" fontAlgn="base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지하다방</a:t>
            </a:r>
            <a:r>
              <a:rPr lang="en-US" altLang="ko-KR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마담</a:t>
            </a:r>
            <a:r>
              <a:rPr lang="en-US" altLang="ko-KR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레지가 </a:t>
            </a:r>
            <a:r>
              <a:rPr lang="ko-KR" altLang="en-US" sz="16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일치단결</a:t>
            </a:r>
            <a:r>
              <a:rPr lang="ko-KR" altLang="en-US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하면 </a:t>
            </a:r>
            <a:r>
              <a:rPr lang="ko-KR" altLang="en-US" sz="1600" b="0" dirty="0" err="1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스타벅스를</a:t>
            </a:r>
            <a:r>
              <a:rPr lang="ko-KR" altLang="en-US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이기는가</a:t>
            </a:r>
            <a:r>
              <a:rPr lang="en-US" altLang="ko-KR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?</a:t>
            </a:r>
          </a:p>
          <a:p>
            <a:pPr eaLnBrk="1" fontAlgn="base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전화국이 </a:t>
            </a:r>
            <a:r>
              <a:rPr lang="ko-KR" altLang="en-US" sz="16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세제감면</a:t>
            </a:r>
            <a:r>
              <a:rPr lang="en-US" altLang="ko-KR" sz="16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16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수수료 인하</a:t>
            </a:r>
            <a:r>
              <a:rPr lang="ko-KR" altLang="en-US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를</a:t>
            </a:r>
            <a:r>
              <a:rPr lang="ko-KR" altLang="en-US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제공하면 </a:t>
            </a:r>
            <a:r>
              <a:rPr lang="en-US" altLang="ko-KR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Skype</a:t>
            </a:r>
            <a:r>
              <a:rPr lang="ko-KR" altLang="en-US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를 </a:t>
            </a:r>
            <a:r>
              <a:rPr lang="ko-KR" altLang="en-US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이기는가</a:t>
            </a:r>
            <a:r>
              <a:rPr lang="en-US" altLang="ko-KR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?</a:t>
            </a:r>
          </a:p>
          <a:p>
            <a:pPr eaLnBrk="1" fontAlgn="base" hangingPunct="1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ko-KR" sz="1600" b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서비스업이 </a:t>
            </a:r>
            <a:r>
              <a:rPr lang="ko-KR" altLang="en-US" sz="16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임금혜택</a:t>
            </a:r>
            <a:r>
              <a:rPr lang="en-US" altLang="ko-KR" sz="16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, </a:t>
            </a:r>
            <a:r>
              <a:rPr lang="ko-KR" altLang="en-US" sz="1600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정책자금</a:t>
            </a:r>
            <a:r>
              <a:rPr lang="ko-KR" altLang="en-US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을 지원받으면 </a:t>
            </a:r>
            <a:r>
              <a:rPr lang="en-US" altLang="ko-KR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Amazon</a:t>
            </a:r>
            <a:r>
              <a:rPr lang="ko-KR" altLang="en-US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을 이기는가</a:t>
            </a:r>
            <a:r>
              <a:rPr lang="en-US" altLang="ko-KR" sz="1600" b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?</a:t>
            </a:r>
            <a:endParaRPr lang="en-US" altLang="ko-KR" sz="1600" b="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601091" name="Rectangle 4"/>
          <p:cNvSpPr>
            <a:spLocks noChangeArrowheads="1"/>
          </p:cNvSpPr>
          <p:nvPr/>
        </p:nvSpPr>
        <p:spPr bwMode="auto">
          <a:xfrm>
            <a:off x="3071814" y="5229226"/>
            <a:ext cx="5976937" cy="105727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ko-KR" altLang="ko-KR" sz="2400">
              <a:solidFill>
                <a:srgbClr val="000000"/>
              </a:solidFill>
              <a:latin typeface="Tahoma" panose="020B0604030504040204" pitchFamily="34" charset="0"/>
              <a:ea typeface="CR원각체" pitchFamily="18" charset="-127"/>
            </a:endParaRPr>
          </a:p>
        </p:txBody>
      </p:sp>
      <p:sp>
        <p:nvSpPr>
          <p:cNvPr id="601092" name="Text Box 5"/>
          <p:cNvSpPr txBox="1">
            <a:spLocks noChangeArrowheads="1"/>
          </p:cNvSpPr>
          <p:nvPr/>
        </p:nvSpPr>
        <p:spPr bwMode="auto">
          <a:xfrm>
            <a:off x="3268664" y="5226050"/>
            <a:ext cx="800219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ko-KR" altLang="en-US" sz="2400" b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결론</a:t>
            </a:r>
          </a:p>
        </p:txBody>
      </p:sp>
      <p:sp>
        <p:nvSpPr>
          <p:cNvPr id="601093" name="Text Box 3"/>
          <p:cNvSpPr txBox="1">
            <a:spLocks noChangeArrowheads="1"/>
          </p:cNvSpPr>
          <p:nvPr/>
        </p:nvSpPr>
        <p:spPr bwMode="auto">
          <a:xfrm>
            <a:off x="2496734" y="372745"/>
            <a:ext cx="497443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2000" dirty="0" err="1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파라다임</a:t>
            </a:r>
            <a:r>
              <a:rPr lang="ko-KR" altLang="en-US" sz="20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전환에 실패하는 이유</a:t>
            </a:r>
            <a:r>
              <a:rPr lang="en-US" altLang="ko-KR" sz="20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? - </a:t>
            </a:r>
            <a:r>
              <a:rPr lang="ko-KR" altLang="en-US" sz="20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미봉책</a:t>
            </a:r>
            <a:endParaRPr lang="en-US" altLang="ko-KR" sz="200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1071110" name="Rectangle 6"/>
          <p:cNvSpPr>
            <a:spLocks noChangeArrowheads="1"/>
          </p:cNvSpPr>
          <p:nvPr/>
        </p:nvSpPr>
        <p:spPr bwMode="auto">
          <a:xfrm>
            <a:off x="4079875" y="5214184"/>
            <a:ext cx="480853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marL="457200" indent="-45720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ko-KR" altLang="en-US" sz="2000" b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  <a:cs typeface="Tahoma" panose="020B0604030504040204" pitchFamily="34" charset="0"/>
              </a:rPr>
              <a:t>집착한다</a:t>
            </a:r>
            <a:r>
              <a:rPr lang="en-US" altLang="ko-KR" sz="2000" b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  <a:cs typeface="Tahoma" panose="020B0604030504040204" pitchFamily="34" charset="0"/>
              </a:rPr>
              <a:t>.</a:t>
            </a:r>
          </a:p>
          <a:p>
            <a:pPr marL="457200" indent="-45720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r>
              <a:rPr lang="ko-KR" altLang="en-US" sz="2000" b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  <a:cs typeface="Tahoma" panose="020B0604030504040204" pitchFamily="34" charset="0"/>
              </a:rPr>
              <a:t>저항한다</a:t>
            </a:r>
            <a:r>
              <a:rPr lang="en-US" altLang="ko-KR" sz="2000" b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  <a:cs typeface="Tahoma" panose="020B0604030504040204" pitchFamily="34" charset="0"/>
              </a:rPr>
              <a:t>.</a:t>
            </a:r>
          </a:p>
          <a:p>
            <a:pPr marL="457200" indent="-45720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 startAt="2"/>
            </a:pPr>
            <a:r>
              <a:rPr lang="ko-KR" altLang="en-US" sz="2000" b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  <a:cs typeface="Tahoma" panose="020B0604030504040204" pitchFamily="34" charset="0"/>
              </a:rPr>
              <a:t>연명한다</a:t>
            </a:r>
            <a:r>
              <a:rPr lang="en-US" altLang="ko-KR" sz="2000" b="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  <a:cs typeface="Tahoma" panose="020B0604030504040204" pitchFamily="34" charset="0"/>
              </a:rPr>
              <a:t>.</a:t>
            </a:r>
            <a:endParaRPr lang="en-US" altLang="ko-KR" sz="2000" b="0" dirty="0">
              <a:effectLst>
                <a:outerShdw blurRad="38100" dist="38100" dir="2700000" algn="tl">
                  <a:srgbClr val="C0C0C0"/>
                </a:outerShdw>
              </a:effectLst>
              <a:latin typeface="HY견명조" panose="02030600000101010101" pitchFamily="18" charset="-127"/>
              <a:ea typeface="HY견명조" panose="02030600000101010101" pitchFamily="18" charset="-127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45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71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711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71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71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71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1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58925" y="495301"/>
            <a:ext cx="8205788" cy="1133475"/>
          </a:xfrm>
          <a:solidFill>
            <a:srgbClr val="FFFFFF"/>
          </a:solidFill>
        </p:spPr>
        <p:txBody>
          <a:bodyPr/>
          <a:lstStyle/>
          <a:p>
            <a:pPr eaLnBrk="1" hangingPunct="1">
              <a:defRPr/>
            </a:pPr>
            <a:r>
              <a:rPr lang="ko-KR" altLang="en-US" sz="2400" b="1" dirty="0">
                <a:solidFill>
                  <a:schemeClr val="tx1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     </a:t>
            </a:r>
            <a:r>
              <a:rPr lang="ko-KR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꽃들은 어디로 갔나</a:t>
            </a:r>
            <a:r>
              <a:rPr lang="en-US" altLang="ko-K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?   </a:t>
            </a:r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2128839" y="1908176"/>
            <a:ext cx="8110537" cy="3825875"/>
          </a:xfrm>
          <a:prstGeom prst="rect">
            <a:avLst/>
          </a:prstGeom>
          <a:noFill/>
          <a:ln w="381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ko-KR" sz="24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067051" y="2054226"/>
            <a:ext cx="6454775" cy="3654425"/>
            <a:chOff x="896" y="1203"/>
            <a:chExt cx="3827" cy="2167"/>
          </a:xfrm>
        </p:grpSpPr>
        <p:sp>
          <p:nvSpPr>
            <p:cNvPr id="42007" name="Freeform 5"/>
            <p:cNvSpPr>
              <a:spLocks/>
            </p:cNvSpPr>
            <p:nvPr/>
          </p:nvSpPr>
          <p:spPr bwMode="auto">
            <a:xfrm>
              <a:off x="896" y="1339"/>
              <a:ext cx="3827" cy="2031"/>
            </a:xfrm>
            <a:custGeom>
              <a:avLst/>
              <a:gdLst>
                <a:gd name="T0" fmla="*/ 0 w 3827"/>
                <a:gd name="T1" fmla="*/ 883 h 2031"/>
                <a:gd name="T2" fmla="*/ 894 w 3827"/>
                <a:gd name="T3" fmla="*/ 80 h 2031"/>
                <a:gd name="T4" fmla="*/ 1921 w 3827"/>
                <a:gd name="T5" fmla="*/ 1366 h 2031"/>
                <a:gd name="T6" fmla="*/ 2737 w 3827"/>
                <a:gd name="T7" fmla="*/ 1894 h 2031"/>
                <a:gd name="T8" fmla="*/ 3827 w 3827"/>
                <a:gd name="T9" fmla="*/ 2031 h 203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27"/>
                <a:gd name="T16" fmla="*/ 0 h 2031"/>
                <a:gd name="T17" fmla="*/ 3827 w 3827"/>
                <a:gd name="T18" fmla="*/ 2031 h 203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27" h="2031">
                  <a:moveTo>
                    <a:pt x="0" y="883"/>
                  </a:moveTo>
                  <a:cubicBezTo>
                    <a:pt x="149" y="749"/>
                    <a:pt x="574" y="0"/>
                    <a:pt x="894" y="80"/>
                  </a:cubicBezTo>
                  <a:cubicBezTo>
                    <a:pt x="1214" y="160"/>
                    <a:pt x="1614" y="1064"/>
                    <a:pt x="1921" y="1366"/>
                  </a:cubicBezTo>
                  <a:cubicBezTo>
                    <a:pt x="2228" y="1668"/>
                    <a:pt x="2419" y="1783"/>
                    <a:pt x="2737" y="1894"/>
                  </a:cubicBezTo>
                  <a:cubicBezTo>
                    <a:pt x="3055" y="2005"/>
                    <a:pt x="3600" y="2003"/>
                    <a:pt x="3827" y="2031"/>
                  </a:cubicBezTo>
                </a:path>
              </a:pathLst>
            </a:custGeom>
            <a:noFill/>
            <a:ln w="57150">
              <a:solidFill>
                <a:srgbClr val="CC0000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42008" name="Text Box 6"/>
            <p:cNvSpPr txBox="1">
              <a:spLocks noChangeArrowheads="1"/>
            </p:cNvSpPr>
            <p:nvPr/>
          </p:nvSpPr>
          <p:spPr bwMode="auto">
            <a:xfrm>
              <a:off x="1351" y="1203"/>
              <a:ext cx="563" cy="183"/>
            </a:xfrm>
            <a:prstGeom prst="rect">
              <a:avLst/>
            </a:prstGeom>
            <a:noFill/>
            <a:ln w="571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>
                  <a:solidFill>
                    <a:srgbClr val="000000"/>
                  </a:solidFill>
                  <a:latin typeface="HY견명조" pitchFamily="18" charset="-127"/>
                  <a:ea typeface="HY견명조" pitchFamily="18" charset="-127"/>
                </a:rPr>
                <a:t>섬유 봉제</a:t>
              </a:r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3906839" y="2054226"/>
            <a:ext cx="6262687" cy="3654425"/>
            <a:chOff x="1394" y="1203"/>
            <a:chExt cx="3713" cy="2167"/>
          </a:xfrm>
        </p:grpSpPr>
        <p:sp>
          <p:nvSpPr>
            <p:cNvPr id="42005" name="Freeform 8"/>
            <p:cNvSpPr>
              <a:spLocks/>
            </p:cNvSpPr>
            <p:nvPr/>
          </p:nvSpPr>
          <p:spPr bwMode="auto">
            <a:xfrm>
              <a:off x="1394" y="1344"/>
              <a:ext cx="3713" cy="2026"/>
            </a:xfrm>
            <a:custGeom>
              <a:avLst/>
              <a:gdLst>
                <a:gd name="T0" fmla="*/ 0 w 3713"/>
                <a:gd name="T1" fmla="*/ 883 h 2026"/>
                <a:gd name="T2" fmla="*/ 894 w 3713"/>
                <a:gd name="T3" fmla="*/ 80 h 2026"/>
                <a:gd name="T4" fmla="*/ 1921 w 3713"/>
                <a:gd name="T5" fmla="*/ 1366 h 2026"/>
                <a:gd name="T6" fmla="*/ 2737 w 3713"/>
                <a:gd name="T7" fmla="*/ 1894 h 2026"/>
                <a:gd name="T8" fmla="*/ 3713 w 3713"/>
                <a:gd name="T9" fmla="*/ 2026 h 20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13"/>
                <a:gd name="T16" fmla="*/ 0 h 2026"/>
                <a:gd name="T17" fmla="*/ 3713 w 3713"/>
                <a:gd name="T18" fmla="*/ 2026 h 202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13" h="2026">
                  <a:moveTo>
                    <a:pt x="0" y="883"/>
                  </a:moveTo>
                  <a:cubicBezTo>
                    <a:pt x="149" y="749"/>
                    <a:pt x="574" y="0"/>
                    <a:pt x="894" y="80"/>
                  </a:cubicBezTo>
                  <a:cubicBezTo>
                    <a:pt x="1214" y="160"/>
                    <a:pt x="1614" y="1064"/>
                    <a:pt x="1921" y="1366"/>
                  </a:cubicBezTo>
                  <a:cubicBezTo>
                    <a:pt x="2228" y="1668"/>
                    <a:pt x="2438" y="1784"/>
                    <a:pt x="2737" y="1894"/>
                  </a:cubicBezTo>
                  <a:cubicBezTo>
                    <a:pt x="3036" y="2004"/>
                    <a:pt x="3510" y="1999"/>
                    <a:pt x="3713" y="2026"/>
                  </a:cubicBezTo>
                </a:path>
              </a:pathLst>
            </a:custGeom>
            <a:noFill/>
            <a:ln w="57150">
              <a:solidFill>
                <a:srgbClr val="CC0000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42006" name="Text Box 9"/>
            <p:cNvSpPr txBox="1">
              <a:spLocks noChangeArrowheads="1"/>
            </p:cNvSpPr>
            <p:nvPr/>
          </p:nvSpPr>
          <p:spPr bwMode="auto">
            <a:xfrm>
              <a:off x="1978" y="1203"/>
              <a:ext cx="667" cy="183"/>
            </a:xfrm>
            <a:prstGeom prst="rect">
              <a:avLst/>
            </a:prstGeom>
            <a:noFill/>
            <a:ln w="571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>
                  <a:solidFill>
                    <a:srgbClr val="000000"/>
                  </a:solidFill>
                  <a:latin typeface="HY견명조" pitchFamily="18" charset="-127"/>
                  <a:ea typeface="HY견명조" pitchFamily="18" charset="-127"/>
                </a:rPr>
                <a:t>신발 자전거</a:t>
              </a: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4826000" y="2054226"/>
            <a:ext cx="3206750" cy="2333625"/>
            <a:chOff x="1939" y="1203"/>
            <a:chExt cx="1901" cy="1384"/>
          </a:xfrm>
        </p:grpSpPr>
        <p:sp>
          <p:nvSpPr>
            <p:cNvPr id="42003" name="Freeform 11"/>
            <p:cNvSpPr>
              <a:spLocks/>
            </p:cNvSpPr>
            <p:nvPr/>
          </p:nvSpPr>
          <p:spPr bwMode="auto">
            <a:xfrm>
              <a:off x="1939" y="1364"/>
              <a:ext cx="1901" cy="1223"/>
            </a:xfrm>
            <a:custGeom>
              <a:avLst/>
              <a:gdLst>
                <a:gd name="T0" fmla="*/ 0 w 1901"/>
                <a:gd name="T1" fmla="*/ 863 h 1223"/>
                <a:gd name="T2" fmla="*/ 894 w 1901"/>
                <a:gd name="T3" fmla="*/ 60 h 1223"/>
                <a:gd name="T4" fmla="*/ 1901 w 1901"/>
                <a:gd name="T5" fmla="*/ 1223 h 1223"/>
                <a:gd name="T6" fmla="*/ 0 60000 65536"/>
                <a:gd name="T7" fmla="*/ 0 60000 65536"/>
                <a:gd name="T8" fmla="*/ 0 60000 65536"/>
                <a:gd name="T9" fmla="*/ 0 w 1901"/>
                <a:gd name="T10" fmla="*/ 0 h 1223"/>
                <a:gd name="T11" fmla="*/ 1901 w 1901"/>
                <a:gd name="T12" fmla="*/ 1223 h 122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1" h="1223">
                  <a:moveTo>
                    <a:pt x="0" y="863"/>
                  </a:moveTo>
                  <a:cubicBezTo>
                    <a:pt x="149" y="729"/>
                    <a:pt x="577" y="0"/>
                    <a:pt x="894" y="60"/>
                  </a:cubicBezTo>
                  <a:cubicBezTo>
                    <a:pt x="1211" y="120"/>
                    <a:pt x="1691" y="981"/>
                    <a:pt x="1901" y="1223"/>
                  </a:cubicBezTo>
                </a:path>
              </a:pathLst>
            </a:custGeom>
            <a:noFill/>
            <a:ln w="57150">
              <a:solidFill>
                <a:srgbClr val="CC0000"/>
              </a:solidFill>
              <a:round/>
              <a:headEnd/>
              <a:tailEnd type="triangle" w="med" len="med"/>
            </a:ln>
          </p:spPr>
          <p:txBody>
            <a:bodyPr anchor="ctr"/>
            <a:lstStyle/>
            <a:p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42004" name="Text Box 12"/>
            <p:cNvSpPr txBox="1">
              <a:spLocks noChangeArrowheads="1"/>
            </p:cNvSpPr>
            <p:nvPr/>
          </p:nvSpPr>
          <p:spPr bwMode="auto">
            <a:xfrm>
              <a:off x="2606" y="1203"/>
              <a:ext cx="670" cy="183"/>
            </a:xfrm>
            <a:prstGeom prst="rect">
              <a:avLst/>
            </a:prstGeom>
            <a:noFill/>
            <a:ln w="57150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>
                  <a:solidFill>
                    <a:srgbClr val="000000"/>
                  </a:solidFill>
                  <a:latin typeface="HY견명조" pitchFamily="18" charset="-127"/>
                  <a:ea typeface="HY견명조" pitchFamily="18" charset="-127"/>
                </a:rPr>
                <a:t>가전</a:t>
              </a:r>
              <a:r>
                <a:rPr kumimoji="1" lang="en-US" altLang="ko-KR" sz="1400" b="1" dirty="0">
                  <a:solidFill>
                    <a:srgbClr val="000000"/>
                  </a:solidFill>
                  <a:latin typeface="HY견명조" pitchFamily="18" charset="-127"/>
                  <a:ea typeface="HY견명조" pitchFamily="18" charset="-127"/>
                </a:rPr>
                <a:t> </a:t>
              </a:r>
              <a:r>
                <a:rPr kumimoji="1" lang="ko-KR" altLang="en-US" sz="1400" b="1" dirty="0">
                  <a:solidFill>
                    <a:srgbClr val="000000"/>
                  </a:solidFill>
                  <a:latin typeface="HY견명조" pitchFamily="18" charset="-127"/>
                  <a:ea typeface="HY견명조" pitchFamily="18" charset="-127"/>
                </a:rPr>
                <a:t>컴퓨터</a:t>
              </a:r>
            </a:p>
          </p:txBody>
        </p:sp>
      </p:grpSp>
      <p:grpSp>
        <p:nvGrpSpPr>
          <p:cNvPr id="5" name="Group 13"/>
          <p:cNvGrpSpPr>
            <a:grpSpLocks/>
          </p:cNvGrpSpPr>
          <p:nvPr/>
        </p:nvGrpSpPr>
        <p:grpSpPr bwMode="auto">
          <a:xfrm>
            <a:off x="5751514" y="1916112"/>
            <a:ext cx="4736857" cy="2484678"/>
            <a:chOff x="2542" y="1178"/>
            <a:chExt cx="2724" cy="1473"/>
          </a:xfrm>
        </p:grpSpPr>
        <p:sp>
          <p:nvSpPr>
            <p:cNvPr id="42000" name="Text Box 14"/>
            <p:cNvSpPr txBox="1">
              <a:spLocks noChangeArrowheads="1"/>
            </p:cNvSpPr>
            <p:nvPr/>
          </p:nvSpPr>
          <p:spPr bwMode="auto">
            <a:xfrm>
              <a:off x="3635" y="1264"/>
              <a:ext cx="1631" cy="1387"/>
            </a:xfrm>
            <a:prstGeom prst="rect">
              <a:avLst/>
            </a:prstGeom>
            <a:noFill/>
            <a:ln w="57150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세계 </a:t>
              </a:r>
              <a:r>
                <a:rPr kumimoji="1" lang="en-US" altLang="ko-KR" sz="14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5</a:t>
              </a:r>
              <a:r>
                <a:rPr kumimoji="1" lang="ko-KR" altLang="en-US" sz="14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위권</a:t>
              </a:r>
              <a:r>
                <a:rPr kumimoji="1" lang="en-US" altLang="ko-KR" sz="14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 </a:t>
              </a:r>
              <a:r>
                <a:rPr kumimoji="1" lang="ko-KR" altLang="en-US" sz="14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주력산업</a:t>
              </a:r>
              <a:endParaRPr kumimoji="1" lang="en-US" altLang="ko-KR" sz="1400" b="1" dirty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b="1" dirty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조선</a:t>
              </a:r>
              <a:r>
                <a:rPr kumimoji="1" lang="en-US" altLang="ko-KR" sz="16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, </a:t>
              </a:r>
              <a:r>
                <a:rPr kumimoji="1" lang="ko-KR" altLang="en-US" sz="16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철강</a:t>
              </a:r>
              <a:r>
                <a:rPr kumimoji="1" lang="en-US" altLang="ko-KR" sz="16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, </a:t>
              </a:r>
              <a:r>
                <a:rPr kumimoji="1" lang="ko-KR" altLang="en-US" sz="16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휴대폰</a:t>
              </a:r>
              <a:endParaRPr kumimoji="1" lang="en-US" altLang="ko-KR" sz="1600" b="1" dirty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600" b="1" dirty="0">
                  <a:solidFill>
                    <a:srgbClr val="CC0000"/>
                  </a:solidFill>
                  <a:latin typeface="HY견명조" pitchFamily="18" charset="-127"/>
                  <a:ea typeface="HY견명조" pitchFamily="18" charset="-127"/>
                </a:rPr>
                <a:t> </a:t>
              </a:r>
              <a:r>
                <a:rPr kumimoji="1" lang="ko-KR" altLang="en-US" sz="16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반도체</a:t>
              </a:r>
              <a:r>
                <a:rPr kumimoji="1" lang="en-US" altLang="ko-KR" sz="16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,  </a:t>
              </a:r>
              <a:r>
                <a:rPr kumimoji="1" lang="ko-KR" altLang="en-US" sz="16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자동차 </a:t>
              </a:r>
              <a:endParaRPr kumimoji="1" lang="en-US" altLang="ko-KR" sz="1600" b="1" dirty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ko-KR" sz="16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  </a:t>
              </a:r>
              <a:r>
                <a:rPr kumimoji="1" lang="en-US" altLang="ko-KR" sz="12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( </a:t>
              </a:r>
              <a:r>
                <a:rPr kumimoji="1" lang="ko-KR" altLang="en-US" sz="12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개발도상국</a:t>
              </a:r>
              <a:r>
                <a:rPr kumimoji="1" lang="en-US" altLang="ko-KR" sz="12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 5</a:t>
              </a:r>
              <a:r>
                <a:rPr kumimoji="1" lang="ko-KR" altLang="en-US" sz="12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대 추격 산업 </a:t>
              </a:r>
              <a:r>
                <a:rPr kumimoji="1" lang="en-US" altLang="ko-KR" sz="1200" b="1" dirty="0">
                  <a:solidFill>
                    <a:srgbClr val="FF0000"/>
                  </a:solidFill>
                  <a:latin typeface="HY견명조" pitchFamily="18" charset="-127"/>
                  <a:ea typeface="HY견명조" pitchFamily="18" charset="-127"/>
                </a:rPr>
                <a:t>)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b="1" dirty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600" b="1" dirty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1400" b="1" dirty="0">
                <a:solidFill>
                  <a:srgbClr val="CC0000"/>
                </a:solidFill>
                <a:latin typeface="HY견명조" pitchFamily="18" charset="-127"/>
                <a:ea typeface="HY견명조" pitchFamily="18" charset="-127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2400" b="1" dirty="0">
                  <a:solidFill>
                    <a:srgbClr val="CC0000"/>
                  </a:solidFill>
                  <a:latin typeface="HY견명조" pitchFamily="18" charset="-127"/>
                  <a:ea typeface="HY견명조" pitchFamily="18" charset="-127"/>
                </a:rPr>
                <a:t>    </a:t>
              </a:r>
            </a:p>
          </p:txBody>
        </p:sp>
        <p:sp>
          <p:nvSpPr>
            <p:cNvPr id="42001" name="Freeform 15"/>
            <p:cNvSpPr>
              <a:spLocks/>
            </p:cNvSpPr>
            <p:nvPr/>
          </p:nvSpPr>
          <p:spPr bwMode="auto">
            <a:xfrm>
              <a:off x="2542" y="1440"/>
              <a:ext cx="1086" cy="761"/>
            </a:xfrm>
            <a:custGeom>
              <a:avLst/>
              <a:gdLst>
                <a:gd name="T0" fmla="*/ 0 w 1086"/>
                <a:gd name="T1" fmla="*/ 761 h 761"/>
                <a:gd name="T2" fmla="*/ 453 w 1086"/>
                <a:gd name="T3" fmla="*/ 288 h 761"/>
                <a:gd name="T4" fmla="*/ 817 w 1086"/>
                <a:gd name="T5" fmla="*/ 30 h 761"/>
                <a:gd name="T6" fmla="*/ 1086 w 1086"/>
                <a:gd name="T7" fmla="*/ 106 h 7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6"/>
                <a:gd name="T13" fmla="*/ 0 h 761"/>
                <a:gd name="T14" fmla="*/ 1086 w 1086"/>
                <a:gd name="T15" fmla="*/ 761 h 7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6" h="761">
                  <a:moveTo>
                    <a:pt x="0" y="761"/>
                  </a:moveTo>
                  <a:cubicBezTo>
                    <a:pt x="75" y="682"/>
                    <a:pt x="317" y="410"/>
                    <a:pt x="453" y="288"/>
                  </a:cubicBezTo>
                  <a:cubicBezTo>
                    <a:pt x="589" y="166"/>
                    <a:pt x="712" y="60"/>
                    <a:pt x="817" y="30"/>
                  </a:cubicBezTo>
                  <a:cubicBezTo>
                    <a:pt x="922" y="0"/>
                    <a:pt x="1030" y="90"/>
                    <a:pt x="1086" y="106"/>
                  </a:cubicBezTo>
                </a:path>
              </a:pathLst>
            </a:custGeom>
            <a:noFill/>
            <a:ln w="57150">
              <a:solidFill>
                <a:srgbClr val="CC0000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42002" name="Text Box 16"/>
            <p:cNvSpPr txBox="1">
              <a:spLocks noChangeArrowheads="1"/>
            </p:cNvSpPr>
            <p:nvPr/>
          </p:nvSpPr>
          <p:spPr bwMode="auto">
            <a:xfrm>
              <a:off x="3533" y="1178"/>
              <a:ext cx="110" cy="347"/>
            </a:xfrm>
            <a:prstGeom prst="rect">
              <a:avLst/>
            </a:prstGeom>
            <a:noFill/>
            <a:ln w="571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altLang="ko-KR" sz="3200" b="1">
                <a:solidFill>
                  <a:srgbClr val="CC0000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>
            <a:off x="2128839" y="2054226"/>
            <a:ext cx="6867525" cy="3636963"/>
            <a:chOff x="340" y="1203"/>
            <a:chExt cx="4071" cy="2157"/>
          </a:xfrm>
        </p:grpSpPr>
        <p:sp>
          <p:nvSpPr>
            <p:cNvPr id="41998" name="Freeform 18"/>
            <p:cNvSpPr>
              <a:spLocks/>
            </p:cNvSpPr>
            <p:nvPr/>
          </p:nvSpPr>
          <p:spPr bwMode="auto">
            <a:xfrm>
              <a:off x="340" y="1322"/>
              <a:ext cx="4071" cy="2038"/>
            </a:xfrm>
            <a:custGeom>
              <a:avLst/>
              <a:gdLst>
                <a:gd name="T0" fmla="*/ 0 w 4071"/>
                <a:gd name="T1" fmla="*/ 883 h 2038"/>
                <a:gd name="T2" fmla="*/ 894 w 4071"/>
                <a:gd name="T3" fmla="*/ 80 h 2038"/>
                <a:gd name="T4" fmla="*/ 1921 w 4071"/>
                <a:gd name="T5" fmla="*/ 1366 h 2038"/>
                <a:gd name="T6" fmla="*/ 2737 w 4071"/>
                <a:gd name="T7" fmla="*/ 1894 h 2038"/>
                <a:gd name="T8" fmla="*/ 4071 w 4071"/>
                <a:gd name="T9" fmla="*/ 2038 h 20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71"/>
                <a:gd name="T16" fmla="*/ 0 h 2038"/>
                <a:gd name="T17" fmla="*/ 4071 w 4071"/>
                <a:gd name="T18" fmla="*/ 2038 h 203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71" h="2038">
                  <a:moveTo>
                    <a:pt x="0" y="883"/>
                  </a:moveTo>
                  <a:cubicBezTo>
                    <a:pt x="149" y="749"/>
                    <a:pt x="574" y="0"/>
                    <a:pt x="894" y="80"/>
                  </a:cubicBezTo>
                  <a:cubicBezTo>
                    <a:pt x="1214" y="160"/>
                    <a:pt x="1614" y="1064"/>
                    <a:pt x="1921" y="1366"/>
                  </a:cubicBezTo>
                  <a:cubicBezTo>
                    <a:pt x="2228" y="1668"/>
                    <a:pt x="2379" y="1782"/>
                    <a:pt x="2737" y="1894"/>
                  </a:cubicBezTo>
                  <a:cubicBezTo>
                    <a:pt x="3095" y="2006"/>
                    <a:pt x="3793" y="2008"/>
                    <a:pt x="4071" y="2038"/>
                  </a:cubicBezTo>
                </a:path>
              </a:pathLst>
            </a:custGeom>
            <a:noFill/>
            <a:ln w="57150">
              <a:solidFill>
                <a:srgbClr val="CC0000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kumimoji="1" lang="ko-KR" altLang="en-US">
                <a:solidFill>
                  <a:srgbClr val="000000"/>
                </a:solidFill>
              </a:endParaRPr>
            </a:p>
          </p:txBody>
        </p:sp>
        <p:sp>
          <p:nvSpPr>
            <p:cNvPr id="41999" name="Text Box 19"/>
            <p:cNvSpPr txBox="1">
              <a:spLocks noChangeArrowheads="1"/>
            </p:cNvSpPr>
            <p:nvPr/>
          </p:nvSpPr>
          <p:spPr bwMode="auto">
            <a:xfrm>
              <a:off x="678" y="1203"/>
              <a:ext cx="580" cy="183"/>
            </a:xfrm>
            <a:prstGeom prst="rect">
              <a:avLst/>
            </a:prstGeom>
            <a:noFill/>
            <a:ln w="57150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ko-KR" altLang="en-US" sz="1400" b="1" dirty="0">
                  <a:solidFill>
                    <a:srgbClr val="000000"/>
                  </a:solidFill>
                  <a:latin typeface="HY견명조" pitchFamily="18" charset="-127"/>
                  <a:ea typeface="HY견명조" pitchFamily="18" charset="-127"/>
                </a:rPr>
                <a:t>가발</a:t>
              </a:r>
              <a:r>
                <a:rPr kumimoji="1" lang="en-US" altLang="ko-KR" sz="1400" b="1" dirty="0">
                  <a:solidFill>
                    <a:srgbClr val="000000"/>
                  </a:solidFill>
                  <a:latin typeface="HY견명조" pitchFamily="18" charset="-127"/>
                  <a:ea typeface="HY견명조" pitchFamily="18" charset="-127"/>
                </a:rPr>
                <a:t>/</a:t>
              </a:r>
              <a:r>
                <a:rPr kumimoji="1" lang="ko-KR" altLang="en-US" sz="1400" b="1" dirty="0">
                  <a:solidFill>
                    <a:srgbClr val="000000"/>
                  </a:solidFill>
                  <a:latin typeface="HY견명조" pitchFamily="18" charset="-127"/>
                  <a:ea typeface="HY견명조" pitchFamily="18" charset="-127"/>
                </a:rPr>
                <a:t>목재</a:t>
              </a:r>
            </a:p>
          </p:txBody>
        </p:sp>
      </p:grpSp>
      <p:sp>
        <p:nvSpPr>
          <p:cNvPr id="1485844" name="Text Box 20"/>
          <p:cNvSpPr txBox="1">
            <a:spLocks noChangeArrowheads="1"/>
          </p:cNvSpPr>
          <p:nvPr/>
        </p:nvSpPr>
        <p:spPr bwMode="auto">
          <a:xfrm>
            <a:off x="3121026" y="1574800"/>
            <a:ext cx="658813" cy="338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1960</a:t>
            </a:r>
          </a:p>
        </p:txBody>
      </p:sp>
      <p:sp>
        <p:nvSpPr>
          <p:cNvPr id="1485845" name="Text Box 21"/>
          <p:cNvSpPr txBox="1">
            <a:spLocks noChangeArrowheads="1"/>
          </p:cNvSpPr>
          <p:nvPr/>
        </p:nvSpPr>
        <p:spPr bwMode="auto">
          <a:xfrm>
            <a:off x="4041776" y="1574800"/>
            <a:ext cx="658813" cy="338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1970</a:t>
            </a:r>
          </a:p>
        </p:txBody>
      </p:sp>
      <p:sp>
        <p:nvSpPr>
          <p:cNvPr id="1485846" name="Text Box 22"/>
          <p:cNvSpPr txBox="1">
            <a:spLocks noChangeArrowheads="1"/>
          </p:cNvSpPr>
          <p:nvPr/>
        </p:nvSpPr>
        <p:spPr bwMode="auto">
          <a:xfrm>
            <a:off x="5021263" y="1574800"/>
            <a:ext cx="658812" cy="338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1980</a:t>
            </a:r>
          </a:p>
        </p:txBody>
      </p:sp>
      <p:sp>
        <p:nvSpPr>
          <p:cNvPr id="1485847" name="Text Box 23"/>
          <p:cNvSpPr txBox="1">
            <a:spLocks noChangeArrowheads="1"/>
          </p:cNvSpPr>
          <p:nvPr/>
        </p:nvSpPr>
        <p:spPr bwMode="auto">
          <a:xfrm>
            <a:off x="6013450" y="1574800"/>
            <a:ext cx="121235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 1990 . . . </a:t>
            </a:r>
          </a:p>
        </p:txBody>
      </p:sp>
      <p:sp>
        <p:nvSpPr>
          <p:cNvPr id="1485848" name="Text Box 24"/>
          <p:cNvSpPr txBox="1">
            <a:spLocks noChangeArrowheads="1"/>
          </p:cNvSpPr>
          <p:nvPr/>
        </p:nvSpPr>
        <p:spPr bwMode="auto">
          <a:xfrm>
            <a:off x="7040563" y="1562100"/>
            <a:ext cx="855662" cy="3381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600" b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2010</a:t>
            </a:r>
            <a:endParaRPr kumimoji="1" lang="ko-KR" altLang="en-US" sz="1400" b="1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152122" y="395372"/>
            <a:ext cx="45906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b="1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HY견명조" panose="02030600000101010101" pitchFamily="18" charset="-127"/>
              </a:rPr>
              <a:t>우리가 경험한 기업의 </a:t>
            </a:r>
            <a:r>
              <a:rPr kumimoji="1" lang="ko-KR" altLang="en-US" b="1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HY견명조" panose="02030600000101010101" pitchFamily="18" charset="-127"/>
              </a:rPr>
              <a:t>파라다임</a:t>
            </a:r>
            <a:r>
              <a:rPr kumimoji="1" lang="ko-KR" altLang="en-US" b="1" kern="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HY견명조" panose="02030600000101010101" pitchFamily="18" charset="-127"/>
              </a:rPr>
              <a:t> </a:t>
            </a:r>
            <a:r>
              <a:rPr kumimoji="1" lang="ko-KR" altLang="en-US" b="1" kern="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anose="03010101010201010101" pitchFamily="66" charset="0"/>
                <a:ea typeface="HY견명조" panose="02030600000101010101" pitchFamily="18" charset="-127"/>
              </a:rPr>
              <a:t>쉬프트</a:t>
            </a:r>
            <a:endParaRPr kumimoji="1" lang="ko-KR" altLang="ko-K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494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8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8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8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8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48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5844" grpId="0"/>
      <p:bldP spid="1485845" grpId="0"/>
      <p:bldP spid="1485846" grpId="0"/>
      <p:bldP spid="1485847" grpId="0"/>
      <p:bldP spid="14858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4066" name="Group 2"/>
          <p:cNvGraphicFramePr>
            <a:graphicFrameLocks noGrp="1"/>
          </p:cNvGraphicFramePr>
          <p:nvPr>
            <p:ph idx="4294967295"/>
            <p:extLst/>
          </p:nvPr>
        </p:nvGraphicFramePr>
        <p:xfrm>
          <a:off x="2103439" y="896939"/>
          <a:ext cx="7929563" cy="3935411"/>
        </p:xfrm>
        <a:graphic>
          <a:graphicData uri="http://schemas.openxmlformats.org/drawingml/2006/table">
            <a:tbl>
              <a:tblPr/>
              <a:tblGrid>
                <a:gridCol w="1260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0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8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6762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T="45713" marB="45713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과 거</a:t>
                      </a:r>
                    </a:p>
                  </a:txBody>
                  <a:tcPr marT="45713" marB="45713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현 재</a:t>
                      </a:r>
                    </a:p>
                  </a:txBody>
                  <a:tcPr marT="45713" marB="45713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313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Korea</a:t>
                      </a:r>
                      <a:endParaRPr kumimoji="1" lang="ko-KR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명조" panose="02030600000101010101" pitchFamily="18" charset="-127"/>
                        <a:ea typeface="HY견명조" panose="02030600000101010101" pitchFamily="18" charset="-127"/>
                      </a:endParaRPr>
                    </a:p>
                  </a:txBody>
                  <a:tcPr marT="45713" marB="45713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한강의 기적</a:t>
                      </a:r>
                    </a:p>
                  </a:txBody>
                  <a:tcPr marT="45713" marB="45713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표류 중</a:t>
                      </a:r>
                    </a:p>
                  </a:txBody>
                  <a:tcPr marT="45713" marB="45713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90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USA</a:t>
                      </a:r>
                      <a:endParaRPr kumimoji="1" lang="ko-KR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명조" panose="02030600000101010101" pitchFamily="18" charset="-127"/>
                        <a:ea typeface="HY견명조" panose="02030600000101010101" pitchFamily="18" charset="-127"/>
                      </a:endParaRPr>
                    </a:p>
                  </a:txBody>
                  <a:tcPr marT="45713" marB="45713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Global Leader</a:t>
                      </a:r>
                      <a:endParaRPr kumimoji="1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HY견명조" panose="02030600000101010101" pitchFamily="18" charset="-127"/>
                        <a:ea typeface="HY견명조" panose="02030600000101010101" pitchFamily="18" charset="-127"/>
                      </a:endParaRPr>
                    </a:p>
                  </a:txBody>
                  <a:tcPr marT="45713" marB="45713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정부 예산 동결</a:t>
                      </a:r>
                      <a:r>
                        <a:rPr kumimoji="1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       </a:t>
                      </a:r>
                      <a:endParaRPr kumimoji="1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명조" panose="02030600000101010101" pitchFamily="18" charset="-127"/>
                        <a:ea typeface="HY견명조" panose="02030600000101010101" pitchFamily="18" charset="-127"/>
                      </a:endParaRPr>
                    </a:p>
                  </a:txBody>
                  <a:tcPr marT="45713" marB="45713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598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Japan</a:t>
                      </a:r>
                      <a:endParaRPr kumimoji="1" lang="ko-KR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명조" panose="02030600000101010101" pitchFamily="18" charset="-127"/>
                        <a:ea typeface="HY견명조" panose="02030600000101010101" pitchFamily="18" charset="-127"/>
                      </a:endParaRPr>
                    </a:p>
                  </a:txBody>
                  <a:tcPr marT="45713" marB="45713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고정표적의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 명사수</a:t>
                      </a:r>
                    </a:p>
                  </a:txBody>
                  <a:tcPr marT="45713" marB="45713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이동표적</a:t>
                      </a: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 시대</a:t>
                      </a:r>
                    </a:p>
                  </a:txBody>
                  <a:tcPr marT="45713" marB="45713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244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China</a:t>
                      </a:r>
                      <a:endParaRPr kumimoji="1" lang="ko-KR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명조" panose="02030600000101010101" pitchFamily="18" charset="-127"/>
                        <a:ea typeface="HY견명조" panose="02030600000101010101" pitchFamily="18" charset="-127"/>
                      </a:endParaRPr>
                    </a:p>
                  </a:txBody>
                  <a:tcPr marT="45713" marB="45713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세계 시장 약진</a:t>
                      </a:r>
                      <a:endParaRPr kumimoji="1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HY견명조" panose="02030600000101010101" pitchFamily="18" charset="-127"/>
                        <a:ea typeface="HY견명조" panose="02030600000101010101" pitchFamily="18" charset="-127"/>
                      </a:endParaRPr>
                    </a:p>
                  </a:txBody>
                  <a:tcPr marT="45713" marB="45713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anose="02030600000101010101" pitchFamily="18" charset="-127"/>
                          <a:ea typeface="HY견명조" panose="02030600000101010101" pitchFamily="18" charset="-127"/>
                        </a:rPr>
                        <a:t>성장의 후유증</a:t>
                      </a:r>
                    </a:p>
                  </a:txBody>
                  <a:tcPr marT="45713" marB="45713" anchor="ctr" horzOverflow="overflow"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6348" name="Text Box 2"/>
          <p:cNvSpPr txBox="1">
            <a:spLocks noChangeArrowheads="1"/>
          </p:cNvSpPr>
          <p:nvPr/>
        </p:nvSpPr>
        <p:spPr bwMode="auto">
          <a:xfrm>
            <a:off x="2063552" y="16986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buFontTx/>
              <a:buNone/>
              <a:defRPr/>
            </a:pPr>
            <a:r>
              <a:rPr lang="ko-KR" altLang="en-US" sz="2400" b="1" kern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</a:t>
            </a:r>
            <a:r>
              <a:rPr lang="en-US" altLang="ko-KR" sz="2400" b="1" kern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      </a:t>
            </a:r>
            <a:r>
              <a:rPr lang="en-US" altLang="ko-KR" sz="2400" b="1" kern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         </a:t>
            </a:r>
            <a:r>
              <a:rPr lang="ko-KR" altLang="en-US" sz="2400" b="1" kern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보이는 것은 무엇인가</a:t>
            </a:r>
            <a:r>
              <a:rPr lang="en-US" altLang="ko-KR" sz="2400" b="1" kern="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?</a:t>
            </a:r>
            <a:endParaRPr lang="ko-KR" altLang="en-US" sz="1600" b="1" kern="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3381375" y="5168900"/>
            <a:ext cx="3500438" cy="76358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r>
              <a:rPr lang="ko-KR" altLang="en-US" sz="1400" b="1" kern="0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보이지 않는 것은 무엇인가</a:t>
            </a:r>
            <a:r>
              <a:rPr lang="en-US" altLang="ko-KR" sz="1400" b="1" kern="0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?</a:t>
            </a:r>
            <a:r>
              <a:rPr lang="ko-KR" altLang="en-US" sz="1400" b="1" kern="0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 </a:t>
            </a:r>
            <a:endParaRPr lang="en-US" altLang="ko-KR" sz="1400" b="1" kern="0" dirty="0" smtClean="0">
              <a:solidFill>
                <a:srgbClr val="FF0000"/>
              </a:solidFill>
              <a:latin typeface="HY견명조" pitchFamily="18" charset="-127"/>
              <a:ea typeface="HY견명조" pitchFamily="18" charset="-127"/>
            </a:endParaRPr>
          </a:p>
          <a:p>
            <a:pPr algn="ctr" latinLnBrk="0">
              <a:defRPr/>
            </a:pPr>
            <a:r>
              <a:rPr lang="ko-KR" altLang="en-US" b="1" kern="0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추격할 대상이 보이지 않는다</a:t>
            </a:r>
            <a:r>
              <a:rPr lang="en-US" altLang="ko-KR" b="1" kern="0" dirty="0" smtClean="0">
                <a:solidFill>
                  <a:srgbClr val="FF0000"/>
                </a:solidFill>
                <a:latin typeface="HY견명조" pitchFamily="18" charset="-127"/>
                <a:ea typeface="HY견명조" pitchFamily="18" charset="-127"/>
              </a:rPr>
              <a:t>.</a:t>
            </a:r>
            <a:endParaRPr lang="en-US" altLang="ko-KR" b="1" kern="0" dirty="0">
              <a:solidFill>
                <a:srgbClr val="FF0000"/>
              </a:solidFill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6881813" y="5168900"/>
            <a:ext cx="3143250" cy="76358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latinLnBrk="0">
              <a:defRPr/>
            </a:pPr>
            <a:r>
              <a:rPr lang="ko-KR" altLang="en-US" sz="1400" b="1" kern="0" dirty="0" smtClean="0">
                <a:solidFill>
                  <a:srgbClr val="0000FF"/>
                </a:solidFill>
                <a:latin typeface="HY견명조" pitchFamily="18" charset="-127"/>
                <a:ea typeface="HY견명조" pitchFamily="18" charset="-127"/>
              </a:rPr>
              <a:t>무엇을 보아야 하는가</a:t>
            </a:r>
            <a:r>
              <a:rPr lang="en-US" altLang="ko-KR" sz="1400" b="1" kern="0" dirty="0" smtClean="0">
                <a:solidFill>
                  <a:srgbClr val="0000FF"/>
                </a:solidFill>
                <a:latin typeface="HY견명조" pitchFamily="18" charset="-127"/>
                <a:ea typeface="HY견명조" pitchFamily="18" charset="-127"/>
              </a:rPr>
              <a:t>?</a:t>
            </a:r>
          </a:p>
          <a:p>
            <a:pPr algn="ctr" latinLnBrk="0">
              <a:defRPr/>
            </a:pPr>
            <a:r>
              <a:rPr lang="ko-KR" altLang="en-US" b="1" kern="0" dirty="0" smtClean="0">
                <a:solidFill>
                  <a:srgbClr val="0000FF"/>
                </a:solidFill>
                <a:latin typeface="HY견명조" pitchFamily="18" charset="-127"/>
                <a:ea typeface="HY견명조" pitchFamily="18" charset="-127"/>
              </a:rPr>
              <a:t>   창의성 </a:t>
            </a:r>
            <a:r>
              <a:rPr lang="en-US" altLang="ko-KR" b="1" kern="0" dirty="0" smtClean="0">
                <a:solidFill>
                  <a:srgbClr val="0000FF"/>
                </a:solidFill>
                <a:latin typeface="HY견명조" pitchFamily="18" charset="-127"/>
                <a:ea typeface="HY견명조" pitchFamily="18" charset="-127"/>
              </a:rPr>
              <a:t>– </a:t>
            </a:r>
            <a:r>
              <a:rPr lang="ko-KR" altLang="en-US" sz="1400" b="1" kern="0" dirty="0" smtClean="0">
                <a:solidFill>
                  <a:srgbClr val="0000FF"/>
                </a:solidFill>
                <a:latin typeface="HY견명조" pitchFamily="18" charset="-127"/>
                <a:ea typeface="HY견명조" pitchFamily="18" charset="-127"/>
              </a:rPr>
              <a:t>시도 해 본바 없다</a:t>
            </a:r>
            <a:r>
              <a:rPr lang="en-US" altLang="ko-KR" sz="1400" b="1" kern="0" dirty="0" smtClean="0">
                <a:solidFill>
                  <a:srgbClr val="0000FF"/>
                </a:solidFill>
                <a:latin typeface="HY견명조" pitchFamily="18" charset="-127"/>
                <a:ea typeface="HY견명조" pitchFamily="18" charset="-127"/>
              </a:rPr>
              <a:t>.</a:t>
            </a:r>
            <a:endParaRPr lang="en-US" altLang="ko-KR" sz="1400" b="1" kern="0" dirty="0">
              <a:solidFill>
                <a:srgbClr val="0000FF"/>
              </a:solidFill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56352" name="직사각형 1"/>
          <p:cNvSpPr>
            <a:spLocks noChangeArrowheads="1"/>
          </p:cNvSpPr>
          <p:nvPr/>
        </p:nvSpPr>
        <p:spPr bwMode="auto">
          <a:xfrm>
            <a:off x="3359000" y="5877272"/>
            <a:ext cx="770555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>
              <a:buFontTx/>
              <a:buNone/>
              <a:defRPr/>
            </a:pPr>
            <a:r>
              <a:rPr lang="en-US" altLang="ko-KR" sz="1800" kern="0" dirty="0">
                <a:solidFill>
                  <a:srgbClr val="000000"/>
                </a:solidFill>
              </a:rPr>
              <a:t> </a:t>
            </a:r>
            <a:endParaRPr lang="en-US" altLang="ko-KR" sz="1600" b="1" kern="0" dirty="0">
              <a:solidFill>
                <a:srgbClr val="FFFF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19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8"/>
          <p:cNvSpPr>
            <a:spLocks noChangeArrowheads="1"/>
          </p:cNvSpPr>
          <p:nvPr/>
        </p:nvSpPr>
        <p:spPr bwMode="auto">
          <a:xfrm>
            <a:off x="1847850" y="1628775"/>
            <a:ext cx="8572500" cy="247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36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창의성이란 무엇인가</a:t>
            </a:r>
            <a:r>
              <a:rPr lang="en-US" altLang="ko-KR" sz="36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.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ko-KR" sz="540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ko-KR" dirty="0">
              <a:solidFill>
                <a:srgbClr val="FFFF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205831" name="Rectangle 7"/>
          <p:cNvSpPr>
            <a:spLocks noChangeArrowheads="1"/>
          </p:cNvSpPr>
          <p:nvPr/>
        </p:nvSpPr>
        <p:spPr bwMode="auto">
          <a:xfrm>
            <a:off x="6568752" y="3068639"/>
            <a:ext cx="2453950" cy="1512887"/>
          </a:xfrm>
          <a:prstGeom prst="rect">
            <a:avLst/>
          </a:prstGeom>
          <a:noFill/>
          <a:ln w="76200">
            <a:solidFill>
              <a:srgbClr val="172DCF"/>
            </a:solidFill>
            <a:miter lim="800000"/>
            <a:headEnd/>
            <a:tailEnd/>
          </a:ln>
          <a:extLst/>
        </p:spPr>
        <p:txBody>
          <a:bodyPr anchor="ctr"/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2800" dirty="0">
                <a:solidFill>
                  <a:srgbClr val="002060"/>
                </a:solidFill>
                <a:latin typeface="Tahoma" panose="020B0604030504040204" pitchFamily="34" charset="0"/>
                <a:ea typeface="CR원각체" pitchFamily="18" charset="-127"/>
              </a:rPr>
              <a:t>파악된 기술의 공급 능력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800" dirty="0">
                <a:solidFill>
                  <a:srgbClr val="002060"/>
                </a:solidFill>
                <a:latin typeface="Tahoma" panose="020B0604030504040204" pitchFamily="34" charset="0"/>
                <a:ea typeface="CR원각체" pitchFamily="18" charset="-127"/>
              </a:rPr>
              <a:t>(Supply)</a:t>
            </a:r>
          </a:p>
        </p:txBody>
      </p:sp>
      <p:sp>
        <p:nvSpPr>
          <p:cNvPr id="1169412" name="Rectangle 13"/>
          <p:cNvSpPr>
            <a:spLocks noChangeArrowheads="1"/>
          </p:cNvSpPr>
          <p:nvPr/>
        </p:nvSpPr>
        <p:spPr bwMode="auto">
          <a:xfrm>
            <a:off x="3503614" y="3068639"/>
            <a:ext cx="2447925" cy="1512887"/>
          </a:xfrm>
          <a:prstGeom prst="rect">
            <a:avLst/>
          </a:prstGeom>
          <a:noFill/>
          <a:ln w="5715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ko-KR" altLang="en-US" sz="2800">
                <a:latin typeface="Tahoma" panose="020B0604030504040204" pitchFamily="34" charset="0"/>
                <a:ea typeface="CR원각체" pitchFamily="18" charset="-127"/>
              </a:rPr>
              <a:t>필요성 파악 능력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ko-KR" sz="2800">
                <a:latin typeface="Tahoma" panose="020B0604030504040204" pitchFamily="34" charset="0"/>
                <a:ea typeface="CR원각체" pitchFamily="18" charset="-127"/>
              </a:rPr>
              <a:t>(Demand)</a:t>
            </a:r>
          </a:p>
        </p:txBody>
      </p:sp>
      <p:sp>
        <p:nvSpPr>
          <p:cNvPr id="1169413" name="AutoShape 5"/>
          <p:cNvSpPr>
            <a:spLocks noChangeArrowheads="1"/>
          </p:cNvSpPr>
          <p:nvPr/>
        </p:nvSpPr>
        <p:spPr bwMode="auto">
          <a:xfrm rot="10800000">
            <a:off x="4507583" y="5041980"/>
            <a:ext cx="366960" cy="444341"/>
          </a:xfrm>
          <a:prstGeom prst="downArrow">
            <a:avLst>
              <a:gd name="adj1" fmla="val 50000"/>
              <a:gd name="adj2" fmla="val 41667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  <a:lvl2pPr marL="742950" indent="-28575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2pPr>
            <a:lvl3pPr marL="11430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3pPr>
            <a:lvl4pPr marL="16002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4pPr>
            <a:lvl5pPr marL="2057400" indent="-228600" eaLnBrk="0" hangingPunct="0"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6600" b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ko-KR" altLang="en-US" sz="1800" b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" name="직사각형 1"/>
          <p:cNvSpPr/>
          <p:nvPr/>
        </p:nvSpPr>
        <p:spPr bwMode="auto">
          <a:xfrm>
            <a:off x="6568752" y="3825551"/>
            <a:ext cx="914400" cy="91440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ko-KR" altLang="en-US" sz="2400" b="1" smtClean="0">
              <a:solidFill>
                <a:srgbClr val="000000"/>
              </a:solidFill>
              <a:latin typeface="Tahoma" pitchFamily="34" charset="0"/>
              <a:ea typeface="CR원각체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58261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3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1169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1169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build="p"/>
      <p:bldP spid="205831" grpId="0" animBg="1"/>
      <p:bldP spid="1169412" grpId="0" animBg="1"/>
      <p:bldP spid="11694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2209800" y="142875"/>
            <a:ext cx="7772400" cy="6429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ko-KR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itchFamily="18" charset="-127"/>
                <a:ea typeface="HY견명조" pitchFamily="18" charset="-127"/>
              </a:rPr>
              <a:t>   제조업 </a:t>
            </a:r>
            <a:r>
              <a:rPr lang="en-US" altLang="ko-KR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itchFamily="18" charset="-127"/>
                <a:ea typeface="HY견명조" pitchFamily="18" charset="-127"/>
              </a:rPr>
              <a:t>- </a:t>
            </a:r>
            <a:r>
              <a:rPr lang="ko-KR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itchFamily="18" charset="-127"/>
                <a:ea typeface="HY견명조" pitchFamily="18" charset="-127"/>
              </a:rPr>
              <a:t>디트로이트 </a:t>
            </a:r>
            <a:r>
              <a:rPr lang="en-US" altLang="ko-KR" sz="1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itchFamily="18" charset="-127"/>
                <a:ea typeface="HY견명조" pitchFamily="18" charset="-127"/>
              </a:rPr>
              <a:t>( Detroit ) </a:t>
            </a:r>
            <a:r>
              <a:rPr lang="ko-KR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itchFamily="18" charset="-127"/>
                <a:ea typeface="HY견명조" pitchFamily="18" charset="-127"/>
              </a:rPr>
              <a:t>의</a:t>
            </a:r>
            <a:r>
              <a:rPr lang="ko-KR" altLang="en-US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itchFamily="18" charset="-127"/>
                <a:ea typeface="HY견명조" pitchFamily="18" charset="-127"/>
              </a:rPr>
              <a:t>  </a:t>
            </a:r>
            <a:r>
              <a:rPr lang="ko-KR" altLang="en-US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itchFamily="18" charset="-127"/>
                <a:ea typeface="HY견명조" pitchFamily="18" charset="-127"/>
              </a:rPr>
              <a:t>교훈           </a:t>
            </a:r>
            <a:r>
              <a:rPr lang="en-US" altLang="ko-KR" sz="1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itchFamily="18" charset="-127"/>
                <a:ea typeface="HY견명조" pitchFamily="18" charset="-127"/>
              </a:rPr>
              <a:t>( 2013 )</a:t>
            </a:r>
            <a:endParaRPr lang="ko-KR" altLang="en-US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명조" pitchFamily="18" charset="-127"/>
              <a:ea typeface="HY견명조" pitchFamily="18" charset="-127"/>
            </a:endParaRPr>
          </a:p>
        </p:txBody>
      </p:sp>
      <p:graphicFrame>
        <p:nvGraphicFramePr>
          <p:cNvPr id="26" name="표 25"/>
          <p:cNvGraphicFramePr>
            <a:graphicFrameLocks noGrp="1"/>
          </p:cNvGraphicFramePr>
          <p:nvPr>
            <p:extLst/>
          </p:nvPr>
        </p:nvGraphicFramePr>
        <p:xfrm>
          <a:off x="2095500" y="1071564"/>
          <a:ext cx="8001000" cy="504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디트로이트</a:t>
                      </a: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울산</a:t>
                      </a: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7" name="표 26"/>
          <p:cNvGraphicFramePr>
            <a:graphicFrameLocks noGrp="1"/>
          </p:cNvGraphicFramePr>
          <p:nvPr>
            <p:extLst/>
          </p:nvPr>
        </p:nvGraphicFramePr>
        <p:xfrm>
          <a:off x="2095500" y="1573214"/>
          <a:ext cx="8001000" cy="504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자동차 </a:t>
                      </a:r>
                      <a:r>
                        <a:rPr lang="en-US" altLang="ko-KR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3</a:t>
                      </a:r>
                      <a:r>
                        <a:rPr lang="ko-KR" altLang="en-US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사 </a:t>
                      </a:r>
                      <a:r>
                        <a:rPr lang="en-US" altLang="ko-KR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(GM, Ford,</a:t>
                      </a:r>
                      <a:r>
                        <a:rPr lang="en-US" altLang="ko-KR" sz="1600" b="1" baseline="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 Chrysler)</a:t>
                      </a:r>
                      <a:endParaRPr lang="ko-KR" altLang="en-US" sz="16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자동차</a:t>
                      </a:r>
                      <a:r>
                        <a:rPr lang="en-US" altLang="ko-KR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,</a:t>
                      </a:r>
                      <a:r>
                        <a:rPr lang="en-US" altLang="ko-KR" sz="16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 </a:t>
                      </a:r>
                      <a:r>
                        <a:rPr lang="ko-KR" altLang="en-US" sz="16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조선</a:t>
                      </a:r>
                      <a:r>
                        <a:rPr lang="en-US" altLang="ko-KR" sz="16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, </a:t>
                      </a:r>
                      <a:r>
                        <a:rPr lang="ko-KR" altLang="en-US" sz="16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석유화학</a:t>
                      </a:r>
                      <a:endParaRPr lang="ko-KR" alt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8" name="표 27"/>
          <p:cNvGraphicFramePr>
            <a:graphicFrameLocks noGrp="1"/>
          </p:cNvGraphicFramePr>
          <p:nvPr>
            <p:extLst/>
          </p:nvPr>
        </p:nvGraphicFramePr>
        <p:xfrm>
          <a:off x="2095500" y="2074864"/>
          <a:ext cx="8001000" cy="504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황금 벨트 중심 도시</a:t>
                      </a: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중화학 중심 도시</a:t>
                      </a: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" name="표 28"/>
          <p:cNvGraphicFramePr>
            <a:graphicFrameLocks noGrp="1"/>
          </p:cNvGraphicFramePr>
          <p:nvPr>
            <p:extLst/>
          </p:nvPr>
        </p:nvGraphicFramePr>
        <p:xfrm>
          <a:off x="2095500" y="3078164"/>
          <a:ext cx="8001000" cy="504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세계 최강 노조</a:t>
                      </a: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국내 최강 노조</a:t>
                      </a: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" name="표 29"/>
          <p:cNvGraphicFramePr>
            <a:graphicFrameLocks noGrp="1"/>
          </p:cNvGraphicFramePr>
          <p:nvPr>
            <p:extLst/>
          </p:nvPr>
        </p:nvGraphicFramePr>
        <p:xfrm>
          <a:off x="2095500" y="3579814"/>
          <a:ext cx="8001000" cy="504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장기 근속자 우대</a:t>
                      </a: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장기 근속자  자녀 고용 승계</a:t>
                      </a: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1" name="표 30"/>
          <p:cNvGraphicFramePr>
            <a:graphicFrameLocks noGrp="1"/>
          </p:cNvGraphicFramePr>
          <p:nvPr>
            <p:extLst/>
          </p:nvPr>
        </p:nvGraphicFramePr>
        <p:xfrm>
          <a:off x="2095500" y="4081464"/>
          <a:ext cx="8001000" cy="504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협력업체 인수 합병</a:t>
                      </a: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협력업체 수직계열화</a:t>
                      </a: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2" name="표 31"/>
          <p:cNvGraphicFramePr>
            <a:graphicFrameLocks noGrp="1"/>
          </p:cNvGraphicFramePr>
          <p:nvPr>
            <p:extLst/>
          </p:nvPr>
        </p:nvGraphicFramePr>
        <p:xfrm>
          <a:off x="2095500" y="4583114"/>
          <a:ext cx="8001000" cy="504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공장 해외이전</a:t>
                      </a: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공장 </a:t>
                      </a:r>
                      <a:r>
                        <a:rPr lang="ko-KR" altLang="en-US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해외신설</a:t>
                      </a:r>
                      <a:endParaRPr lang="ko-KR" altLang="en-U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3" name="표 32"/>
          <p:cNvGraphicFramePr>
            <a:graphicFrameLocks noGrp="1"/>
          </p:cNvGraphicFramePr>
          <p:nvPr>
            <p:extLst/>
          </p:nvPr>
        </p:nvGraphicFramePr>
        <p:xfrm>
          <a:off x="2095500" y="5084764"/>
          <a:ext cx="8001000" cy="504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도시 인구 감소</a:t>
                      </a: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주말 인구 감소</a:t>
                      </a: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4" name="표 33"/>
          <p:cNvGraphicFramePr>
            <a:graphicFrameLocks noGrp="1"/>
          </p:cNvGraphicFramePr>
          <p:nvPr>
            <p:extLst/>
          </p:nvPr>
        </p:nvGraphicFramePr>
        <p:xfrm>
          <a:off x="2095500" y="6088064"/>
          <a:ext cx="8001000" cy="504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00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자동차 산업은 생존                           </a:t>
                      </a:r>
                      <a:r>
                        <a:rPr lang="en-US" altLang="ko-KR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 </a:t>
                      </a:r>
                      <a:r>
                        <a:rPr lang="ko-KR" altLang="en-US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자동차 도시는 파산</a:t>
                      </a: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5" name="표 34"/>
          <p:cNvGraphicFramePr>
            <a:graphicFrameLocks noGrp="1"/>
          </p:cNvGraphicFramePr>
          <p:nvPr/>
        </p:nvGraphicFramePr>
        <p:xfrm>
          <a:off x="2095500" y="5586414"/>
          <a:ext cx="8001000" cy="504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파산 선고 </a:t>
                      </a:r>
                      <a:r>
                        <a:rPr lang="en-US" altLang="ko-KR" sz="1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(2013.7)</a:t>
                      </a:r>
                      <a:endParaRPr lang="ko-KR" altLang="en-US" sz="1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?</a:t>
                      </a:r>
                      <a:endParaRPr lang="ko-KR" altLang="en-US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견명조" pitchFamily="18" charset="-127"/>
                        <a:ea typeface="HY견명조" pitchFamily="18" charset="-127"/>
                      </a:endParaRP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6" name="표 35"/>
          <p:cNvGraphicFramePr>
            <a:graphicFrameLocks noGrp="1"/>
          </p:cNvGraphicFramePr>
          <p:nvPr>
            <p:extLst/>
          </p:nvPr>
        </p:nvGraphicFramePr>
        <p:xfrm>
          <a:off x="2095500" y="2576514"/>
          <a:ext cx="8001000" cy="5048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000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0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48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국민소득  최고 도시</a:t>
                      </a: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견명조" pitchFamily="18" charset="-127"/>
                          <a:ea typeface="HY견명조" pitchFamily="18" charset="-127"/>
                        </a:rPr>
                        <a:t>국민소득  최고 도시</a:t>
                      </a:r>
                    </a:p>
                  </a:txBody>
                  <a:tcPr marL="91439" marR="91439" marT="45652" marB="45652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0140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00879" y="352142"/>
            <a:ext cx="3670747" cy="583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19289" y="4509121"/>
            <a:ext cx="5905503" cy="1611313"/>
            <a:chOff x="249" y="1650"/>
            <a:chExt cx="3720" cy="959"/>
          </a:xfrm>
        </p:grpSpPr>
        <p:sp>
          <p:nvSpPr>
            <p:cNvPr id="24586" name="AutoShape 4"/>
            <p:cNvSpPr>
              <a:spLocks noChangeAspect="1" noChangeArrowheads="1" noTextEdit="1"/>
            </p:cNvSpPr>
            <p:nvPr/>
          </p:nvSpPr>
          <p:spPr bwMode="auto">
            <a:xfrm>
              <a:off x="249" y="1650"/>
              <a:ext cx="3720" cy="959"/>
            </a:xfrm>
            <a:prstGeom prst="rect">
              <a:avLst/>
            </a:prstGeom>
            <a:noFill/>
            <a:ln w="19050" algn="ctr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/>
            <a:lstStyle/>
            <a:p>
              <a:pPr latinLnBrk="0">
                <a:defRPr/>
              </a:pPr>
              <a:endParaRPr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587" name="Rectangle 5"/>
            <p:cNvSpPr>
              <a:spLocks noChangeArrowheads="1"/>
            </p:cNvSpPr>
            <p:nvPr/>
          </p:nvSpPr>
          <p:spPr bwMode="auto">
            <a:xfrm>
              <a:off x="249" y="1650"/>
              <a:ext cx="3720" cy="48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lang="ko-KR" altLang="ko-KR" sz="2400" b="1" ker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</p:txBody>
        </p:sp>
        <p:sp>
          <p:nvSpPr>
            <p:cNvPr id="24588" name="Rectangle 6"/>
            <p:cNvSpPr>
              <a:spLocks noChangeArrowheads="1"/>
            </p:cNvSpPr>
            <p:nvPr/>
          </p:nvSpPr>
          <p:spPr bwMode="auto">
            <a:xfrm>
              <a:off x="413" y="1804"/>
              <a:ext cx="594" cy="22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ko-KR" altLang="en-US" sz="2500" b="1" kern="0">
                  <a:solidFill>
                    <a:srgbClr val="000000"/>
                  </a:solidFill>
                  <a:latin typeface="HY견명조" panose="02030600000101010101" pitchFamily="18" charset="-127"/>
                  <a:ea typeface="HY견명조" panose="02030600000101010101" pitchFamily="18" charset="-127"/>
                </a:rPr>
                <a:t>도입기</a:t>
              </a:r>
              <a:endParaRPr lang="ko-KR" altLang="en-US" ker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</p:txBody>
        </p:sp>
        <p:sp>
          <p:nvSpPr>
            <p:cNvPr id="24589" name="Rectangle 7"/>
            <p:cNvSpPr>
              <a:spLocks noChangeArrowheads="1"/>
            </p:cNvSpPr>
            <p:nvPr/>
          </p:nvSpPr>
          <p:spPr bwMode="auto">
            <a:xfrm>
              <a:off x="1342" y="1804"/>
              <a:ext cx="594" cy="22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ko-KR" altLang="en-US" sz="2500" b="1" kern="0">
                  <a:solidFill>
                    <a:srgbClr val="000000"/>
                  </a:solidFill>
                  <a:latin typeface="HY견명조" panose="02030600000101010101" pitchFamily="18" charset="-127"/>
                  <a:ea typeface="HY견명조" panose="02030600000101010101" pitchFamily="18" charset="-127"/>
                </a:rPr>
                <a:t>성장기</a:t>
              </a:r>
              <a:endParaRPr lang="ko-KR" altLang="en-US" ker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</p:txBody>
        </p:sp>
        <p:sp>
          <p:nvSpPr>
            <p:cNvPr id="24590" name="Rectangle 8"/>
            <p:cNvSpPr>
              <a:spLocks noChangeArrowheads="1"/>
            </p:cNvSpPr>
            <p:nvPr/>
          </p:nvSpPr>
          <p:spPr bwMode="auto">
            <a:xfrm>
              <a:off x="2270" y="1804"/>
              <a:ext cx="594" cy="22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ko-KR" altLang="en-US" sz="2500" b="1" kern="0">
                  <a:solidFill>
                    <a:srgbClr val="000000"/>
                  </a:solidFill>
                  <a:latin typeface="HY견명조" panose="02030600000101010101" pitchFamily="18" charset="-127"/>
                  <a:ea typeface="HY견명조" panose="02030600000101010101" pitchFamily="18" charset="-127"/>
                </a:rPr>
                <a:t>성숙기</a:t>
              </a:r>
              <a:endParaRPr lang="ko-KR" altLang="en-US" ker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</p:txBody>
        </p:sp>
        <p:sp>
          <p:nvSpPr>
            <p:cNvPr id="24591" name="Rectangle 9"/>
            <p:cNvSpPr>
              <a:spLocks noChangeArrowheads="1"/>
            </p:cNvSpPr>
            <p:nvPr/>
          </p:nvSpPr>
          <p:spPr bwMode="auto">
            <a:xfrm>
              <a:off x="3199" y="1804"/>
              <a:ext cx="594" cy="22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ko-KR" altLang="en-US" sz="2500" b="1" kern="0">
                  <a:solidFill>
                    <a:srgbClr val="000000"/>
                  </a:solidFill>
                  <a:latin typeface="HY견명조" panose="02030600000101010101" pitchFamily="18" charset="-127"/>
                  <a:ea typeface="HY견명조" panose="02030600000101010101" pitchFamily="18" charset="-127"/>
                </a:rPr>
                <a:t>쇠퇴기</a:t>
              </a:r>
              <a:endParaRPr lang="ko-KR" altLang="en-US" ker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</p:txBody>
        </p:sp>
        <p:sp>
          <p:nvSpPr>
            <p:cNvPr id="24592" name="Rectangle 10"/>
            <p:cNvSpPr>
              <a:spLocks noChangeArrowheads="1"/>
            </p:cNvSpPr>
            <p:nvPr/>
          </p:nvSpPr>
          <p:spPr bwMode="auto">
            <a:xfrm>
              <a:off x="592" y="2246"/>
              <a:ext cx="514" cy="16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lang="en-US" altLang="ko-KR" kern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</p:txBody>
        </p:sp>
        <p:sp>
          <p:nvSpPr>
            <p:cNvPr id="24593" name="Rectangle 11"/>
            <p:cNvSpPr>
              <a:spLocks noChangeArrowheads="1"/>
            </p:cNvSpPr>
            <p:nvPr/>
          </p:nvSpPr>
          <p:spPr bwMode="auto">
            <a:xfrm>
              <a:off x="1520" y="2246"/>
              <a:ext cx="265" cy="22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2500" b="1" kern="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명조" panose="02030600000101010101" pitchFamily="18" charset="-127"/>
                  <a:ea typeface="HY견명조" panose="02030600000101010101" pitchFamily="18" charset="-127"/>
                </a:rPr>
                <a:t>14</a:t>
              </a:r>
              <a:endParaRPr lang="en-US" altLang="ko-KR" b="1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</p:txBody>
        </p:sp>
        <p:sp>
          <p:nvSpPr>
            <p:cNvPr id="24594" name="Rectangle 12"/>
            <p:cNvSpPr>
              <a:spLocks noChangeArrowheads="1"/>
            </p:cNvSpPr>
            <p:nvPr/>
          </p:nvSpPr>
          <p:spPr bwMode="auto">
            <a:xfrm>
              <a:off x="2336" y="2246"/>
              <a:ext cx="285" cy="22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2500" b="1" kern="0" dirty="0">
                  <a:solidFill>
                    <a:srgbClr val="0000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명조" panose="02030600000101010101" pitchFamily="18" charset="-127"/>
                  <a:ea typeface="HY견명조" panose="02030600000101010101" pitchFamily="18" charset="-127"/>
                </a:rPr>
                <a:t>19</a:t>
              </a:r>
              <a:endParaRPr lang="en-US" altLang="ko-KR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</p:txBody>
        </p:sp>
        <p:sp>
          <p:nvSpPr>
            <p:cNvPr id="24595" name="Rectangle 13"/>
            <p:cNvSpPr>
              <a:spLocks noChangeArrowheads="1"/>
            </p:cNvSpPr>
            <p:nvPr/>
          </p:nvSpPr>
          <p:spPr bwMode="auto">
            <a:xfrm>
              <a:off x="3306" y="2172"/>
              <a:ext cx="390" cy="29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tIns="0" rIns="0" bIns="0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0" hangingPunct="1">
                <a:defRPr/>
              </a:pPr>
              <a:r>
                <a:rPr lang="en-US" altLang="ko-KR" sz="3200" b="1" kern="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견명조" panose="02030600000101010101" pitchFamily="18" charset="-127"/>
                  <a:ea typeface="HY견명조" panose="02030600000101010101" pitchFamily="18" charset="-127"/>
                </a:rPr>
                <a:t>67  </a:t>
              </a:r>
              <a:endParaRPr lang="en-US" altLang="ko-KR" sz="32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</p:txBody>
        </p:sp>
        <p:sp>
          <p:nvSpPr>
            <p:cNvPr id="24596" name="Line 14"/>
            <p:cNvSpPr>
              <a:spLocks noChangeShapeType="1"/>
            </p:cNvSpPr>
            <p:nvPr/>
          </p:nvSpPr>
          <p:spPr bwMode="auto">
            <a:xfrm>
              <a:off x="254" y="2127"/>
              <a:ext cx="3715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latinLnBrk="0">
                <a:defRPr/>
              </a:pPr>
              <a:endParaRPr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597" name="Rectangle 15"/>
            <p:cNvSpPr>
              <a:spLocks noChangeArrowheads="1"/>
            </p:cNvSpPr>
            <p:nvPr/>
          </p:nvSpPr>
          <p:spPr bwMode="auto">
            <a:xfrm>
              <a:off x="254" y="2127"/>
              <a:ext cx="3715" cy="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lang="ko-KR" altLang="ko-KR" sz="2400" b="1" ker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</p:txBody>
        </p:sp>
        <p:sp>
          <p:nvSpPr>
            <p:cNvPr id="24598" name="Line 16"/>
            <p:cNvSpPr>
              <a:spLocks noChangeShapeType="1"/>
            </p:cNvSpPr>
            <p:nvPr/>
          </p:nvSpPr>
          <p:spPr bwMode="auto">
            <a:xfrm>
              <a:off x="1178" y="1655"/>
              <a:ext cx="1" cy="9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latinLnBrk="0">
                <a:defRPr/>
              </a:pPr>
              <a:endParaRPr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599" name="Rectangle 17"/>
            <p:cNvSpPr>
              <a:spLocks noChangeArrowheads="1"/>
            </p:cNvSpPr>
            <p:nvPr/>
          </p:nvSpPr>
          <p:spPr bwMode="auto">
            <a:xfrm>
              <a:off x="1178" y="1655"/>
              <a:ext cx="5" cy="95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lang="ko-KR" altLang="ko-KR" sz="2400" b="1" ker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</p:txBody>
        </p:sp>
        <p:sp>
          <p:nvSpPr>
            <p:cNvPr id="24600" name="Line 18"/>
            <p:cNvSpPr>
              <a:spLocks noChangeShapeType="1"/>
            </p:cNvSpPr>
            <p:nvPr/>
          </p:nvSpPr>
          <p:spPr bwMode="auto">
            <a:xfrm>
              <a:off x="2107" y="1655"/>
              <a:ext cx="1" cy="9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latinLnBrk="0">
                <a:defRPr/>
              </a:pPr>
              <a:endParaRPr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601" name="Rectangle 19"/>
            <p:cNvSpPr>
              <a:spLocks noChangeArrowheads="1"/>
            </p:cNvSpPr>
            <p:nvPr/>
          </p:nvSpPr>
          <p:spPr bwMode="auto">
            <a:xfrm>
              <a:off x="2107" y="1655"/>
              <a:ext cx="5" cy="95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lang="ko-KR" altLang="ko-KR" sz="2400" b="1" ker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</p:txBody>
        </p:sp>
        <p:sp>
          <p:nvSpPr>
            <p:cNvPr id="24602" name="Line 20"/>
            <p:cNvSpPr>
              <a:spLocks noChangeShapeType="1"/>
            </p:cNvSpPr>
            <p:nvPr/>
          </p:nvSpPr>
          <p:spPr bwMode="auto">
            <a:xfrm>
              <a:off x="3035" y="1655"/>
              <a:ext cx="1" cy="95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/>
          </p:spPr>
          <p:txBody>
            <a:bodyPr/>
            <a:lstStyle/>
            <a:p>
              <a:pPr latinLnBrk="0">
                <a:defRPr/>
              </a:pPr>
              <a:endParaRPr lang="ko-KR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603" name="Rectangle 21"/>
            <p:cNvSpPr>
              <a:spLocks noChangeArrowheads="1"/>
            </p:cNvSpPr>
            <p:nvPr/>
          </p:nvSpPr>
          <p:spPr bwMode="auto">
            <a:xfrm>
              <a:off x="3035" y="1655"/>
              <a:ext cx="5" cy="95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/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latinLnBrk="0" hangingPunct="1">
                <a:defRPr/>
              </a:pPr>
              <a:endParaRPr lang="ko-KR" altLang="ko-KR" sz="2400" b="1" ker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endParaRPr>
            </a:p>
          </p:txBody>
        </p:sp>
      </p:grpSp>
      <p:sp>
        <p:nvSpPr>
          <p:cNvPr id="48132" name="Rectangle 24"/>
          <p:cNvSpPr>
            <a:spLocks noGrp="1" noChangeArrowheads="1"/>
          </p:cNvSpPr>
          <p:nvPr>
            <p:ph type="title" idx="4294967295"/>
          </p:nvPr>
        </p:nvSpPr>
        <p:spPr>
          <a:xfrm>
            <a:off x="1919536" y="692696"/>
            <a:ext cx="5184576" cy="11430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ko-KR" altLang="en-US" sz="20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   제조업</a:t>
            </a:r>
            <a:r>
              <a:rPr lang="ko-KR" altLang="en-US" sz="16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이</a:t>
            </a:r>
            <a:r>
              <a:rPr lang="ko-KR" altLang="en-US" sz="24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20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사라지고 있다</a:t>
            </a:r>
            <a:r>
              <a:rPr lang="en-US" altLang="ko-KR" sz="20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.</a:t>
            </a:r>
            <a:r>
              <a:rPr lang="ko-KR" altLang="en-US" sz="20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 </a:t>
            </a:r>
            <a:r>
              <a:rPr lang="en-US" altLang="ko-KR" sz="20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/>
            </a:r>
            <a:br>
              <a:rPr lang="en-US" altLang="ko-KR" sz="20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</a:br>
            <a:r>
              <a:rPr lang="en-US" altLang="ko-KR" sz="24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/>
            </a:r>
            <a:br>
              <a:rPr lang="en-US" altLang="ko-KR" sz="24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</a:br>
            <a:r>
              <a:rPr lang="en-US" altLang="ko-KR" sz="12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    </a:t>
            </a:r>
            <a:r>
              <a:rPr lang="ko-KR" altLang="en-US" sz="12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                    성장률  </a:t>
            </a:r>
            <a:r>
              <a:rPr lang="en-US" altLang="ko-KR" sz="12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0.7% </a:t>
            </a:r>
            <a:r>
              <a:rPr lang="ko-KR" altLang="en-US" sz="12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   </a:t>
            </a:r>
            <a:r>
              <a:rPr lang="en-US" altLang="ko-KR" sz="12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 </a:t>
            </a:r>
            <a:r>
              <a:rPr lang="ko-KR" altLang="en-US" sz="12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해외생산  </a:t>
            </a:r>
            <a:r>
              <a:rPr lang="en-US" altLang="ko-KR" sz="1200" b="1" dirty="0">
                <a:solidFill>
                  <a:schemeClr val="tx1"/>
                </a:solidFill>
                <a:latin typeface="HY견명조" pitchFamily="18" charset="-127"/>
                <a:ea typeface="HY견명조" pitchFamily="18" charset="-127"/>
              </a:rPr>
              <a:t>18% </a:t>
            </a:r>
            <a:endParaRPr lang="ko-KR" altLang="en-US" sz="1200" b="1" dirty="0">
              <a:solidFill>
                <a:schemeClr val="tx1"/>
              </a:solidFill>
              <a:latin typeface="HY견명조" pitchFamily="18" charset="-127"/>
              <a:ea typeface="HY견명조" pitchFamily="18" charset="-127"/>
            </a:endParaRPr>
          </a:p>
        </p:txBody>
      </p:sp>
      <p:pic>
        <p:nvPicPr>
          <p:cNvPr id="48133" name="내용 개체 틀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19288" y="1993901"/>
            <a:ext cx="3092450" cy="195421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48134" name="그림 6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59376" y="1982789"/>
            <a:ext cx="2665413" cy="19589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" name="직사각형 3"/>
          <p:cNvSpPr/>
          <p:nvPr/>
        </p:nvSpPr>
        <p:spPr>
          <a:xfrm>
            <a:off x="5525576" y="3933057"/>
            <a:ext cx="460287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latinLnBrk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( </a:t>
            </a:r>
            <a:r>
              <a:rPr kumimoji="1" lang="ko-KR" altLang="en-US" sz="10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중소기업체 </a:t>
            </a:r>
            <a:r>
              <a:rPr kumimoji="1" lang="en-US" altLang="ko-KR" sz="10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100</a:t>
            </a:r>
            <a:r>
              <a:rPr kumimoji="1" lang="ko-KR" altLang="en-US" sz="10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만 중 제조업 </a:t>
            </a:r>
            <a:r>
              <a:rPr kumimoji="1" lang="en-US" altLang="ko-KR" sz="10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8</a:t>
            </a:r>
            <a:r>
              <a:rPr kumimoji="1" lang="ko-KR" altLang="en-US" sz="10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만 </a:t>
            </a:r>
            <a:r>
              <a:rPr kumimoji="1" lang="en-US" altLang="ko-KR" sz="10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)</a:t>
            </a:r>
          </a:p>
        </p:txBody>
      </p:sp>
      <p:sp>
        <p:nvSpPr>
          <p:cNvPr id="3" name="직사각형 2"/>
          <p:cNvSpPr/>
          <p:nvPr/>
        </p:nvSpPr>
        <p:spPr>
          <a:xfrm>
            <a:off x="2179639" y="6184617"/>
            <a:ext cx="589382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                                   </a:t>
            </a:r>
            <a:r>
              <a:rPr lang="ko-KR" altLang="en-US" sz="1200" b="1" dirty="0" smtClean="0">
                <a:solidFill>
                  <a:srgbClr val="FF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국가의 전망</a:t>
            </a:r>
            <a:r>
              <a:rPr lang="en-US" altLang="ko-KR" sz="1200" b="1" dirty="0" smtClean="0">
                <a:solidFill>
                  <a:srgbClr val="FF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1200" b="1" dirty="0" smtClean="0">
                <a:solidFill>
                  <a:srgbClr val="FF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  </a:t>
            </a:r>
            <a:r>
              <a:rPr lang="en-US" altLang="ko-KR" sz="10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1. 8</a:t>
            </a:r>
            <a:r>
              <a:rPr lang="ko-KR" altLang="en-US" sz="10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만 중                해외이전 </a:t>
            </a:r>
            <a:r>
              <a:rPr lang="en-US" altLang="ko-KR" sz="10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18 %</a:t>
            </a:r>
          </a:p>
          <a:p>
            <a:r>
              <a:rPr lang="en-US" altLang="ko-KR" sz="10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                                                                                                </a:t>
            </a:r>
            <a:r>
              <a:rPr lang="ko-KR" altLang="en-US" sz="10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쇠퇴기    </a:t>
            </a:r>
            <a:r>
              <a:rPr lang="en-US" altLang="ko-KR" sz="10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67 %</a:t>
            </a:r>
          </a:p>
          <a:p>
            <a:r>
              <a:rPr lang="en-US" altLang="ko-KR" sz="10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en-US" altLang="ko-KR" sz="10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                                                                   </a:t>
            </a:r>
            <a:r>
              <a:rPr lang="en-US" altLang="ko-KR" sz="10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2. </a:t>
            </a:r>
            <a:r>
              <a:rPr lang="ko-KR" altLang="en-US" sz="10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성장 기조 최소 제조업체 수 </a:t>
            </a:r>
            <a:r>
              <a:rPr lang="en-US" altLang="ko-KR" sz="10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16</a:t>
            </a:r>
            <a:r>
              <a:rPr lang="ko-KR" altLang="en-US" sz="10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만</a:t>
            </a:r>
            <a:r>
              <a:rPr lang="en-US" altLang="ko-KR" sz="1000" b="1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.</a:t>
            </a:r>
          </a:p>
          <a:p>
            <a:r>
              <a:rPr lang="en-US" altLang="ko-KR" sz="120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en-US" altLang="ko-KR" sz="1200" dirty="0" smtClean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                                                </a:t>
            </a:r>
            <a:endParaRPr lang="ko-KR" altLang="ko-KR" sz="120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3269348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77223"/>
            <a:ext cx="12192000" cy="734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4517136" y="1004054"/>
            <a:ext cx="34015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>
                <a:solidFill>
                  <a:srgbClr val="FFFF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變革</a:t>
            </a:r>
            <a:r>
              <a:rPr lang="ko-KR" altLang="en-US" sz="1200" dirty="0" smtClean="0">
                <a:solidFill>
                  <a:srgbClr val="FFFF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의</a:t>
            </a:r>
            <a:r>
              <a:rPr lang="ko-KR" altLang="en-US" dirty="0" smtClean="0">
                <a:solidFill>
                  <a:srgbClr val="FFFF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時代 </a:t>
            </a:r>
            <a:r>
              <a:rPr lang="en-US" altLang="ko-KR" dirty="0" smtClean="0">
                <a:solidFill>
                  <a:srgbClr val="FFFF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- </a:t>
            </a:r>
            <a:r>
              <a:rPr lang="ko-KR" altLang="en-US" dirty="0" smtClean="0">
                <a:solidFill>
                  <a:srgbClr val="FFFF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製造業</a:t>
            </a:r>
            <a:r>
              <a:rPr lang="ko-KR" altLang="en-US" sz="1200" dirty="0" smtClean="0">
                <a:solidFill>
                  <a:srgbClr val="FFFF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의</a:t>
            </a:r>
            <a:r>
              <a:rPr lang="ko-KR" altLang="en-US" dirty="0" smtClean="0">
                <a:solidFill>
                  <a:srgbClr val="FFFF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活路</a:t>
            </a:r>
            <a:endParaRPr lang="ko-KR" altLang="en-US" dirty="0">
              <a:solidFill>
                <a:srgbClr val="FFFFFF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4014215" y="4789670"/>
            <a:ext cx="50982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 err="1" smtClean="0">
                <a:solidFill>
                  <a:srgbClr val="FFFF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하이터치</a:t>
            </a:r>
            <a:r>
              <a:rPr lang="ko-KR" altLang="en-US" sz="1400" dirty="0" smtClean="0">
                <a:solidFill>
                  <a:srgbClr val="FFFF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</a:t>
            </a:r>
            <a:r>
              <a:rPr lang="en-US" altLang="ko-KR" sz="1400" dirty="0" smtClean="0">
                <a:solidFill>
                  <a:srgbClr val="FFFF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-  </a:t>
            </a:r>
            <a:r>
              <a:rPr lang="ko-KR" altLang="en-US" sz="1400" dirty="0" smtClean="0">
                <a:solidFill>
                  <a:srgbClr val="FFFF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고부가 신제품 정책 </a:t>
            </a:r>
            <a:r>
              <a:rPr lang="en-US" altLang="ko-KR" sz="1200" dirty="0" smtClean="0">
                <a:solidFill>
                  <a:srgbClr val="FFFF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( </a:t>
            </a:r>
            <a:r>
              <a:rPr lang="ko-KR" altLang="en-US" sz="1200" dirty="0" smtClean="0">
                <a:solidFill>
                  <a:srgbClr val="FFFF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高附加  新製品  政策 </a:t>
            </a:r>
            <a:r>
              <a:rPr lang="en-US" altLang="ko-KR" sz="1200" dirty="0" smtClean="0">
                <a:solidFill>
                  <a:srgbClr val="FFFFFF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)</a:t>
            </a:r>
            <a:endParaRPr lang="ko-KR" altLang="en-US" sz="1200" dirty="0">
              <a:solidFill>
                <a:srgbClr val="FFFFFF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862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/>
          <a:srcRect t="6789" b="1115"/>
          <a:stretch>
            <a:fillRect/>
          </a:stretch>
        </p:blipFill>
        <p:spPr bwMode="auto">
          <a:xfrm>
            <a:off x="2524125" y="857250"/>
            <a:ext cx="6878638" cy="571500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  <p:sp>
        <p:nvSpPr>
          <p:cNvPr id="2" name="직사각형 1"/>
          <p:cNvSpPr/>
          <p:nvPr/>
        </p:nvSpPr>
        <p:spPr>
          <a:xfrm>
            <a:off x="3911600" y="318254"/>
            <a:ext cx="65145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400" b="1" dirty="0" err="1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하이터치</a:t>
            </a:r>
            <a:r>
              <a:rPr lang="en-US" altLang="ko-KR" sz="1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( </a:t>
            </a:r>
            <a:r>
              <a:rPr lang="en-US" altLang="ko-KR" sz="12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High Touch </a:t>
            </a:r>
            <a:r>
              <a:rPr lang="en-US" altLang="ko-KR" sz="1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)  - </a:t>
            </a:r>
            <a:r>
              <a:rPr lang="ko-KR" altLang="en-US" sz="14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고부가 제품</a:t>
            </a:r>
            <a:endParaRPr lang="ko-KR" altLang="ko-KR" sz="1400" b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70216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2"/>
          <p:cNvSpPr>
            <a:spLocks noChangeArrowheads="1"/>
          </p:cNvSpPr>
          <p:nvPr/>
        </p:nvSpPr>
        <p:spPr bwMode="auto">
          <a:xfrm>
            <a:off x="1524000" y="0"/>
            <a:ext cx="9144000" cy="6858000"/>
          </a:xfrm>
          <a:prstGeom prst="rect">
            <a:avLst/>
          </a:prstGeom>
          <a:solidFill>
            <a:srgbClr val="000000">
              <a:alpha val="8509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latinLnBrk="1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spcBef>
                <a:spcPct val="0"/>
              </a:spcBef>
              <a:buFontTx/>
              <a:buNone/>
              <a:defRPr/>
            </a:pPr>
            <a:endParaRPr lang="ko-KR" altLang="en-US" sz="6600" kern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2163" name="Picture 3" descr="스캔0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3" t="12170" r="3986" b="6825"/>
          <a:stretch>
            <a:fillRect/>
          </a:stretch>
        </p:blipFill>
        <p:spPr bwMode="auto">
          <a:xfrm>
            <a:off x="1703389" y="0"/>
            <a:ext cx="87137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5879976" y="116633"/>
            <a:ext cx="49685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30000"/>
              </a:spcBef>
              <a:spcAft>
                <a:spcPct val="0"/>
              </a:spcAft>
            </a:pPr>
            <a:r>
              <a:rPr kumimoji="1" lang="ko-KR" altLang="en-U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세계 최초의 </a:t>
            </a:r>
            <a:r>
              <a:rPr kumimoji="1" lang="en-US" altLang="ko-KR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6</a:t>
            </a:r>
            <a:r>
              <a:rPr kumimoji="1" lang="ko-KR" altLang="en-U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축</a:t>
            </a:r>
            <a:r>
              <a:rPr kumimoji="1" lang="en-US" altLang="ko-KR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-</a:t>
            </a:r>
            <a:r>
              <a:rPr kumimoji="1" lang="ko-KR" altLang="en-US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컴퓨터 조정 운전석</a:t>
            </a:r>
            <a:r>
              <a:rPr kumimoji="1" lang="en-US" altLang="ko-KR" sz="1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( KIAMAN, 1982 )</a:t>
            </a:r>
            <a:endParaRPr kumimoji="1" lang="ko-KR" altLang="en-US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8470279" y="546854"/>
            <a:ext cx="225574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200" dirty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London </a:t>
            </a:r>
            <a:r>
              <a:rPr lang="en-US" altLang="ko-KR" sz="1200" dirty="0" smtClean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Times, 1982</a:t>
            </a:r>
            <a:endParaRPr lang="ko-KR" altLang="en-US" sz="1200" dirty="0">
              <a:solidFill>
                <a:srgbClr val="FFFF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346625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Stuff_표지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689" y="851338"/>
            <a:ext cx="2767500" cy="5406587"/>
          </a:xfrm>
          <a:prstGeom prst="rect">
            <a:avLst/>
          </a:prstGeom>
          <a:noFill/>
          <a:ln w="3810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2309814" y="-104775"/>
            <a:ext cx="8035925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mpd="dbl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latinLnBrk="0">
              <a:lnSpc>
                <a:spcPct val="110000"/>
              </a:lnSpc>
              <a:defRPr/>
            </a:pPr>
            <a:r>
              <a:rPr lang="en-US" altLang="ko-KR" b="1" kern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High Touch From Korea,</a:t>
            </a:r>
          </a:p>
          <a:p>
            <a:pPr latinLnBrk="0">
              <a:lnSpc>
                <a:spcPct val="110000"/>
              </a:lnSpc>
              <a:defRPr/>
            </a:pPr>
            <a:r>
              <a:rPr lang="en-US" altLang="ko-KR" sz="2400" kern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2400" kern="0" dirty="0">
                <a:solidFill>
                  <a:srgbClr val="0000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endParaRPr lang="en-US" altLang="ko-KR" sz="2400" kern="0" dirty="0">
              <a:solidFill>
                <a:srgbClr val="0000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latinLnBrk="0">
              <a:lnSpc>
                <a:spcPct val="110000"/>
              </a:lnSpc>
              <a:defRPr/>
            </a:pPr>
            <a:r>
              <a:rPr lang="en-US" altLang="ko-KR" sz="14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            New York Times                                                       Future Stuff </a:t>
            </a:r>
          </a:p>
        </p:txBody>
      </p:sp>
      <p:pic>
        <p:nvPicPr>
          <p:cNvPr id="84997" name="Picture 2" descr="NYTIM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8926" y="969964"/>
            <a:ext cx="3160713" cy="5316537"/>
          </a:xfrm>
          <a:prstGeom prst="rect">
            <a:avLst/>
          </a:prstGeom>
          <a:noFill/>
          <a:ln w="25400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850" y="923155"/>
            <a:ext cx="3334232" cy="5334770"/>
          </a:xfrm>
          <a:prstGeom prst="rect">
            <a:avLst/>
          </a:prstGeom>
          <a:noFill/>
          <a:ln w="38100" algn="ctr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Grp="1" noChangeAspect="1" noChangeArrowheads="1"/>
          </p:cNvPicPr>
          <p:nvPr>
            <p:ph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90487" y="933046"/>
            <a:ext cx="3163668" cy="5343563"/>
          </a:xfrm>
          <a:prstGeom prst="rect">
            <a:avLst/>
          </a:prstGeom>
          <a:ln w="38100" algn="ctr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2939" y="969965"/>
            <a:ext cx="2775551" cy="5306644"/>
          </a:xfrm>
          <a:prstGeom prst="rect">
            <a:avLst/>
          </a:prstGeom>
          <a:noFill/>
          <a:ln w="38100" algn="ctr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351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642" y="-639762"/>
            <a:ext cx="6015790" cy="422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3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3211" y="-120320"/>
            <a:ext cx="4504573" cy="345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24" name="그림 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10132" y="3332743"/>
            <a:ext cx="428909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6" name="직사각형 5"/>
          <p:cNvSpPr>
            <a:spLocks noChangeArrowheads="1"/>
          </p:cNvSpPr>
          <p:nvPr/>
        </p:nvSpPr>
        <p:spPr bwMode="auto">
          <a:xfrm>
            <a:off x="5041239" y="3416006"/>
            <a:ext cx="2358184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 dirty="0" smtClean="0">
                <a:latin typeface="HY견명조" pitchFamily="18" charset="-127"/>
                <a:ea typeface="HY견명조" pitchFamily="18" charset="-127"/>
              </a:rPr>
              <a:t>                    대우  </a:t>
            </a:r>
            <a:r>
              <a:rPr kumimoji="1" lang="en-US" altLang="ko-KR" sz="1000" b="1" dirty="0">
                <a:latin typeface="HY견명조" pitchFamily="18" charset="-127"/>
                <a:ea typeface="HY견명조" pitchFamily="18" charset="-127"/>
              </a:rPr>
              <a:t>-</a:t>
            </a:r>
            <a:r>
              <a:rPr kumimoji="1" lang="ko-KR" altLang="en-US" sz="1000" b="1" dirty="0">
                <a:latin typeface="HY견명조" pitchFamily="18" charset="-127"/>
                <a:ea typeface="HY견명조" pitchFamily="18" charset="-127"/>
              </a:rPr>
              <a:t> </a:t>
            </a:r>
            <a:r>
              <a:rPr kumimoji="1" lang="en-US" altLang="ko-KR" sz="1000" b="1" dirty="0">
                <a:latin typeface="HY견명조" pitchFamily="18" charset="-127"/>
                <a:ea typeface="HY견명조" pitchFamily="18" charset="-127"/>
              </a:rPr>
              <a:t>Kobo  </a:t>
            </a:r>
            <a:r>
              <a:rPr kumimoji="1" lang="en-US" altLang="ko-KR" sz="1000" b="1" dirty="0" smtClean="0">
                <a:latin typeface="HY견명조" pitchFamily="18" charset="-127"/>
                <a:ea typeface="HY견명조" pitchFamily="18" charset="-127"/>
              </a:rPr>
              <a:t>1991 </a:t>
            </a:r>
            <a:endParaRPr kumimoji="1" lang="ko-KR" altLang="en-US" sz="1000" b="1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81927" name="직사각형 6"/>
          <p:cNvSpPr>
            <a:spLocks noChangeArrowheads="1"/>
          </p:cNvSpPr>
          <p:nvPr/>
        </p:nvSpPr>
        <p:spPr bwMode="auto">
          <a:xfrm>
            <a:off x="9022100" y="3392899"/>
            <a:ext cx="1601786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b="1" dirty="0">
                <a:latin typeface="HY견명조" pitchFamily="18" charset="-127"/>
                <a:ea typeface="HY견명조" pitchFamily="18" charset="-127"/>
              </a:rPr>
              <a:t>LG – </a:t>
            </a:r>
            <a:r>
              <a:rPr kumimoji="1" lang="ko-KR" altLang="en-US" sz="1000" b="1" dirty="0">
                <a:latin typeface="HY견명조" pitchFamily="18" charset="-127"/>
                <a:ea typeface="HY견명조" pitchFamily="18" charset="-127"/>
              </a:rPr>
              <a:t>벽걸이 </a:t>
            </a:r>
            <a:r>
              <a:rPr kumimoji="1" lang="en-US" altLang="ko-KR" sz="1000" b="1" dirty="0">
                <a:latin typeface="HY견명조" pitchFamily="18" charset="-127"/>
                <a:ea typeface="HY견명조" pitchFamily="18" charset="-127"/>
              </a:rPr>
              <a:t>AV  1995</a:t>
            </a:r>
            <a:endParaRPr kumimoji="1" lang="ko-KR" altLang="en-US" sz="1000" b="1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81928" name="직사각형 7"/>
          <p:cNvSpPr>
            <a:spLocks noChangeArrowheads="1"/>
          </p:cNvSpPr>
          <p:nvPr/>
        </p:nvSpPr>
        <p:spPr bwMode="auto">
          <a:xfrm>
            <a:off x="6112044" y="5477119"/>
            <a:ext cx="6075948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 dirty="0">
                <a:latin typeface="HY견명조" pitchFamily="18" charset="-127"/>
                <a:ea typeface="HY견명조" pitchFamily="18" charset="-127"/>
              </a:rPr>
              <a:t>삼성 </a:t>
            </a:r>
            <a:r>
              <a:rPr kumimoji="1" lang="en-US" altLang="ko-KR" sz="1000" b="1" dirty="0" smtClean="0">
                <a:latin typeface="HY견명조" pitchFamily="18" charset="-127"/>
                <a:ea typeface="HY견명조" pitchFamily="18" charset="-127"/>
              </a:rPr>
              <a:t>–</a:t>
            </a: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en-US" altLang="ko-KR" sz="1000" b="1" dirty="0">
              <a:latin typeface="HY견명조" pitchFamily="18" charset="-127"/>
              <a:ea typeface="HY견명조" pitchFamily="18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 dirty="0" smtClean="0">
                <a:latin typeface="HY견명조" pitchFamily="18" charset="-127"/>
                <a:ea typeface="HY견명조" pitchFamily="18" charset="-127"/>
              </a:rPr>
              <a:t>   </a:t>
            </a:r>
            <a:r>
              <a:rPr kumimoji="1" lang="ko-KR" altLang="en-US" sz="1000" b="1" dirty="0">
                <a:latin typeface="HY견명조" pitchFamily="18" charset="-127"/>
                <a:ea typeface="HY견명조" pitchFamily="18" charset="-127"/>
              </a:rPr>
              <a:t>손빨래 세탁기</a:t>
            </a:r>
            <a:r>
              <a:rPr kumimoji="1" lang="en-US" altLang="ko-KR" sz="1000" b="1" dirty="0">
                <a:latin typeface="HY견명조" pitchFamily="18" charset="-127"/>
                <a:ea typeface="HY견명조" pitchFamily="18" charset="-127"/>
              </a:rPr>
              <a:t>         </a:t>
            </a:r>
            <a:r>
              <a:rPr kumimoji="1" lang="en-US" altLang="ko-KR" sz="1000" b="1" dirty="0" smtClean="0">
                <a:latin typeface="HY견명조" pitchFamily="18" charset="-127"/>
                <a:ea typeface="HY견명조" pitchFamily="18" charset="-127"/>
              </a:rPr>
              <a:t>1996</a:t>
            </a: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000" b="1" dirty="0" smtClean="0">
                <a:latin typeface="HY견명조" pitchFamily="18" charset="-127"/>
                <a:ea typeface="HY견명조" pitchFamily="18" charset="-127"/>
              </a:rPr>
              <a:t> </a:t>
            </a:r>
            <a:endParaRPr kumimoji="1" lang="en-US" altLang="ko-KR" sz="1000" b="1" dirty="0">
              <a:latin typeface="HY견명조" pitchFamily="18" charset="-127"/>
              <a:ea typeface="HY견명조" pitchFamily="18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 dirty="0">
                <a:latin typeface="HY견명조" pitchFamily="18" charset="-127"/>
                <a:ea typeface="HY견명조" pitchFamily="18" charset="-127"/>
              </a:rPr>
              <a:t>   골고루 전자레인지   </a:t>
            </a:r>
            <a:r>
              <a:rPr kumimoji="1" lang="en-US" altLang="ko-KR" sz="1000" b="1" dirty="0" smtClean="0">
                <a:latin typeface="HY견명조" pitchFamily="18" charset="-127"/>
                <a:ea typeface="HY견명조" pitchFamily="18" charset="-127"/>
              </a:rPr>
              <a:t>1997</a:t>
            </a: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endParaRPr kumimoji="1" lang="ko-KR" altLang="en-US" sz="1000" b="1" u="sng" dirty="0">
              <a:latin typeface="HY견명조" pitchFamily="18" charset="-127"/>
              <a:ea typeface="HY견명조" pitchFamily="18" charset="-127"/>
            </a:endParaRP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ko-KR" altLang="en-US" sz="1000" b="1" dirty="0">
                <a:latin typeface="HY견명조" pitchFamily="18" charset="-127"/>
                <a:ea typeface="HY견명조" pitchFamily="18" charset="-127"/>
              </a:rPr>
              <a:t>   따로따로 </a:t>
            </a:r>
            <a:r>
              <a:rPr kumimoji="1" lang="ko-KR" altLang="en-US" sz="1000" b="1" dirty="0" smtClean="0">
                <a:latin typeface="HY견명조" pitchFamily="18" charset="-127"/>
                <a:ea typeface="HY견명조" pitchFamily="18" charset="-127"/>
              </a:rPr>
              <a:t>냉장고      </a:t>
            </a:r>
            <a:r>
              <a:rPr kumimoji="1" lang="en-US" altLang="ko-KR" sz="1000" b="1" dirty="0">
                <a:latin typeface="HY견명조" pitchFamily="18" charset="-127"/>
                <a:ea typeface="HY견명조" pitchFamily="18" charset="-127"/>
              </a:rPr>
              <a:t>1998</a:t>
            </a:r>
          </a:p>
          <a:p>
            <a:pPr eaLnBrk="0" fontAlgn="base" latinLnBrk="0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1200" b="1" dirty="0">
                <a:solidFill>
                  <a:srgbClr val="6666FF"/>
                </a:solidFill>
                <a:latin typeface="HY견명조" pitchFamily="18" charset="-127"/>
                <a:ea typeface="HY견명조" pitchFamily="18" charset="-127"/>
              </a:rPr>
              <a:t>    </a:t>
            </a:r>
            <a:endParaRPr kumimoji="1" lang="ko-KR" altLang="en-US" sz="1200" b="1" u="sng" dirty="0">
              <a:solidFill>
                <a:srgbClr val="6666FF"/>
              </a:solidFill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7400766" y="4664061"/>
            <a:ext cx="22124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>
                <a:latin typeface="HY견명조" panose="02030600000101010101" pitchFamily="18" charset="-127"/>
                <a:ea typeface="HY견명조" panose="02030600000101010101" pitchFamily="18" charset="-127"/>
              </a:rPr>
              <a:t>올해의 </a:t>
            </a:r>
            <a:r>
              <a:rPr lang="en-US" altLang="ko-KR" b="1" dirty="0">
                <a:latin typeface="HY견명조" panose="02030600000101010101" pitchFamily="18" charset="-127"/>
                <a:ea typeface="HY견명조" panose="02030600000101010101" pitchFamily="18" charset="-127"/>
              </a:rPr>
              <a:t>Hit </a:t>
            </a:r>
            <a:r>
              <a:rPr lang="ko-KR" altLang="en-US" b="1" dirty="0">
                <a:latin typeface="HY견명조" panose="02030600000101010101" pitchFamily="18" charset="-127"/>
                <a:ea typeface="HY견명조" panose="02030600000101010101" pitchFamily="18" charset="-127"/>
              </a:rPr>
              <a:t>제품 </a:t>
            </a:r>
          </a:p>
        </p:txBody>
      </p:sp>
    </p:spTree>
    <p:extLst>
      <p:ext uri="{BB962C8B-B14F-4D97-AF65-F5344CB8AC3E}">
        <p14:creationId xmlns:p14="http://schemas.microsoft.com/office/powerpoint/2010/main" val="399224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nserting_tube-demo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54004" y="161855"/>
            <a:ext cx="3370842" cy="2614973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2189553" y="3017180"/>
            <a:ext cx="44250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세계  최초제품 </a:t>
            </a:r>
            <a:r>
              <a:rPr lang="en-US" altLang="ko-KR" sz="1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1.    </a:t>
            </a:r>
            <a:r>
              <a:rPr lang="ko-KR" altLang="en-US" sz="1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머리  땋는  기계</a:t>
            </a:r>
            <a:r>
              <a:rPr lang="en-US" altLang="ko-KR" sz="1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( 1998 )</a:t>
            </a:r>
            <a:endParaRPr lang="ko-KR" altLang="en-US" sz="1000" b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152360" y="6192077"/>
            <a:ext cx="32629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>
                <a:latin typeface="HY견명조" panose="02030600000101010101" pitchFamily="18" charset="-127"/>
                <a:ea typeface="HY견명조" panose="02030600000101010101" pitchFamily="18" charset="-127"/>
              </a:rPr>
              <a:t>세계 </a:t>
            </a:r>
            <a:r>
              <a:rPr lang="ko-KR" altLang="en-US" sz="1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최초제품  </a:t>
            </a:r>
            <a:r>
              <a:rPr lang="en-US" altLang="ko-KR" sz="1000" b="1" dirty="0">
                <a:latin typeface="HY견명조" panose="02030600000101010101" pitchFamily="18" charset="-127"/>
                <a:ea typeface="HY견명조" panose="02030600000101010101" pitchFamily="18" charset="-127"/>
              </a:rPr>
              <a:t>– 2.   </a:t>
            </a:r>
            <a:r>
              <a:rPr lang="ko-KR" altLang="en-US" sz="1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머리  꼬는  기계</a:t>
            </a:r>
            <a:r>
              <a:rPr lang="en-US" altLang="ko-KR" sz="1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 </a:t>
            </a:r>
            <a:r>
              <a:rPr lang="en-US" altLang="ko-KR" sz="1000" b="1" dirty="0">
                <a:latin typeface="HY견명조" panose="02030600000101010101" pitchFamily="18" charset="-127"/>
                <a:ea typeface="HY견명조" panose="02030600000101010101" pitchFamily="18" charset="-127"/>
              </a:rPr>
              <a:t>( 2000 </a:t>
            </a:r>
            <a:r>
              <a:rPr lang="en-US" altLang="ko-KR" sz="1000" dirty="0">
                <a:latin typeface="HY견명조" panose="02030600000101010101" pitchFamily="18" charset="-127"/>
                <a:ea typeface="HY견명조" panose="02030600000101010101" pitchFamily="18" charset="-127"/>
              </a:rPr>
              <a:t>)</a:t>
            </a:r>
            <a:endParaRPr lang="ko-KR" altLang="en-US" sz="1000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pic>
        <p:nvPicPr>
          <p:cNvPr id="9" name="ExtendMagic_Edited(50s)_English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7191023" y="161855"/>
            <a:ext cx="3348641" cy="2614973"/>
          </a:xfrm>
          <a:prstGeom prst="rect">
            <a:avLst/>
          </a:prstGeom>
        </p:spPr>
      </p:pic>
      <p:sp>
        <p:nvSpPr>
          <p:cNvPr id="10" name="직사각형 9"/>
          <p:cNvSpPr/>
          <p:nvPr/>
        </p:nvSpPr>
        <p:spPr>
          <a:xfrm>
            <a:off x="7477760" y="3034639"/>
            <a:ext cx="432816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세계  최초제품  </a:t>
            </a:r>
            <a:r>
              <a:rPr lang="en-US" altLang="ko-KR" sz="1000" b="1" dirty="0">
                <a:latin typeface="HY견명조" panose="02030600000101010101" pitchFamily="18" charset="-127"/>
                <a:ea typeface="HY견명조" panose="02030600000101010101" pitchFamily="18" charset="-127"/>
              </a:rPr>
              <a:t>– </a:t>
            </a:r>
            <a:r>
              <a:rPr lang="en-US" altLang="ko-KR" sz="1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3.  </a:t>
            </a:r>
            <a:r>
              <a:rPr lang="ko-KR" altLang="en-US" sz="1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머리  잇는  기계</a:t>
            </a:r>
            <a:r>
              <a:rPr lang="en-US" altLang="ko-KR" sz="1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   </a:t>
            </a:r>
            <a:r>
              <a:rPr lang="en-US" altLang="ko-KR" sz="1000" b="1" dirty="0">
                <a:latin typeface="HY견명조" panose="02030600000101010101" pitchFamily="18" charset="-127"/>
                <a:ea typeface="HY견명조" panose="02030600000101010101" pitchFamily="18" charset="-127"/>
              </a:rPr>
              <a:t>( </a:t>
            </a:r>
            <a:r>
              <a:rPr lang="en-US" altLang="ko-KR" sz="1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2004 </a:t>
            </a:r>
            <a:r>
              <a:rPr lang="en-US" altLang="ko-KR" sz="1000" b="1" dirty="0">
                <a:latin typeface="HY견명조" panose="02030600000101010101" pitchFamily="18" charset="-127"/>
                <a:ea typeface="HY견명조" panose="02030600000101010101" pitchFamily="18" charset="-127"/>
              </a:rPr>
              <a:t>)</a:t>
            </a:r>
            <a:endParaRPr lang="ko-KR" altLang="en-US" sz="1000" b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7670800" y="6193052"/>
            <a:ext cx="291591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1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세계  최초제품  </a:t>
            </a:r>
            <a:r>
              <a:rPr lang="en-US" altLang="ko-KR" sz="1000" b="1" dirty="0">
                <a:latin typeface="HY견명조" panose="02030600000101010101" pitchFamily="18" charset="-127"/>
                <a:ea typeface="HY견명조" panose="02030600000101010101" pitchFamily="18" charset="-127"/>
              </a:rPr>
              <a:t>– 4.     </a:t>
            </a:r>
            <a:r>
              <a:rPr lang="ko-KR" altLang="en-US" sz="1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태교  </a:t>
            </a:r>
            <a:r>
              <a:rPr lang="en-US" altLang="ko-KR" sz="1000" b="1" dirty="0" smtClean="0">
                <a:latin typeface="HY견명조" panose="02030600000101010101" pitchFamily="18" charset="-127"/>
                <a:ea typeface="HY견명조" panose="02030600000101010101" pitchFamily="18" charset="-127"/>
              </a:rPr>
              <a:t>Diary  ( 2006 </a:t>
            </a:r>
            <a:r>
              <a:rPr lang="en-US" altLang="ko-KR" sz="1000" b="1" dirty="0">
                <a:latin typeface="HY견명조" panose="02030600000101010101" pitchFamily="18" charset="-127"/>
                <a:ea typeface="HY견명조" panose="02030600000101010101" pitchFamily="18" charset="-127"/>
              </a:rPr>
              <a:t>)</a:t>
            </a:r>
            <a:endParaRPr lang="ko-KR" altLang="en-US" sz="1000" b="1" dirty="0"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pic>
        <p:nvPicPr>
          <p:cNvPr id="17" name="braiding-demo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3525520" y="161855"/>
            <a:ext cx="3230880" cy="2614973"/>
          </a:xfrm>
          <a:prstGeom prst="rect">
            <a:avLst/>
          </a:prstGeom>
        </p:spPr>
      </p:pic>
      <p:pic>
        <p:nvPicPr>
          <p:cNvPr id="19" name="TM-2strands">
            <a:hlinkClick r:id="" action="ppaction://media"/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91440" y="3690584"/>
            <a:ext cx="2483585" cy="2365052"/>
          </a:xfrm>
          <a:prstGeom prst="rect">
            <a:avLst/>
          </a:prstGeom>
        </p:spPr>
      </p:pic>
      <p:pic>
        <p:nvPicPr>
          <p:cNvPr id="20" name="TM-3strands">
            <a:hlinkClick r:id="" action="ppaction://media"/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2583310" y="3698240"/>
            <a:ext cx="2283493" cy="2357605"/>
          </a:xfrm>
          <a:prstGeom prst="rect">
            <a:avLst/>
          </a:prstGeom>
        </p:spPr>
      </p:pic>
      <p:pic>
        <p:nvPicPr>
          <p:cNvPr id="21" name="TM-4strands">
            <a:hlinkClick r:id="" action="ppaction://media"/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4840758" y="3686551"/>
            <a:ext cx="2138816" cy="236993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4B26E245-A182-42BF-8E1E-B3B03AD3F4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8" t="13392" r="6394" b="9597"/>
          <a:stretch/>
        </p:blipFill>
        <p:spPr bwMode="auto">
          <a:xfrm>
            <a:off x="7165917" y="3698240"/>
            <a:ext cx="3373748" cy="2422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2267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3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video>
              <p:cMediaNode vol="80000">
                <p:cTn id="34" fill="hold" display="0">
                  <p:stCondLst>
                    <p:cond delay="indefinite"/>
                  </p:stCondLst>
                </p:cTn>
                <p:tgtEl>
                  <p:spTgt spid="17"/>
                </p:tgtEl>
              </p:cMediaNode>
            </p:video>
            <p:video>
              <p:cMediaNode vol="80000">
                <p:cTn id="35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video>
              <p:cMediaNode vol="80000">
                <p:cTn id="36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video>
              <p:cMediaNode vol="80000">
                <p:cTn id="37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F0C625DA-0B33-4AFC-AF8E-AB599192B74C}"/>
              </a:ext>
            </a:extLst>
          </p:cNvPr>
          <p:cNvGrpSpPr/>
          <p:nvPr/>
        </p:nvGrpSpPr>
        <p:grpSpPr>
          <a:xfrm>
            <a:off x="-138144" y="0"/>
            <a:ext cx="12283440" cy="6858001"/>
            <a:chOff x="-138144" y="0"/>
            <a:chExt cx="12283440" cy="6858001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B83ABDF8-84B6-43F5-B9D6-A333ECCFE004}"/>
                </a:ext>
              </a:extLst>
            </p:cNvPr>
            <p:cNvSpPr/>
            <p:nvPr/>
          </p:nvSpPr>
          <p:spPr>
            <a:xfrm>
              <a:off x="-138144" y="0"/>
              <a:ext cx="12283440" cy="6858001"/>
            </a:xfrm>
            <a:prstGeom prst="rect">
              <a:avLst/>
            </a:prstGeom>
            <a:solidFill>
              <a:srgbClr val="0A1A0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F6BF4471-C1BE-4479-8850-FAF193CA78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3957" y="1447303"/>
              <a:ext cx="2174793" cy="1215572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03660C8-BE6A-43D4-9753-6DCB7D36AD0D}"/>
                </a:ext>
              </a:extLst>
            </p:cNvPr>
            <p:cNvSpPr txBox="1"/>
            <p:nvPr/>
          </p:nvSpPr>
          <p:spPr>
            <a:xfrm>
              <a:off x="720663" y="1954217"/>
              <a:ext cx="4652571" cy="12618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>
                  <a:solidFill>
                    <a:prstClr val="white">
                      <a:lumMod val="85000"/>
                    </a:prstClr>
                  </a:solidFill>
                  <a:latin typeface="Leelawadee UI" panose="020B0502040204020203" pitchFamily="34" charset="-34"/>
                  <a:cs typeface="Leelawadee UI" panose="020B0502040204020203" pitchFamily="34" charset="-34"/>
                </a:rPr>
                <a:t>                                     </a:t>
              </a:r>
              <a:r>
                <a:rPr lang="en-US" altLang="ko-KR" sz="2800" dirty="0" smtClean="0">
                  <a:solidFill>
                    <a:prstClr val="white">
                      <a:lumMod val="85000"/>
                    </a:prstClr>
                  </a:solidFill>
                  <a:latin typeface="HY견명조" panose="02030600000101010101" pitchFamily="18" charset="-127"/>
                  <a:ea typeface="HY견명조" panose="02030600000101010101" pitchFamily="18" charset="-127"/>
                  <a:cs typeface="Leelawadee UI" panose="020B0502040204020203" pitchFamily="34" charset="-34"/>
                </a:rPr>
                <a:t>story</a:t>
              </a:r>
            </a:p>
            <a:p>
              <a:pPr algn="ctr"/>
              <a:endParaRPr lang="en-US" altLang="ko-KR" sz="2800" i="1" dirty="0" smtClean="0">
                <a:solidFill>
                  <a:prstClr val="white">
                    <a:lumMod val="85000"/>
                  </a:prstClr>
                </a:solidFill>
                <a:latin typeface="Leelawadee UI" panose="020B0502040204020203" pitchFamily="34" charset="-34"/>
                <a:cs typeface="Leelawadee UI" panose="020B0502040204020203" pitchFamily="34" charset="-34"/>
              </a:endParaRPr>
            </a:p>
            <a:p>
              <a:pPr algn="ctr"/>
              <a:r>
                <a:rPr lang="en-US" altLang="ko-KR" sz="2000" i="1" dirty="0" smtClean="0">
                  <a:solidFill>
                    <a:prstClr val="white">
                      <a:lumMod val="85000"/>
                    </a:prstClr>
                  </a:solidFill>
                  <a:latin typeface="Leelawadee UI" panose="020B0502040204020203" pitchFamily="34" charset="-34"/>
                  <a:cs typeface="Leelawadee UI" panose="020B0502040204020203" pitchFamily="34" charset="-34"/>
                </a:rPr>
                <a:t>   </a:t>
              </a:r>
              <a:r>
                <a:rPr lang="en-US" altLang="ko-KR" sz="2000" i="1" dirty="0" smtClean="0">
                  <a:solidFill>
                    <a:prstClr val="white">
                      <a:lumMod val="85000"/>
                    </a:prstClr>
                  </a:solidFill>
                  <a:latin typeface="HY견명조" panose="02030600000101010101" pitchFamily="18" charset="-127"/>
                  <a:ea typeface="HY견명조" panose="02030600000101010101" pitchFamily="18" charset="-127"/>
                  <a:cs typeface="Leelawadee UI" panose="020B0502040204020203" pitchFamily="34" charset="-34"/>
                </a:rPr>
                <a:t> </a:t>
              </a:r>
              <a:endParaRPr lang="en-US" altLang="ko-KR" sz="1600" dirty="0">
                <a:solidFill>
                  <a:prstClr val="white">
                    <a:lumMod val="85000"/>
                  </a:prst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Leelawadee UI" panose="020B0502040204020203" pitchFamily="34" charset="-34"/>
              </a:endParaRPr>
            </a:p>
          </p:txBody>
        </p:sp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A7D305ED-8525-42FE-8247-7AAD309DE6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7811" y="6244778"/>
              <a:ext cx="1065082" cy="595257"/>
            </a:xfrm>
            <a:prstGeom prst="rect">
              <a:avLst/>
            </a:prstGeom>
          </p:spPr>
        </p:pic>
      </p:grpSp>
      <p:pic>
        <p:nvPicPr>
          <p:cNvPr id="18" name="그림 17">
            <a:extLst>
              <a:ext uri="{FF2B5EF4-FFF2-40B4-BE49-F238E27FC236}">
                <a16:creationId xmlns:a16="http://schemas.microsoft.com/office/drawing/2014/main" id="{8755C5CC-E271-4488-9B47-CE4C4F70D655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96"/>
          <a:stretch/>
        </p:blipFill>
        <p:spPr bwMode="auto">
          <a:xfrm>
            <a:off x="6003576" y="0"/>
            <a:ext cx="6188424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직사각형 1"/>
          <p:cNvSpPr/>
          <p:nvPr/>
        </p:nvSpPr>
        <p:spPr>
          <a:xfrm>
            <a:off x="8074638" y="5301734"/>
            <a:ext cx="39356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1600" dirty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세계 최초의 신제품 개발 </a:t>
            </a:r>
            <a:r>
              <a:rPr lang="en-US" altLang="ko-KR" sz="1600" dirty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– </a:t>
            </a:r>
            <a:r>
              <a:rPr lang="en-US" altLang="ko-KR" sz="1600" dirty="0" smtClean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5.</a:t>
            </a:r>
            <a:r>
              <a:rPr lang="en-US" altLang="ko-KR" dirty="0" smtClean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 </a:t>
            </a:r>
            <a:r>
              <a:rPr lang="en-US" altLang="ko-KR" sz="1200" dirty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( </a:t>
            </a:r>
            <a:r>
              <a:rPr lang="en-US" altLang="ko-KR" sz="1200" dirty="0" smtClean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2019 </a:t>
            </a:r>
            <a:r>
              <a:rPr lang="en-US" altLang="ko-KR" sz="1200" dirty="0">
                <a:solidFill>
                  <a:srgbClr val="FFFF00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)</a:t>
            </a:r>
            <a:endParaRPr lang="ko-KR" altLang="en-US" sz="1200" dirty="0">
              <a:solidFill>
                <a:srgbClr val="FFFF00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13967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그림 19">
            <a:extLst>
              <a:ext uri="{FF2B5EF4-FFF2-40B4-BE49-F238E27FC236}">
                <a16:creationId xmlns:a16="http://schemas.microsoft.com/office/drawing/2014/main" id="{ADF0FE2F-4C4B-4F6B-A5B3-BFB90A8C1E2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57"/>
          <a:stretch/>
        </p:blipFill>
        <p:spPr>
          <a:xfrm>
            <a:off x="2293256" y="3429000"/>
            <a:ext cx="5007429" cy="4238172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3A02C5D-FF2B-44CF-96E5-D64AAE62CD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57"/>
          <a:stretch/>
        </p:blipFill>
        <p:spPr>
          <a:xfrm>
            <a:off x="2293256" y="-344714"/>
            <a:ext cx="5007429" cy="3773714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27D76DB4-8C15-47A8-BEF0-4CDBC1D878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97" r="10160"/>
          <a:stretch/>
        </p:blipFill>
        <p:spPr>
          <a:xfrm>
            <a:off x="7300685" y="-344714"/>
            <a:ext cx="5007429" cy="3773714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F5937DB7-754F-494C-A0EF-C8E78591DA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855"/>
          <a:stretch/>
        </p:blipFill>
        <p:spPr>
          <a:xfrm>
            <a:off x="7300684" y="3429000"/>
            <a:ext cx="5007429" cy="4238172"/>
          </a:xfrm>
          <a:prstGeom prst="rect">
            <a:avLst/>
          </a:prstGeom>
        </p:spPr>
      </p:pic>
      <p:sp>
        <p:nvSpPr>
          <p:cNvPr id="29" name="직사각형 28">
            <a:extLst>
              <a:ext uri="{FF2B5EF4-FFF2-40B4-BE49-F238E27FC236}">
                <a16:creationId xmlns:a16="http://schemas.microsoft.com/office/drawing/2014/main" id="{147FC615-7A07-46DC-8E59-214806B9A5AA}"/>
              </a:ext>
            </a:extLst>
          </p:cNvPr>
          <p:cNvSpPr/>
          <p:nvPr/>
        </p:nvSpPr>
        <p:spPr>
          <a:xfrm>
            <a:off x="0" y="-344714"/>
            <a:ext cx="2438399" cy="8011886"/>
          </a:xfrm>
          <a:prstGeom prst="rect">
            <a:avLst/>
          </a:prstGeom>
          <a:solidFill>
            <a:srgbClr val="0A1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Audience </a:t>
            </a:r>
          </a:p>
          <a:p>
            <a:pPr algn="ctr"/>
            <a:endParaRPr lang="en-US" altLang="ko-KR" sz="1400" dirty="0" smtClean="0">
              <a:solidFill>
                <a:prstClr val="white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 algn="ctr"/>
            <a:r>
              <a:rPr lang="en-US" altLang="ko-KR" sz="1400" dirty="0">
                <a:solidFill>
                  <a:prstClr val="white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p</a:t>
            </a:r>
            <a:r>
              <a:rPr lang="en-US" altLang="ko-KR" sz="1400" dirty="0" smtClean="0">
                <a:solidFill>
                  <a:prstClr val="white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articipation</a:t>
            </a:r>
            <a:endParaRPr lang="ko-KR" altLang="en-US" sz="1400" dirty="0">
              <a:solidFill>
                <a:prstClr val="white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5829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ADD3AB07-5188-497A-8B36-5C90378217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538" y="2277979"/>
            <a:ext cx="4072580" cy="2292293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3164040F-62A7-49D5-8B6C-C26B00DCAF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238" y="-5184"/>
            <a:ext cx="4072502" cy="2287728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12BE69BB-B0AB-4B21-95BE-D87C2D8625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119" y="2282544"/>
            <a:ext cx="4067072" cy="2287728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7EF89BC8-F188-4DF6-8DE2-F6E7E18522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119" y="-5184"/>
            <a:ext cx="4085416" cy="2320217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EDA48B09-93DE-4FEE-9DAF-19743FDCC7D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238" y="4569254"/>
            <a:ext cx="4068882" cy="2288746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1D6266F7-7937-4DEB-944A-1106BD12B9D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120" y="4570272"/>
            <a:ext cx="4067071" cy="2287728"/>
          </a:xfrm>
          <a:prstGeom prst="rect">
            <a:avLst/>
          </a:prstGeom>
        </p:spPr>
      </p:pic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4DD17251-F735-4158-8E4B-166F5C479D97}"/>
              </a:ext>
            </a:extLst>
          </p:cNvPr>
          <p:cNvSpPr/>
          <p:nvPr/>
        </p:nvSpPr>
        <p:spPr>
          <a:xfrm>
            <a:off x="-2467428" y="-1889276"/>
            <a:ext cx="7286172" cy="740228"/>
          </a:xfrm>
          <a:prstGeom prst="roundRect">
            <a:avLst/>
          </a:prstGeom>
          <a:solidFill>
            <a:schemeClr val="tx1">
              <a:lumMod val="95000"/>
              <a:lumOff val="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FE4EDE-E188-4B49-8F51-B5678D44B93C}"/>
              </a:ext>
            </a:extLst>
          </p:cNvPr>
          <p:cNvSpPr txBox="1"/>
          <p:nvPr/>
        </p:nvSpPr>
        <p:spPr>
          <a:xfrm>
            <a:off x="-106383" y="-1703828"/>
            <a:ext cx="2980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>
                <a:solidFill>
                  <a:prstClr val="white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WinkMagic</a:t>
            </a:r>
            <a:r>
              <a:rPr lang="en-US" altLang="ko-KR" dirty="0">
                <a:solidFill>
                  <a:prstClr val="white"/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 Demonstration</a:t>
            </a:r>
            <a:endParaRPr lang="ko-KR" altLang="en-US" dirty="0">
              <a:solidFill>
                <a:prstClr val="white"/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02583219-FE30-4940-92AC-F0AB0A7CCAD4}"/>
              </a:ext>
            </a:extLst>
          </p:cNvPr>
          <p:cNvSpPr/>
          <p:nvPr/>
        </p:nvSpPr>
        <p:spPr>
          <a:xfrm>
            <a:off x="-11024" y="0"/>
            <a:ext cx="4065262" cy="6863184"/>
          </a:xfrm>
          <a:prstGeom prst="rect">
            <a:avLst/>
          </a:prstGeom>
          <a:solidFill>
            <a:srgbClr val="0A1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solidFill>
                  <a:prstClr val="white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Sharing a same wavelength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96C0598-AD51-4B89-865C-DE99D060309E}"/>
              </a:ext>
            </a:extLst>
          </p:cNvPr>
          <p:cNvSpPr txBox="1"/>
          <p:nvPr/>
        </p:nvSpPr>
        <p:spPr>
          <a:xfrm>
            <a:off x="11090416" y="6550223"/>
            <a:ext cx="11015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1400" b="1" dirty="0">
                <a:solidFill>
                  <a:prstClr val="black">
                    <a:lumMod val="50000"/>
                    <a:lumOff val="50000"/>
                  </a:prstClr>
                </a:solidFill>
                <a:latin typeface="Leelawadee UI" panose="020B0502040204020203" pitchFamily="34" charset="-34"/>
                <a:cs typeface="Leelawadee UI" panose="020B0502040204020203" pitchFamily="34" charset="-34"/>
              </a:rPr>
              <a:t>2019.03.16</a:t>
            </a:r>
            <a:endParaRPr lang="ko-KR" altLang="en-US" sz="1400" b="1" dirty="0">
              <a:solidFill>
                <a:prstClr val="black">
                  <a:lumMod val="50000"/>
                  <a:lumOff val="50000"/>
                </a:prstClr>
              </a:solidFill>
              <a:latin typeface="Leelawadee UI" panose="020B0502040204020203" pitchFamily="34" charset="-34"/>
              <a:cs typeface="Leelawadee UI" panose="020B05020402040202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01749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>
            <a:extLst>
              <a:ext uri="{FF2B5EF4-FFF2-40B4-BE49-F238E27FC236}">
                <a16:creationId xmlns:a16="http://schemas.microsoft.com/office/drawing/2014/main" id="{38FDAC1A-5A18-445D-A081-39B90A5B512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39" t="22063" r="19139"/>
          <a:stretch/>
        </p:blipFill>
        <p:spPr bwMode="auto">
          <a:xfrm rot="5400000">
            <a:off x="1484961" y="1426433"/>
            <a:ext cx="3173307" cy="269110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D60A69EF-34B7-42CF-BF7B-55D17591277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39" t="3309" r="13968" b="32474"/>
          <a:stretch/>
        </p:blipFill>
        <p:spPr bwMode="auto">
          <a:xfrm>
            <a:off x="7993380" y="2849458"/>
            <a:ext cx="2786620" cy="302057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748B18EA-3448-4E3D-9DE6-4DD4AE9D90B2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1" b="1752"/>
          <a:stretch/>
        </p:blipFill>
        <p:spPr>
          <a:xfrm>
            <a:off x="6999736" y="1185333"/>
            <a:ext cx="3780265" cy="1618827"/>
          </a:xfrm>
          <a:prstGeom prst="rect">
            <a:avLst/>
          </a:prstGeom>
        </p:spPr>
      </p:pic>
      <p:pic>
        <p:nvPicPr>
          <p:cNvPr id="17" name="Picture 201">
            <a:extLst>
              <a:ext uri="{FF2B5EF4-FFF2-40B4-BE49-F238E27FC236}">
                <a16:creationId xmlns:a16="http://schemas.microsoft.com/office/drawing/2014/main" id="{7F39EE8C-4546-46D1-BEA6-EB8CC6C4B35E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65"/>
          <a:stretch/>
        </p:blipFill>
        <p:spPr bwMode="auto">
          <a:xfrm>
            <a:off x="5372841" y="4429080"/>
            <a:ext cx="2543598" cy="143252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그림 17" descr="C:\Users\pc\Downloads\fwdnewlashes\IMG_5684.jpg">
            <a:extLst>
              <a:ext uri="{FF2B5EF4-FFF2-40B4-BE49-F238E27FC236}">
                <a16:creationId xmlns:a16="http://schemas.microsoft.com/office/drawing/2014/main" id="{7C133795-7213-4BBA-8472-0932BB1B0135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6063" y="4418539"/>
            <a:ext cx="3569838" cy="145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그림 18" descr="C:\Users\pc\Desktop\amalia1.PNG">
            <a:extLst>
              <a:ext uri="{FF2B5EF4-FFF2-40B4-BE49-F238E27FC236}">
                <a16:creationId xmlns:a16="http://schemas.microsoft.com/office/drawing/2014/main" id="{D9FBCDDB-62D6-4026-97D6-860C6B9C7E45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8" b="23376"/>
          <a:stretch/>
        </p:blipFill>
        <p:spPr bwMode="auto">
          <a:xfrm>
            <a:off x="4500234" y="1185333"/>
            <a:ext cx="2416437" cy="1618827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직사각형 24">
            <a:extLst>
              <a:ext uri="{FF2B5EF4-FFF2-40B4-BE49-F238E27FC236}">
                <a16:creationId xmlns:a16="http://schemas.microsoft.com/office/drawing/2014/main" id="{5E809440-8CD1-44A7-AEB2-BF4EF45C746E}"/>
              </a:ext>
            </a:extLst>
          </p:cNvPr>
          <p:cNvSpPr/>
          <p:nvPr/>
        </p:nvSpPr>
        <p:spPr>
          <a:xfrm>
            <a:off x="4494109" y="2849458"/>
            <a:ext cx="3422330" cy="1509182"/>
          </a:xfrm>
          <a:prstGeom prst="rect">
            <a:avLst/>
          </a:prstGeom>
          <a:solidFill>
            <a:srgbClr val="9500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6C0EAFC-F37A-43E6-BDCC-80AB615EF17E}"/>
              </a:ext>
            </a:extLst>
          </p:cNvPr>
          <p:cNvSpPr txBox="1"/>
          <p:nvPr/>
        </p:nvSpPr>
        <p:spPr>
          <a:xfrm>
            <a:off x="4699778" y="3003884"/>
            <a:ext cx="314264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2400" dirty="0">
              <a:solidFill>
                <a:prstClr val="white"/>
              </a:solidFill>
              <a:latin typeface="Montserrat SemiBold" panose="00000700000000000000" pitchFamily="2" charset="0"/>
            </a:endParaRPr>
          </a:p>
          <a:p>
            <a:r>
              <a:rPr lang="en-US" altLang="ko-KR" sz="1400" dirty="0" smtClean="0">
                <a:solidFill>
                  <a:prstClr val="white"/>
                </a:solidFill>
                <a:latin typeface="HY견명조" panose="02030600000101010101" pitchFamily="18" charset="-127"/>
                <a:ea typeface="HY견명조" panose="02030600000101010101" pitchFamily="18" charset="-127"/>
              </a:rPr>
              <a:t>       Customer responses</a:t>
            </a:r>
            <a:endParaRPr lang="en-US" altLang="ko-KR" sz="1400" dirty="0">
              <a:solidFill>
                <a:prstClr val="white"/>
              </a:solidFill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271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untitled-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2720" y="977500"/>
            <a:ext cx="3241040" cy="510732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 t="6789" b="1115"/>
          <a:stretch>
            <a:fillRect/>
          </a:stretch>
        </p:blipFill>
        <p:spPr bwMode="auto">
          <a:xfrm>
            <a:off x="5609400" y="1048620"/>
            <a:ext cx="5447532" cy="5107324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47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86164" y="960438"/>
            <a:ext cx="1717675" cy="1452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98307" name="Group 3"/>
          <p:cNvGrpSpPr>
            <a:grpSpLocks/>
          </p:cNvGrpSpPr>
          <p:nvPr/>
        </p:nvGrpSpPr>
        <p:grpSpPr bwMode="auto">
          <a:xfrm>
            <a:off x="7073900" y="2512101"/>
            <a:ext cx="1543050" cy="1375688"/>
            <a:chOff x="639" y="506"/>
            <a:chExt cx="2199" cy="2584"/>
          </a:xfrm>
        </p:grpSpPr>
        <p:pic>
          <p:nvPicPr>
            <p:cNvPr id="98345" name="Picture 4" descr="그림4"/>
            <p:cNvPicPr>
              <a:picLocks noChangeAspect="1" noChangeArrowheads="1"/>
            </p:cNvPicPr>
            <p:nvPr/>
          </p:nvPicPr>
          <p:blipFill>
            <a:blip r:embed="rId5" cstate="print"/>
            <a:srcRect l="41833" t="4703" r="40912" b="3876"/>
            <a:stretch>
              <a:fillRect/>
            </a:stretch>
          </p:blipFill>
          <p:spPr bwMode="auto">
            <a:xfrm rot="1445441">
              <a:off x="871" y="585"/>
              <a:ext cx="342" cy="19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98346" name="Group 5"/>
            <p:cNvGrpSpPr>
              <a:grpSpLocks/>
            </p:cNvGrpSpPr>
            <p:nvPr/>
          </p:nvGrpSpPr>
          <p:grpSpPr bwMode="auto">
            <a:xfrm>
              <a:off x="639" y="506"/>
              <a:ext cx="2199" cy="2584"/>
              <a:chOff x="492" y="452"/>
              <a:chExt cx="2199" cy="2584"/>
            </a:xfrm>
          </p:grpSpPr>
          <p:grpSp>
            <p:nvGrpSpPr>
              <p:cNvPr id="98348" name="Group 6"/>
              <p:cNvGrpSpPr>
                <a:grpSpLocks/>
              </p:cNvGrpSpPr>
              <p:nvPr/>
            </p:nvGrpSpPr>
            <p:grpSpPr bwMode="auto">
              <a:xfrm>
                <a:off x="1494" y="452"/>
                <a:ext cx="1197" cy="2584"/>
                <a:chOff x="1494" y="452"/>
                <a:chExt cx="1197" cy="2584"/>
              </a:xfrm>
            </p:grpSpPr>
            <p:grpSp>
              <p:nvGrpSpPr>
                <p:cNvPr id="98350" name="Group 7"/>
                <p:cNvGrpSpPr>
                  <a:grpSpLocks/>
                </p:cNvGrpSpPr>
                <p:nvPr/>
              </p:nvGrpSpPr>
              <p:grpSpPr bwMode="auto">
                <a:xfrm>
                  <a:off x="1651" y="452"/>
                  <a:ext cx="1040" cy="918"/>
                  <a:chOff x="1651" y="452"/>
                  <a:chExt cx="1040" cy="918"/>
                </a:xfrm>
              </p:grpSpPr>
              <p:pic>
                <p:nvPicPr>
                  <p:cNvPr id="98352" name="Picture 8" descr="3328550h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/>
                  <a:srcRect t="11731"/>
                  <a:stretch>
                    <a:fillRect/>
                  </a:stretch>
                </p:blipFill>
                <p:spPr bwMode="auto">
                  <a:xfrm>
                    <a:off x="1651" y="452"/>
                    <a:ext cx="1040" cy="91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sp>
                <p:nvSpPr>
                  <p:cNvPr id="2097" name="Rectangle 9"/>
                  <p:cNvSpPr>
                    <a:spLocks noChangeArrowheads="1"/>
                  </p:cNvSpPr>
                  <p:nvPr/>
                </p:nvSpPr>
                <p:spPr bwMode="auto">
                  <a:xfrm>
                    <a:off x="1782" y="541"/>
                    <a:ext cx="776" cy="546"/>
                  </a:xfrm>
                  <a:prstGeom prst="rect">
                    <a:avLst/>
                  </a:prstGeom>
                  <a:solidFill>
                    <a:schemeClr val="tx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defRPr kumimoji="1" sz="6600" b="1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defRPr>
                    </a:lvl1pPr>
                    <a:lvl2pPr marL="742950" indent="-285750">
                      <a:defRPr kumimoji="1" sz="6600" b="1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defRPr>
                    </a:lvl2pPr>
                    <a:lvl3pPr marL="1143000" indent="-228600">
                      <a:defRPr kumimoji="1" sz="6600" b="1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defRPr>
                    </a:lvl3pPr>
                    <a:lvl4pPr marL="1600200" indent="-228600">
                      <a:defRPr kumimoji="1" sz="6600" b="1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defRPr>
                    </a:lvl4pPr>
                    <a:lvl5pPr marL="2057400" indent="-228600">
                      <a:defRPr kumimoji="1" sz="6600" b="1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6600" b="1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6600" b="1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6600" b="1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kumimoji="1" sz="6600" b="1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defRPr>
                    </a:lvl9pPr>
                  </a:lstStyle>
                  <a:p>
                    <a:pPr algn="ctr">
                      <a:defRPr/>
                    </a:pPr>
                    <a:endParaRPr kumimoji="0" lang="ko-KR" altLang="en-US" kern="0">
                      <a:solidFill>
                        <a:srgbClr val="000000"/>
                      </a:solidFill>
                    </a:endParaRPr>
                  </a:p>
                </p:txBody>
              </p:sp>
            </p:grpSp>
            <p:sp>
              <p:nvSpPr>
                <p:cNvPr id="2095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494" y="1203"/>
                  <a:ext cx="317" cy="1833"/>
                </a:xfrm>
                <a:prstGeom prst="rect">
                  <a:avLst/>
                </a:prstGeom>
                <a:noFill/>
                <a:ln>
                  <a:noFill/>
                </a:ln>
                <a:extLst/>
              </p:spPr>
              <p:txBody>
                <a:bodyPr>
                  <a:spAutoFit/>
                </a:bodyPr>
                <a:lstStyle>
                  <a:lvl1pPr>
                    <a:defRPr kumimoji="1" sz="6600" b="1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defRPr>
                  </a:lvl1pPr>
                  <a:lvl2pPr marL="742950" indent="-285750">
                    <a:defRPr kumimoji="1" sz="6600" b="1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defRPr>
                  </a:lvl2pPr>
                  <a:lvl3pPr marL="1143000" indent="-228600">
                    <a:defRPr kumimoji="1" sz="6600" b="1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defRPr>
                  </a:lvl3pPr>
                  <a:lvl4pPr marL="1600200" indent="-228600">
                    <a:defRPr kumimoji="1" sz="6600" b="1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defRPr>
                  </a:lvl4pPr>
                  <a:lvl5pPr marL="2057400" indent="-228600">
                    <a:defRPr kumimoji="1" sz="6600" b="1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6600" b="1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6600" b="1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6600" b="1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kumimoji="1" sz="6600" b="1">
                      <a:solidFill>
                        <a:srgbClr val="FF0000"/>
                      </a:solidFill>
                      <a:latin typeface="맑은 고딕" panose="020B0503020000020004" pitchFamily="50" charset="-127"/>
                      <a:ea typeface="맑은 고딕" panose="020B0503020000020004" pitchFamily="50" charset="-127"/>
                    </a:defRPr>
                  </a:lvl9pPr>
                </a:lstStyle>
                <a:p>
                  <a:pPr algn="ctr">
                    <a:defRPr/>
                  </a:pPr>
                  <a:endParaRPr kumimoji="0" lang="ko-KR" altLang="ko-KR" kern="0">
                    <a:solidFill>
                      <a:srgbClr val="000000"/>
                    </a:solidFill>
                    <a:latin typeface="Tahoma" panose="020B0604030504040204" pitchFamily="34" charset="0"/>
                  </a:endParaRPr>
                </a:p>
              </p:txBody>
            </p:sp>
          </p:grpSp>
          <p:sp>
            <p:nvSpPr>
              <p:cNvPr id="2093" name="Freeform 11"/>
              <p:cNvSpPr>
                <a:spLocks/>
              </p:cNvSpPr>
              <p:nvPr/>
            </p:nvSpPr>
            <p:spPr bwMode="auto">
              <a:xfrm>
                <a:off x="492" y="1177"/>
                <a:ext cx="1303" cy="1302"/>
              </a:xfrm>
              <a:custGeom>
                <a:avLst/>
                <a:gdLst>
                  <a:gd name="T0" fmla="*/ 15 w 1302"/>
                  <a:gd name="T1" fmla="*/ 1139 h 1303"/>
                  <a:gd name="T2" fmla="*/ 18 w 1302"/>
                  <a:gd name="T3" fmla="*/ 1224 h 1303"/>
                  <a:gd name="T4" fmla="*/ 122 w 1302"/>
                  <a:gd name="T5" fmla="*/ 1299 h 1303"/>
                  <a:gd name="T6" fmla="*/ 378 w 1302"/>
                  <a:gd name="T7" fmla="*/ 1230 h 1303"/>
                  <a:gd name="T8" fmla="*/ 703 w 1302"/>
                  <a:gd name="T9" fmla="*/ 859 h 1303"/>
                  <a:gd name="T10" fmla="*/ 857 w 1302"/>
                  <a:gd name="T11" fmla="*/ 456 h 1303"/>
                  <a:gd name="T12" fmla="*/ 954 w 1302"/>
                  <a:gd name="T13" fmla="*/ 234 h 1303"/>
                  <a:gd name="T14" fmla="*/ 1110 w 1302"/>
                  <a:gd name="T15" fmla="*/ 66 h 1303"/>
                  <a:gd name="T16" fmla="*/ 1302 w 1302"/>
                  <a:gd name="T17" fmla="*/ 0 h 1303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302"/>
                  <a:gd name="T28" fmla="*/ 0 h 1303"/>
                  <a:gd name="T29" fmla="*/ 1302 w 1302"/>
                  <a:gd name="T30" fmla="*/ 1303 h 1303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302" h="1303">
                    <a:moveTo>
                      <a:pt x="15" y="1139"/>
                    </a:moveTo>
                    <a:cubicBezTo>
                      <a:pt x="15" y="1153"/>
                      <a:pt x="0" y="1197"/>
                      <a:pt x="18" y="1224"/>
                    </a:cubicBezTo>
                    <a:cubicBezTo>
                      <a:pt x="36" y="1251"/>
                      <a:pt x="62" y="1298"/>
                      <a:pt x="122" y="1299"/>
                    </a:cubicBezTo>
                    <a:cubicBezTo>
                      <a:pt x="182" y="1300"/>
                      <a:pt x="281" y="1303"/>
                      <a:pt x="378" y="1230"/>
                    </a:cubicBezTo>
                    <a:cubicBezTo>
                      <a:pt x="475" y="1157"/>
                      <a:pt x="623" y="988"/>
                      <a:pt x="703" y="859"/>
                    </a:cubicBezTo>
                    <a:cubicBezTo>
                      <a:pt x="783" y="730"/>
                      <a:pt x="815" y="560"/>
                      <a:pt x="857" y="456"/>
                    </a:cubicBezTo>
                    <a:cubicBezTo>
                      <a:pt x="899" y="352"/>
                      <a:pt x="912" y="299"/>
                      <a:pt x="954" y="234"/>
                    </a:cubicBezTo>
                    <a:cubicBezTo>
                      <a:pt x="996" y="169"/>
                      <a:pt x="1052" y="105"/>
                      <a:pt x="1110" y="66"/>
                    </a:cubicBezTo>
                    <a:cubicBezTo>
                      <a:pt x="1168" y="27"/>
                      <a:pt x="1262" y="14"/>
                      <a:pt x="1302" y="0"/>
                    </a:cubicBezTo>
                  </a:path>
                </a:pathLst>
              </a:custGeom>
              <a:noFill/>
              <a:ln w="34925">
                <a:solidFill>
                  <a:schemeClr val="tx1"/>
                </a:solidFill>
                <a:round/>
                <a:headEnd/>
                <a:tailEnd/>
              </a:ln>
              <a:extLst/>
            </p:spPr>
            <p:txBody>
              <a:bodyPr/>
              <a:lstStyle/>
              <a:p>
                <a:pPr latinLnBrk="0">
                  <a:defRPr/>
                </a:pPr>
                <a:endParaRPr lang="ko-KR" altLang="en-US" kern="0">
                  <a:solidFill>
                    <a:sysClr val="windowText" lastClr="000000"/>
                  </a:solidFill>
                </a:endParaRPr>
              </a:p>
            </p:txBody>
          </p:sp>
        </p:grpSp>
        <p:sp>
          <p:nvSpPr>
            <p:cNvPr id="2091" name="AutoShape 12"/>
            <p:cNvSpPr>
              <a:spLocks noChangeArrowheads="1"/>
            </p:cNvSpPr>
            <p:nvPr/>
          </p:nvSpPr>
          <p:spPr bwMode="auto">
            <a:xfrm rot="1131374">
              <a:off x="1327" y="1538"/>
              <a:ext cx="633" cy="273"/>
            </a:xfrm>
            <a:prstGeom prst="lightningBolt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0088AA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>
                <a:defRPr/>
              </a:pPr>
              <a:endParaRPr kumimoji="0" lang="ko-KR" altLang="en-US" kern="0">
                <a:solidFill>
                  <a:srgbClr val="000000"/>
                </a:solidFill>
              </a:endParaRPr>
            </a:p>
          </p:txBody>
        </p:sp>
      </p:grpSp>
      <p:pic>
        <p:nvPicPr>
          <p:cNvPr id="98308" name="Picture 13" descr="냉장고 2"/>
          <p:cNvPicPr preferRelativeResize="0">
            <a:picLocks noChangeArrowheads="1"/>
          </p:cNvPicPr>
          <p:nvPr/>
        </p:nvPicPr>
        <p:blipFill>
          <a:blip r:embed="rId7" cstate="print"/>
          <a:srcRect l="2785"/>
          <a:stretch>
            <a:fillRect/>
          </a:stretch>
        </p:blipFill>
        <p:spPr bwMode="auto">
          <a:xfrm>
            <a:off x="5299075" y="962025"/>
            <a:ext cx="1739900" cy="146208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grpSp>
        <p:nvGrpSpPr>
          <p:cNvPr id="98309" name="Group 14"/>
          <p:cNvGrpSpPr>
            <a:grpSpLocks/>
          </p:cNvGrpSpPr>
          <p:nvPr/>
        </p:nvGrpSpPr>
        <p:grpSpPr bwMode="auto">
          <a:xfrm>
            <a:off x="6970714" y="949325"/>
            <a:ext cx="1741487" cy="1512888"/>
            <a:chOff x="210" y="484"/>
            <a:chExt cx="3038" cy="2307"/>
          </a:xfrm>
        </p:grpSpPr>
        <p:pic>
          <p:nvPicPr>
            <p:cNvPr id="98341" name="Picture 15" descr="아기 방안"/>
            <p:cNvPicPr preferRelativeResize="0">
              <a:picLocks noChangeArrowheads="1"/>
            </p:cNvPicPr>
            <p:nvPr/>
          </p:nvPicPr>
          <p:blipFill>
            <a:blip r:embed="rId8" cstate="print"/>
            <a:srcRect l="887" t="25357" r="443" b="14395"/>
            <a:stretch>
              <a:fillRect/>
            </a:stretch>
          </p:blipFill>
          <p:spPr bwMode="auto">
            <a:xfrm>
              <a:off x="210" y="502"/>
              <a:ext cx="3038" cy="22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grpSp>
          <p:nvGrpSpPr>
            <p:cNvPr id="98342" name="Group 16"/>
            <p:cNvGrpSpPr>
              <a:grpSpLocks/>
            </p:cNvGrpSpPr>
            <p:nvPr/>
          </p:nvGrpSpPr>
          <p:grpSpPr bwMode="auto">
            <a:xfrm>
              <a:off x="2109" y="484"/>
              <a:ext cx="1136" cy="1313"/>
              <a:chOff x="2109" y="484"/>
              <a:chExt cx="1136" cy="1313"/>
            </a:xfrm>
          </p:grpSpPr>
          <p:pic>
            <p:nvPicPr>
              <p:cNvPr id="98343" name="Picture 17" descr="DSC0294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17662" t="9946" r="16998" b="6851"/>
              <a:stretch>
                <a:fillRect/>
              </a:stretch>
            </p:blipFill>
            <p:spPr bwMode="auto">
              <a:xfrm>
                <a:off x="2109" y="484"/>
                <a:ext cx="1136" cy="131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</p:pic>
          <p:pic>
            <p:nvPicPr>
              <p:cNvPr id="98344" name="Picture 18" descr="아기 방안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 l="11368" t="15834" r="10208" b="15511"/>
              <a:stretch>
                <a:fillRect/>
              </a:stretch>
            </p:blipFill>
            <p:spPr bwMode="auto">
              <a:xfrm>
                <a:off x="2490" y="810"/>
                <a:ext cx="394" cy="438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98310" name="Picture 19" descr="Motorshow2"/>
          <p:cNvPicPr preferRelativeResize="0">
            <a:picLocks noChangeArrowheads="1"/>
          </p:cNvPicPr>
          <p:nvPr/>
        </p:nvPicPr>
        <p:blipFill>
          <a:blip r:embed="rId11" cstate="print"/>
          <a:srcRect l="3061" r="4535"/>
          <a:stretch>
            <a:fillRect/>
          </a:stretch>
        </p:blipFill>
        <p:spPr bwMode="auto">
          <a:xfrm>
            <a:off x="3625850" y="3887788"/>
            <a:ext cx="1741488" cy="1473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grpSp>
        <p:nvGrpSpPr>
          <p:cNvPr id="98311" name="Group 20"/>
          <p:cNvGrpSpPr>
            <a:grpSpLocks/>
          </p:cNvGrpSpPr>
          <p:nvPr/>
        </p:nvGrpSpPr>
        <p:grpSpPr bwMode="auto">
          <a:xfrm>
            <a:off x="1920876" y="2413000"/>
            <a:ext cx="1704975" cy="1474788"/>
            <a:chOff x="212" y="511"/>
            <a:chExt cx="3038" cy="2290"/>
          </a:xfrm>
        </p:grpSpPr>
        <p:pic>
          <p:nvPicPr>
            <p:cNvPr id="98336" name="Picture 21" descr="20040401072911"/>
            <p:cNvPicPr preferRelativeResize="0">
              <a:picLocks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12" y="511"/>
              <a:ext cx="3038" cy="229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grpSp>
          <p:nvGrpSpPr>
            <p:cNvPr id="98337" name="Group 22"/>
            <p:cNvGrpSpPr>
              <a:grpSpLocks/>
            </p:cNvGrpSpPr>
            <p:nvPr/>
          </p:nvGrpSpPr>
          <p:grpSpPr bwMode="auto">
            <a:xfrm>
              <a:off x="847" y="1095"/>
              <a:ext cx="1115" cy="1100"/>
              <a:chOff x="3630" y="1071"/>
              <a:chExt cx="1115" cy="1100"/>
            </a:xfrm>
          </p:grpSpPr>
          <p:pic>
            <p:nvPicPr>
              <p:cNvPr id="98338" name="Picture 23" descr="P2010098"/>
              <p:cNvPicPr preferRelativeResize="0">
                <a:picLocks noChangeArrowheads="1"/>
              </p:cNvPicPr>
              <p:nvPr/>
            </p:nvPicPr>
            <p:blipFill>
              <a:blip r:embed="rId13" cstate="print">
                <a:lum bright="32000" contrast="32000"/>
              </a:blip>
              <a:srcRect/>
              <a:stretch>
                <a:fillRect/>
              </a:stretch>
            </p:blipFill>
            <p:spPr bwMode="auto">
              <a:xfrm rot="-300000">
                <a:off x="3630" y="1071"/>
                <a:ext cx="1115" cy="716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98339" name="Picture 24" descr="한양검정고시학원-강의모습"/>
              <p:cNvPicPr preferRelativeResize="0">
                <a:picLocks noChangeArrowheads="1"/>
              </p:cNvPicPr>
              <p:nvPr/>
            </p:nvPicPr>
            <p:blipFill>
              <a:blip r:embed="rId14" cstate="print"/>
              <a:srcRect l="17799" t="14857"/>
              <a:stretch>
                <a:fillRect/>
              </a:stretch>
            </p:blipFill>
            <p:spPr bwMode="auto">
              <a:xfrm rot="-360000">
                <a:off x="3718" y="1888"/>
                <a:ext cx="408" cy="283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98340" name="Picture 25" descr="RIMG0072"/>
              <p:cNvPicPr preferRelativeResize="0">
                <a:picLocks noChangeArrowheads="1"/>
              </p:cNvPicPr>
              <p:nvPr/>
            </p:nvPicPr>
            <p:blipFill>
              <a:blip r:embed="rId15" cstate="print"/>
              <a:srcRect l="23549" t="21555" r="42667" b="52953"/>
              <a:stretch>
                <a:fillRect/>
              </a:stretch>
            </p:blipFill>
            <p:spPr bwMode="auto">
              <a:xfrm rot="-300000">
                <a:off x="4195" y="1842"/>
                <a:ext cx="408" cy="283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</p:pic>
        </p:grpSp>
      </p:grpSp>
      <p:pic>
        <p:nvPicPr>
          <p:cNvPr id="98312" name="Picture 26" descr="요람에 카메라2"/>
          <p:cNvPicPr>
            <a:picLocks noChangeAspect="1" noChangeArrowheads="1"/>
          </p:cNvPicPr>
          <p:nvPr/>
        </p:nvPicPr>
        <p:blipFill>
          <a:blip r:embed="rId16" cstate="print"/>
          <a:srcRect l="909" r="12413"/>
          <a:stretch>
            <a:fillRect/>
          </a:stretch>
        </p:blipFill>
        <p:spPr bwMode="auto">
          <a:xfrm>
            <a:off x="3625850" y="2413000"/>
            <a:ext cx="1752600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13" name="Picture 27" descr="강아지 크기조정 복사"/>
          <p:cNvPicPr preferRelativeResize="0">
            <a:picLocks noChangeArrowheads="1"/>
          </p:cNvPicPr>
          <p:nvPr/>
        </p:nvPicPr>
        <p:blipFill>
          <a:blip r:embed="rId17" cstate="print"/>
          <a:srcRect l="6137" r="18213"/>
          <a:stretch>
            <a:fillRect/>
          </a:stretch>
        </p:blipFill>
        <p:spPr bwMode="auto">
          <a:xfrm>
            <a:off x="5338763" y="2413000"/>
            <a:ext cx="1631950" cy="147478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98314" name="Picture 28" descr="엄마 곰"/>
          <p:cNvPicPr>
            <a:picLocks noChangeAspect="1" noChangeArrowheads="1"/>
          </p:cNvPicPr>
          <p:nvPr/>
        </p:nvPicPr>
        <p:blipFill>
          <a:blip r:embed="rId18" cstate="print"/>
          <a:srcRect b="3883"/>
          <a:stretch>
            <a:fillRect/>
          </a:stretch>
        </p:blipFill>
        <p:spPr bwMode="auto">
          <a:xfrm>
            <a:off x="8721949" y="962025"/>
            <a:ext cx="1695228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8316" name="Group 30"/>
          <p:cNvGrpSpPr>
            <a:grpSpLocks/>
          </p:cNvGrpSpPr>
          <p:nvPr/>
        </p:nvGrpSpPr>
        <p:grpSpPr bwMode="auto">
          <a:xfrm>
            <a:off x="5376184" y="5338765"/>
            <a:ext cx="1602014" cy="1449946"/>
            <a:chOff x="249" y="527"/>
            <a:chExt cx="2949" cy="2238"/>
          </a:xfrm>
        </p:grpSpPr>
        <p:pic>
          <p:nvPicPr>
            <p:cNvPr id="98334" name="Picture 31" descr="용준 침입자"/>
            <p:cNvPicPr>
              <a:picLocks noChangeAspect="1" noChangeArrowheads="1"/>
            </p:cNvPicPr>
            <p:nvPr/>
          </p:nvPicPr>
          <p:blipFill>
            <a:blip r:embed="rId19" cstate="print">
              <a:lum bright="20000" contrast="54000"/>
            </a:blip>
            <a:srcRect/>
            <a:stretch>
              <a:fillRect/>
            </a:stretch>
          </p:blipFill>
          <p:spPr bwMode="auto">
            <a:xfrm>
              <a:off x="249" y="527"/>
              <a:ext cx="2949" cy="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8335" name="Picture 32" descr="캠1 복사"/>
            <p:cNvPicPr>
              <a:picLocks noChangeAspect="1" noChangeArrowheads="1"/>
            </p:cNvPicPr>
            <p:nvPr/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18000" contrast="6000"/>
            </a:blip>
            <a:srcRect/>
            <a:stretch>
              <a:fillRect/>
            </a:stretch>
          </p:blipFill>
          <p:spPr bwMode="auto">
            <a:xfrm rot="-1561018">
              <a:off x="2155" y="1344"/>
              <a:ext cx="90" cy="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8317" name="Picture 33" descr="9981-2-2024"/>
          <p:cNvPicPr preferRelativeResize="0">
            <a:picLocks noChangeArrowheads="1"/>
          </p:cNvPicPr>
          <p:nvPr/>
        </p:nvPicPr>
        <p:blipFill>
          <a:blip r:embed="rId21" cstate="print"/>
          <a:srcRect l="72337" r="3543"/>
          <a:stretch>
            <a:fillRect/>
          </a:stretch>
        </p:blipFill>
        <p:spPr bwMode="auto">
          <a:xfrm>
            <a:off x="1920875" y="5338764"/>
            <a:ext cx="173990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8318" name="Picture 34" descr="reception(1)"/>
          <p:cNvPicPr preferRelativeResize="0">
            <a:picLocks noChangeArrowheads="1"/>
          </p:cNvPicPr>
          <p:nvPr/>
        </p:nvPicPr>
        <p:blipFill>
          <a:blip r:embed="rId22" cstate="print"/>
          <a:srcRect t="-945" r="22394"/>
          <a:stretch>
            <a:fillRect/>
          </a:stretch>
        </p:blipFill>
        <p:spPr bwMode="auto">
          <a:xfrm>
            <a:off x="7007285" y="3887788"/>
            <a:ext cx="1707507" cy="1485901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grpSp>
        <p:nvGrpSpPr>
          <p:cNvPr id="98320" name="Group 36"/>
          <p:cNvGrpSpPr>
            <a:grpSpLocks/>
          </p:cNvGrpSpPr>
          <p:nvPr/>
        </p:nvGrpSpPr>
        <p:grpSpPr bwMode="auto">
          <a:xfrm>
            <a:off x="3656922" y="5338764"/>
            <a:ext cx="1774825" cy="1438275"/>
            <a:chOff x="1020" y="1661"/>
            <a:chExt cx="3302" cy="2534"/>
          </a:xfrm>
        </p:grpSpPr>
        <p:pic>
          <p:nvPicPr>
            <p:cNvPr id="98331" name="Picture 37" descr="그림7"/>
            <p:cNvPicPr>
              <a:picLocks noChangeAspect="1" noChangeArrowheads="1"/>
            </p:cNvPicPr>
            <p:nvPr/>
          </p:nvPicPr>
          <p:blipFill>
            <a:blip r:embed="rId23" cstate="print"/>
            <a:srcRect/>
            <a:stretch>
              <a:fillRect/>
            </a:stretch>
          </p:blipFill>
          <p:spPr bwMode="auto">
            <a:xfrm>
              <a:off x="1020" y="1661"/>
              <a:ext cx="3302" cy="25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76" name="Oval 38"/>
            <p:cNvSpPr>
              <a:spLocks noChangeArrowheads="1"/>
            </p:cNvSpPr>
            <p:nvPr/>
          </p:nvSpPr>
          <p:spPr bwMode="auto">
            <a:xfrm>
              <a:off x="3787" y="1803"/>
              <a:ext cx="304" cy="303"/>
            </a:xfrm>
            <a:prstGeom prst="ellipse">
              <a:avLst/>
            </a:prstGeom>
            <a:noFill/>
            <a:ln>
              <a:noFill/>
            </a:ln>
            <a:extLst/>
          </p:spPr>
          <p:txBody>
            <a:bodyPr wrap="none" anchor="ctr"/>
            <a:lstStyle>
              <a:lvl1pPr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>
                <a:defRPr/>
              </a:pPr>
              <a:endParaRPr kumimoji="0" lang="ko-KR" altLang="en-US" kern="0">
                <a:solidFill>
                  <a:srgbClr val="000000"/>
                </a:solidFill>
              </a:endParaRPr>
            </a:p>
          </p:txBody>
        </p:sp>
        <p:sp>
          <p:nvSpPr>
            <p:cNvPr id="2077" name="Oval 39"/>
            <p:cNvSpPr>
              <a:spLocks noChangeArrowheads="1"/>
            </p:cNvSpPr>
            <p:nvPr/>
          </p:nvSpPr>
          <p:spPr bwMode="auto">
            <a:xfrm>
              <a:off x="3900" y="1917"/>
              <a:ext cx="24" cy="25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xtLst/>
          </p:spPr>
          <p:txBody>
            <a:bodyPr wrap="none" anchor="ctr"/>
            <a:lstStyle>
              <a:lvl1pPr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1pPr>
              <a:lvl2pPr marL="742950" indent="-285750"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2pPr>
              <a:lvl3pPr marL="1143000" indent="-228600"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3pPr>
              <a:lvl4pPr marL="1600200" indent="-228600"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4pPr>
              <a:lvl5pPr marL="2057400" indent="-228600"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6600" b="1">
                  <a:solidFill>
                    <a:srgbClr val="FF0000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defRPr>
              </a:lvl9pPr>
            </a:lstStyle>
            <a:p>
              <a:pPr algn="ctr">
                <a:defRPr/>
              </a:pPr>
              <a:endParaRPr kumimoji="0" lang="ko-KR" altLang="en-US" kern="0">
                <a:solidFill>
                  <a:srgbClr val="000000"/>
                </a:solidFill>
              </a:endParaRPr>
            </a:p>
          </p:txBody>
        </p:sp>
      </p:grpSp>
      <p:pic>
        <p:nvPicPr>
          <p:cNvPr id="98321" name="Picture 40" descr="MultiLensCP"/>
          <p:cNvPicPr>
            <a:picLocks noChangeAspect="1" noChangeArrowheads="1"/>
          </p:cNvPicPr>
          <p:nvPr/>
        </p:nvPicPr>
        <p:blipFill>
          <a:blip r:embed="rId24" cstate="print"/>
          <a:srcRect l="27132" t="3839" b="7124"/>
          <a:stretch>
            <a:fillRect/>
          </a:stretch>
        </p:blipFill>
        <p:spPr bwMode="auto">
          <a:xfrm>
            <a:off x="5385138" y="3900489"/>
            <a:ext cx="1585575" cy="1450975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</p:pic>
      <p:grpSp>
        <p:nvGrpSpPr>
          <p:cNvPr id="98322" name="Group 41"/>
          <p:cNvGrpSpPr>
            <a:grpSpLocks/>
          </p:cNvGrpSpPr>
          <p:nvPr/>
        </p:nvGrpSpPr>
        <p:grpSpPr bwMode="auto">
          <a:xfrm>
            <a:off x="8710481" y="2413000"/>
            <a:ext cx="1692409" cy="1474788"/>
            <a:chOff x="280" y="554"/>
            <a:chExt cx="2905" cy="2184"/>
          </a:xfrm>
        </p:grpSpPr>
        <p:pic>
          <p:nvPicPr>
            <p:cNvPr id="98327" name="Picture 42" descr="헤드셋"/>
            <p:cNvPicPr preferRelativeResize="0">
              <a:picLocks noChangeAspect="1" noChangeArrowheads="1"/>
            </p:cNvPicPr>
            <p:nvPr/>
          </p:nvPicPr>
          <p:blipFill>
            <a:blip r:embed="rId25" cstate="print"/>
            <a:srcRect l="3969" t="19930" r="8025" b="24074"/>
            <a:stretch>
              <a:fillRect/>
            </a:stretch>
          </p:blipFill>
          <p:spPr bwMode="auto">
            <a:xfrm>
              <a:off x="280" y="582"/>
              <a:ext cx="1426" cy="100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pic>
          <p:nvPicPr>
            <p:cNvPr id="98328" name="Picture 43" descr="LEG로 본 화면1"/>
            <p:cNvPicPr preferRelativeResize="0"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1770" y="554"/>
              <a:ext cx="1415" cy="106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pic>
          <p:nvPicPr>
            <p:cNvPr id="98329" name="Picture 44" descr="헤드셋"/>
            <p:cNvPicPr preferRelativeResize="0">
              <a:picLocks noChangeAspect="1" noChangeArrowheads="1"/>
            </p:cNvPicPr>
            <p:nvPr/>
          </p:nvPicPr>
          <p:blipFill>
            <a:blip r:embed="rId25" cstate="print"/>
            <a:srcRect l="3969" t="19930" r="8025" b="24074"/>
            <a:stretch>
              <a:fillRect/>
            </a:stretch>
          </p:blipFill>
          <p:spPr bwMode="auto">
            <a:xfrm>
              <a:off x="280" y="1707"/>
              <a:ext cx="1426" cy="100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pic>
          <p:nvPicPr>
            <p:cNvPr id="98330" name="Picture 45" descr="LEG로 본 화면2"/>
            <p:cNvPicPr preferRelativeResize="0">
              <a:picLocks noChangeAspect="1" noChangeArrowheads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1766" y="1675"/>
              <a:ext cx="1412" cy="106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</p:grpSp>
      <p:pic>
        <p:nvPicPr>
          <p:cNvPr id="98324" name="Picture 47" descr="ATM"/>
          <p:cNvPicPr preferRelativeResize="0">
            <a:picLocks noChangeArrowheads="1"/>
          </p:cNvPicPr>
          <p:nvPr/>
        </p:nvPicPr>
        <p:blipFill>
          <a:blip r:embed="rId28" cstate="print">
            <a:lum bright="16000" contrast="16000"/>
          </a:blip>
          <a:srcRect l="19087" t="13673" r="35583" b="10426"/>
          <a:stretch>
            <a:fillRect/>
          </a:stretch>
        </p:blipFill>
        <p:spPr bwMode="auto">
          <a:xfrm>
            <a:off x="1906589" y="3860801"/>
            <a:ext cx="1741487" cy="14779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11880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06589" y="44528"/>
            <a:ext cx="8492223" cy="73154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eaLnBrk="1" fontAlgn="auto" latinLnBrk="0" hangingPunct="1">
              <a:spcAft>
                <a:spcPts val="0"/>
              </a:spcAft>
              <a:defRPr/>
            </a:pPr>
            <a:r>
              <a:rPr lang="en-US" altLang="ko-KR" sz="1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W</a:t>
            </a:r>
            <a:r>
              <a:rPr lang="ko-KR" altLang="en-US" sz="1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이론</a:t>
            </a:r>
            <a:r>
              <a:rPr lang="en-US" altLang="ko-KR" sz="1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,  </a:t>
            </a:r>
            <a:r>
              <a:rPr lang="ko-KR" altLang="en-US" sz="13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하이터치</a:t>
            </a:r>
            <a:r>
              <a:rPr lang="en-US" altLang="ko-KR" sz="1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, ...</a:t>
            </a:r>
            <a:r>
              <a:rPr lang="en-US" altLang="ko-KR" sz="1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en-US" altLang="ko-KR" sz="1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/>
            </a:r>
            <a:br>
              <a:rPr lang="en-US" altLang="ko-KR" sz="1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</a:br>
            <a:r>
              <a:rPr lang="en-US" altLang="ko-KR" sz="13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en-US" altLang="ko-KR" sz="1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                           </a:t>
            </a:r>
            <a:r>
              <a:rPr lang="ko-KR" altLang="en-US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모두   좋은   얘기다</a:t>
            </a:r>
            <a:r>
              <a:rPr lang="en-US" altLang="ko-KR" sz="1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.   </a:t>
            </a:r>
            <a:r>
              <a:rPr lang="en-US" altLang="ko-KR" sz="1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/>
            </a:r>
            <a:br>
              <a:rPr lang="en-US" altLang="ko-KR" sz="1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</a:br>
            <a:r>
              <a:rPr lang="en-US" altLang="ko-KR" sz="13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                                                               </a:t>
            </a:r>
            <a:r>
              <a:rPr lang="ko-KR" altLang="en-US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보이지  않는  것을   어떻게  보란   말인가  </a:t>
            </a:r>
            <a:r>
              <a:rPr lang="en-US" altLang="ko-KR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? </a:t>
            </a:r>
            <a: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/>
            </a:r>
            <a:br>
              <a:rPr lang="en-US" altLang="ko-KR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</a:br>
            <a:endParaRPr lang="en-US" altLang="ko-K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명조" panose="02030600000101010101" pitchFamily="18" charset="-127"/>
              <a:ea typeface="HY견명조" panose="02030600000101010101" pitchFamily="18" charset="-127"/>
              <a:cs typeface="Tahoma" panose="020B0604030504040204" pitchFamily="34" charset="0"/>
            </a:endParaRPr>
          </a:p>
        </p:txBody>
      </p:sp>
      <p:pic>
        <p:nvPicPr>
          <p:cNvPr id="51" name="Picture 6" descr="DSC00864 사본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383" y="949325"/>
            <a:ext cx="1702748" cy="1461571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6923313" y="5586293"/>
            <a:ext cx="175360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ko-KR" altLang="en-US" sz="1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 </a:t>
            </a:r>
            <a:r>
              <a:rPr lang="ko-KR" altLang="en-US" sz="1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보려고   노력하면</a:t>
            </a:r>
            <a:r>
              <a:rPr lang="en-US" altLang="ko-KR" sz="1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  </a:t>
            </a:r>
            <a:r>
              <a:rPr lang="ko-KR" altLang="en-US" sz="1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의외로</a:t>
            </a:r>
            <a:endParaRPr lang="en-US" altLang="ko-KR" sz="1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>
              <a:spcBef>
                <a:spcPct val="0"/>
              </a:spcBef>
            </a:pPr>
            <a:endParaRPr lang="en-US" altLang="ko-KR" sz="16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명조" panose="02030600000101010101" pitchFamily="18" charset="-127"/>
              <a:ea typeface="HY견명조" panose="02030600000101010101" pitchFamily="18" charset="-127"/>
            </a:endParaRPr>
          </a:p>
          <a:p>
            <a:pPr>
              <a:spcBef>
                <a:spcPct val="0"/>
              </a:spcBef>
            </a:pPr>
            <a:r>
              <a:rPr lang="ko-KR" alt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   </a:t>
            </a:r>
            <a:r>
              <a:rPr lang="ko-KR" alt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많다</a:t>
            </a:r>
            <a:r>
              <a:rPr lang="en-US" altLang="ko-KR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명조" panose="02030600000101010101" pitchFamily="18" charset="-127"/>
                <a:ea typeface="HY견명조" panose="02030600000101010101" pitchFamily="18" charset="-127"/>
              </a:rPr>
              <a:t>!</a:t>
            </a:r>
            <a:endParaRPr lang="en-US" altLang="ko-KR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명조" panose="02030600000101010101" pitchFamily="18" charset="-127"/>
              <a:ea typeface="HY견명조" panose="02030600000101010101" pitchFamily="18" charset="-127"/>
            </a:endParaRPr>
          </a:p>
        </p:txBody>
      </p:sp>
      <p:graphicFrame>
        <p:nvGraphicFramePr>
          <p:cNvPr id="50" name="Object 2"/>
          <p:cNvGraphicFramePr>
            <a:graphicFrameLocks noChangeAspect="1"/>
          </p:cNvGraphicFramePr>
          <p:nvPr>
            <p:extLst/>
          </p:nvPr>
        </p:nvGraphicFramePr>
        <p:xfrm>
          <a:off x="8724921" y="3893997"/>
          <a:ext cx="1722122" cy="1463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Image" r:id="rId30" imgW="13003175" imgH="9752381" progId="">
                  <p:embed/>
                </p:oleObj>
              </mc:Choice>
              <mc:Fallback>
                <p:oleObj name="Image" r:id="rId30" imgW="13003175" imgH="975238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6401" r="6473" b="4724"/>
                      <a:stretch>
                        <a:fillRect/>
                      </a:stretch>
                    </p:blipFill>
                    <p:spPr bwMode="auto">
                      <a:xfrm>
                        <a:off x="8724921" y="3893997"/>
                        <a:ext cx="1722122" cy="14636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" name="Picture 29" descr="side mirror cam"/>
          <p:cNvPicPr preferRelativeResize="0">
            <a:picLocks noChangeArrowheads="1"/>
          </p:cNvPicPr>
          <p:nvPr/>
        </p:nvPicPr>
        <p:blipFill>
          <a:blip r:embed="rId32" cstate="print"/>
          <a:srcRect l="10771" r="3212"/>
          <a:stretch>
            <a:fillRect/>
          </a:stretch>
        </p:blipFill>
        <p:spPr bwMode="auto">
          <a:xfrm>
            <a:off x="8697846" y="5375707"/>
            <a:ext cx="1743434" cy="146339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877" y="957580"/>
            <a:ext cx="1717675" cy="1452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4" name="Picture 13" descr="냉장고 2"/>
          <p:cNvPicPr preferRelativeResize="0">
            <a:picLocks noChangeArrowheads="1"/>
          </p:cNvPicPr>
          <p:nvPr/>
        </p:nvPicPr>
        <p:blipFill>
          <a:blip r:embed="rId7" cstate="print"/>
          <a:srcRect l="2785"/>
          <a:stretch>
            <a:fillRect/>
          </a:stretch>
        </p:blipFill>
        <p:spPr bwMode="auto">
          <a:xfrm>
            <a:off x="5284788" y="959167"/>
            <a:ext cx="1739900" cy="146208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grpSp>
        <p:nvGrpSpPr>
          <p:cNvPr id="55" name="Group 14"/>
          <p:cNvGrpSpPr>
            <a:grpSpLocks/>
          </p:cNvGrpSpPr>
          <p:nvPr/>
        </p:nvGrpSpPr>
        <p:grpSpPr bwMode="auto">
          <a:xfrm>
            <a:off x="6956427" y="946467"/>
            <a:ext cx="1741487" cy="1512888"/>
            <a:chOff x="210" y="484"/>
            <a:chExt cx="3038" cy="2307"/>
          </a:xfrm>
        </p:grpSpPr>
        <p:pic>
          <p:nvPicPr>
            <p:cNvPr id="56" name="Picture 15" descr="아기 방안"/>
            <p:cNvPicPr preferRelativeResize="0">
              <a:picLocks noChangeArrowheads="1"/>
            </p:cNvPicPr>
            <p:nvPr/>
          </p:nvPicPr>
          <p:blipFill>
            <a:blip r:embed="rId8" cstate="print"/>
            <a:srcRect l="887" t="25357" r="443" b="14395"/>
            <a:stretch>
              <a:fillRect/>
            </a:stretch>
          </p:blipFill>
          <p:spPr bwMode="auto">
            <a:xfrm>
              <a:off x="210" y="502"/>
              <a:ext cx="3038" cy="228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grpSp>
          <p:nvGrpSpPr>
            <p:cNvPr id="57" name="Group 16"/>
            <p:cNvGrpSpPr>
              <a:grpSpLocks/>
            </p:cNvGrpSpPr>
            <p:nvPr/>
          </p:nvGrpSpPr>
          <p:grpSpPr bwMode="auto">
            <a:xfrm>
              <a:off x="2109" y="484"/>
              <a:ext cx="1136" cy="1313"/>
              <a:chOff x="2109" y="484"/>
              <a:chExt cx="1136" cy="1313"/>
            </a:xfrm>
          </p:grpSpPr>
          <p:pic>
            <p:nvPicPr>
              <p:cNvPr id="58" name="Picture 17" descr="DSC02949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 l="17662" t="9946" r="16998" b="6851"/>
              <a:stretch>
                <a:fillRect/>
              </a:stretch>
            </p:blipFill>
            <p:spPr bwMode="auto">
              <a:xfrm>
                <a:off x="2109" y="484"/>
                <a:ext cx="1136" cy="131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</p:pic>
          <p:pic>
            <p:nvPicPr>
              <p:cNvPr id="59" name="Picture 18" descr="아기 방안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 l="11368" t="15834" r="10208" b="15511"/>
              <a:stretch>
                <a:fillRect/>
              </a:stretch>
            </p:blipFill>
            <p:spPr bwMode="auto">
              <a:xfrm>
                <a:off x="2490" y="810"/>
                <a:ext cx="394" cy="438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60" name="Group 20"/>
          <p:cNvGrpSpPr>
            <a:grpSpLocks/>
          </p:cNvGrpSpPr>
          <p:nvPr/>
        </p:nvGrpSpPr>
        <p:grpSpPr bwMode="auto">
          <a:xfrm>
            <a:off x="1906589" y="2410142"/>
            <a:ext cx="1704975" cy="1474788"/>
            <a:chOff x="212" y="511"/>
            <a:chExt cx="3038" cy="2290"/>
          </a:xfrm>
        </p:grpSpPr>
        <p:pic>
          <p:nvPicPr>
            <p:cNvPr id="61" name="Picture 21" descr="20040401072911"/>
            <p:cNvPicPr preferRelativeResize="0">
              <a:picLocks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12" y="511"/>
              <a:ext cx="3038" cy="229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grpSp>
          <p:nvGrpSpPr>
            <p:cNvPr id="62" name="Group 22"/>
            <p:cNvGrpSpPr>
              <a:grpSpLocks/>
            </p:cNvGrpSpPr>
            <p:nvPr/>
          </p:nvGrpSpPr>
          <p:grpSpPr bwMode="auto">
            <a:xfrm>
              <a:off x="847" y="1095"/>
              <a:ext cx="1115" cy="1100"/>
              <a:chOff x="3630" y="1071"/>
              <a:chExt cx="1115" cy="1100"/>
            </a:xfrm>
          </p:grpSpPr>
          <p:pic>
            <p:nvPicPr>
              <p:cNvPr id="63" name="Picture 23" descr="P2010098"/>
              <p:cNvPicPr preferRelativeResize="0">
                <a:picLocks noChangeArrowheads="1"/>
              </p:cNvPicPr>
              <p:nvPr/>
            </p:nvPicPr>
            <p:blipFill>
              <a:blip r:embed="rId13" cstate="print">
                <a:lum bright="32000" contrast="32000"/>
              </a:blip>
              <a:srcRect/>
              <a:stretch>
                <a:fillRect/>
              </a:stretch>
            </p:blipFill>
            <p:spPr bwMode="auto">
              <a:xfrm rot="-300000">
                <a:off x="3630" y="1071"/>
                <a:ext cx="1115" cy="716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64" name="Picture 24" descr="한양검정고시학원-강의모습"/>
              <p:cNvPicPr preferRelativeResize="0">
                <a:picLocks noChangeArrowheads="1"/>
              </p:cNvPicPr>
              <p:nvPr/>
            </p:nvPicPr>
            <p:blipFill>
              <a:blip r:embed="rId14" cstate="print"/>
              <a:srcRect l="17799" t="14857"/>
              <a:stretch>
                <a:fillRect/>
              </a:stretch>
            </p:blipFill>
            <p:spPr bwMode="auto">
              <a:xfrm rot="-360000">
                <a:off x="3718" y="1888"/>
                <a:ext cx="408" cy="283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</p:pic>
          <p:pic>
            <p:nvPicPr>
              <p:cNvPr id="65" name="Picture 25" descr="RIMG0072"/>
              <p:cNvPicPr preferRelativeResize="0">
                <a:picLocks noChangeArrowheads="1"/>
              </p:cNvPicPr>
              <p:nvPr/>
            </p:nvPicPr>
            <p:blipFill>
              <a:blip r:embed="rId15" cstate="print"/>
              <a:srcRect l="23549" t="21555" r="42667" b="52953"/>
              <a:stretch>
                <a:fillRect/>
              </a:stretch>
            </p:blipFill>
            <p:spPr bwMode="auto">
              <a:xfrm rot="-300000">
                <a:off x="4195" y="1842"/>
                <a:ext cx="408" cy="283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</p:pic>
        </p:grpSp>
      </p:grpSp>
      <p:pic>
        <p:nvPicPr>
          <p:cNvPr id="66" name="Picture 26" descr="요람에 카메라2"/>
          <p:cNvPicPr>
            <a:picLocks noChangeAspect="1" noChangeArrowheads="1"/>
          </p:cNvPicPr>
          <p:nvPr/>
        </p:nvPicPr>
        <p:blipFill>
          <a:blip r:embed="rId16" cstate="print"/>
          <a:srcRect l="909" r="12413"/>
          <a:stretch>
            <a:fillRect/>
          </a:stretch>
        </p:blipFill>
        <p:spPr bwMode="auto">
          <a:xfrm>
            <a:off x="3611563" y="2410142"/>
            <a:ext cx="1752600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" name="Picture 27" descr="강아지 크기조정 복사"/>
          <p:cNvPicPr preferRelativeResize="0">
            <a:picLocks noChangeArrowheads="1"/>
          </p:cNvPicPr>
          <p:nvPr/>
        </p:nvPicPr>
        <p:blipFill>
          <a:blip r:embed="rId17" cstate="print"/>
          <a:srcRect l="6137" r="18213"/>
          <a:stretch>
            <a:fillRect/>
          </a:stretch>
        </p:blipFill>
        <p:spPr bwMode="auto">
          <a:xfrm>
            <a:off x="5324476" y="2410142"/>
            <a:ext cx="1631950" cy="147478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68" name="Picture 28" descr="엄마 곰"/>
          <p:cNvPicPr>
            <a:picLocks noChangeAspect="1" noChangeArrowheads="1"/>
          </p:cNvPicPr>
          <p:nvPr/>
        </p:nvPicPr>
        <p:blipFill>
          <a:blip r:embed="rId18" cstate="print"/>
          <a:srcRect b="3883"/>
          <a:stretch>
            <a:fillRect/>
          </a:stretch>
        </p:blipFill>
        <p:spPr bwMode="auto">
          <a:xfrm>
            <a:off x="8707662" y="959167"/>
            <a:ext cx="1695228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9" name="Group 41"/>
          <p:cNvGrpSpPr>
            <a:grpSpLocks/>
          </p:cNvGrpSpPr>
          <p:nvPr/>
        </p:nvGrpSpPr>
        <p:grpSpPr bwMode="auto">
          <a:xfrm>
            <a:off x="8696195" y="2410142"/>
            <a:ext cx="1720982" cy="1474788"/>
            <a:chOff x="280" y="554"/>
            <a:chExt cx="2905" cy="2184"/>
          </a:xfrm>
        </p:grpSpPr>
        <p:pic>
          <p:nvPicPr>
            <p:cNvPr id="70" name="Picture 42" descr="헤드셋"/>
            <p:cNvPicPr preferRelativeResize="0">
              <a:picLocks noChangeAspect="1" noChangeArrowheads="1"/>
            </p:cNvPicPr>
            <p:nvPr/>
          </p:nvPicPr>
          <p:blipFill>
            <a:blip r:embed="rId25" cstate="print"/>
            <a:srcRect l="3969" t="19930" r="8025" b="24074"/>
            <a:stretch>
              <a:fillRect/>
            </a:stretch>
          </p:blipFill>
          <p:spPr bwMode="auto">
            <a:xfrm>
              <a:off x="280" y="582"/>
              <a:ext cx="1426" cy="100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pic>
          <p:nvPicPr>
            <p:cNvPr id="71" name="Picture 43" descr="LEG로 본 화면1"/>
            <p:cNvPicPr preferRelativeResize="0">
              <a:picLocks noChangeAspect="1" noChangeArrowheads="1"/>
            </p:cNvPicPr>
            <p:nvPr/>
          </p:nvPicPr>
          <p:blipFill>
            <a:blip r:embed="rId26" cstate="print"/>
            <a:srcRect/>
            <a:stretch>
              <a:fillRect/>
            </a:stretch>
          </p:blipFill>
          <p:spPr bwMode="auto">
            <a:xfrm>
              <a:off x="1770" y="554"/>
              <a:ext cx="1415" cy="106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pic>
          <p:nvPicPr>
            <p:cNvPr id="72" name="Picture 44" descr="헤드셋"/>
            <p:cNvPicPr preferRelativeResize="0">
              <a:picLocks noChangeAspect="1" noChangeArrowheads="1"/>
            </p:cNvPicPr>
            <p:nvPr/>
          </p:nvPicPr>
          <p:blipFill>
            <a:blip r:embed="rId25" cstate="print"/>
            <a:srcRect l="3969" t="19930" r="8025" b="24074"/>
            <a:stretch>
              <a:fillRect/>
            </a:stretch>
          </p:blipFill>
          <p:spPr bwMode="auto">
            <a:xfrm>
              <a:off x="280" y="1707"/>
              <a:ext cx="1426" cy="100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  <p:pic>
          <p:nvPicPr>
            <p:cNvPr id="73" name="Picture 45" descr="LEG로 본 화면2"/>
            <p:cNvPicPr preferRelativeResize="0">
              <a:picLocks noChangeAspect="1" noChangeArrowheads="1"/>
            </p:cNvPicPr>
            <p:nvPr/>
          </p:nvPicPr>
          <p:blipFill>
            <a:blip r:embed="rId27" cstate="print"/>
            <a:srcRect/>
            <a:stretch>
              <a:fillRect/>
            </a:stretch>
          </p:blipFill>
          <p:spPr bwMode="auto">
            <a:xfrm>
              <a:off x="1766" y="1675"/>
              <a:ext cx="1412" cy="106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</p:spPr>
        </p:pic>
      </p:grpSp>
      <p:pic>
        <p:nvPicPr>
          <p:cNvPr id="74" name="Picture 6" descr="DSC00864 사본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096" y="946467"/>
            <a:ext cx="1702748" cy="1461571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95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6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기본 디자인">
  <a:themeElements>
    <a:clrScheme name="4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4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4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3_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5_기본 디자인">
  <a:themeElements>
    <a:clrScheme name="1_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기본 디자인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CR원각체" pitchFamily="18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  <a:ea typeface="CR원각체" pitchFamily="18" charset="-127"/>
          </a:defRPr>
        </a:defPPr>
      </a:lstStyle>
    </a:lnDef>
  </a:objectDefaults>
  <a:extraClrSchemeLst>
    <a:extraClrScheme>
      <a:clrScheme name="1_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2953</TotalTime>
  <Words>693</Words>
  <Application>Microsoft Office PowerPoint</Application>
  <PresentationFormat>와이드스크린</PresentationFormat>
  <Paragraphs>221</Paragraphs>
  <Slides>22</Slides>
  <Notes>17</Notes>
  <HiddenSlides>0</HiddenSlides>
  <MMClips>6</MMClips>
  <ScaleCrop>false</ScaleCrop>
  <HeadingPairs>
    <vt:vector size="8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7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40" baseType="lpstr">
      <vt:lpstr>CR원각체</vt:lpstr>
      <vt:lpstr>HY견명조</vt:lpstr>
      <vt:lpstr>Leelawadee UI</vt:lpstr>
      <vt:lpstr>Montserrat SemiBold</vt:lpstr>
      <vt:lpstr>굴림</vt:lpstr>
      <vt:lpstr>맑은 고딕</vt:lpstr>
      <vt:lpstr>-윤고딕140</vt:lpstr>
      <vt:lpstr>Arial</vt:lpstr>
      <vt:lpstr>Monotype Corsiva</vt:lpstr>
      <vt:lpstr>Tahoma</vt:lpstr>
      <vt:lpstr>16_기본 디자인</vt:lpstr>
      <vt:lpstr>기본 디자인</vt:lpstr>
      <vt:lpstr>4_기본 디자인</vt:lpstr>
      <vt:lpstr>1_기본 디자인</vt:lpstr>
      <vt:lpstr>Office 테마</vt:lpstr>
      <vt:lpstr>3_기본 디자인</vt:lpstr>
      <vt:lpstr>5_기본 디자인</vt:lpstr>
      <vt:lpstr>Image</vt:lpstr>
      <vt:lpstr>PowerPoint 프레젠테이션</vt:lpstr>
      <vt:lpstr>   선진국 이 되려면               국가 고유 의                              경영철학 이 있어야 한다.</vt:lpstr>
      <vt:lpstr>PowerPoint 프레젠테이션</vt:lpstr>
      <vt:lpstr>PowerPoint 프레젠테이션</vt:lpstr>
      <vt:lpstr>PowerPoint 프레젠테이션</vt:lpstr>
      <vt:lpstr>         꽃들은 어디로 갔나?   </vt:lpstr>
      <vt:lpstr>PowerPoint 프레젠테이션</vt:lpstr>
      <vt:lpstr>PowerPoint 프레젠테이션</vt:lpstr>
      <vt:lpstr>   제조업 - 디트로이트 ( Detroit ) 의  교훈           ( 2013 )</vt:lpstr>
      <vt:lpstr>   제조업이 사라지고 있다.                           성장률  0.7%     해외생산  18% 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W이론,  하이터치, ...                              모두   좋은   얘기다.                                                                   보이지  않는  것을   어떻게  보란   말인가  ?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quadumail@gmail.com</dc:creator>
  <cp:lastModifiedBy>GC</cp:lastModifiedBy>
  <cp:revision>262</cp:revision>
  <cp:lastPrinted>2019-04-26T02:21:28Z</cp:lastPrinted>
  <dcterms:created xsi:type="dcterms:W3CDTF">2019-03-21T02:29:50Z</dcterms:created>
  <dcterms:modified xsi:type="dcterms:W3CDTF">2019-04-26T02:48:17Z</dcterms:modified>
</cp:coreProperties>
</file>