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haansoftxlsx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theme/theme5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  <p:sldMasterId id="2147483840" r:id="rId17"/>
    <p:sldMasterId id="2147483852" r:id="rId18"/>
    <p:sldMasterId id="2147483864" r:id="rId19"/>
    <p:sldMasterId id="2147483876" r:id="rId20"/>
    <p:sldMasterId id="2147483888" r:id="rId21"/>
    <p:sldMasterId id="2147483900" r:id="rId22"/>
    <p:sldMasterId id="2147483912" r:id="rId23"/>
    <p:sldMasterId id="2147483924" r:id="rId24"/>
    <p:sldMasterId id="2147483936" r:id="rId25"/>
    <p:sldMasterId id="2147483948" r:id="rId26"/>
    <p:sldMasterId id="2147483960" r:id="rId27"/>
    <p:sldMasterId id="2147483972" r:id="rId28"/>
    <p:sldMasterId id="2147483984" r:id="rId29"/>
    <p:sldMasterId id="2147483996" r:id="rId30"/>
    <p:sldMasterId id="2147484008" r:id="rId31"/>
    <p:sldMasterId id="2147484020" r:id="rId32"/>
    <p:sldMasterId id="2147484032" r:id="rId33"/>
    <p:sldMasterId id="2147484044" r:id="rId34"/>
    <p:sldMasterId id="2147484056" r:id="rId35"/>
    <p:sldMasterId id="2147484080" r:id="rId36"/>
    <p:sldMasterId id="2147484092" r:id="rId37"/>
    <p:sldMasterId id="2147484104" r:id="rId38"/>
    <p:sldMasterId id="2147484116" r:id="rId39"/>
    <p:sldMasterId id="2147484128" r:id="rId40"/>
    <p:sldMasterId id="2147484140" r:id="rId41"/>
    <p:sldMasterId id="2147484152" r:id="rId42"/>
    <p:sldMasterId id="2147484164" r:id="rId43"/>
    <p:sldMasterId id="2147484176" r:id="rId44"/>
    <p:sldMasterId id="2147484188" r:id="rId45"/>
    <p:sldMasterId id="2147484200" r:id="rId46"/>
    <p:sldMasterId id="2147484212" r:id="rId47"/>
    <p:sldMasterId id="2147484224" r:id="rId48"/>
    <p:sldMasterId id="2147484236" r:id="rId49"/>
    <p:sldMasterId id="2147484248" r:id="rId50"/>
    <p:sldMasterId id="2147484272" r:id="rId51"/>
    <p:sldMasterId id="2147484284" r:id="rId52"/>
    <p:sldMasterId id="2147484296" r:id="rId53"/>
    <p:sldMasterId id="2147484308" r:id="rId54"/>
    <p:sldMasterId id="2147484320" r:id="rId55"/>
    <p:sldMasterId id="2147484332" r:id="rId56"/>
  </p:sldMasterIdLst>
  <p:handoutMasterIdLst>
    <p:handoutMasterId r:id="rId144"/>
  </p:handoutMasterIdLst>
  <p:sldIdLst>
    <p:sldId id="261" r:id="rId57"/>
    <p:sldId id="262" r:id="rId58"/>
    <p:sldId id="263" r:id="rId59"/>
    <p:sldId id="264" r:id="rId60"/>
    <p:sldId id="265" r:id="rId61"/>
    <p:sldId id="266" r:id="rId62"/>
    <p:sldId id="270" r:id="rId63"/>
    <p:sldId id="268" r:id="rId64"/>
    <p:sldId id="257" r:id="rId65"/>
    <p:sldId id="269" r:id="rId66"/>
    <p:sldId id="267" r:id="rId67"/>
    <p:sldId id="258" r:id="rId68"/>
    <p:sldId id="259" r:id="rId69"/>
    <p:sldId id="271" r:id="rId70"/>
    <p:sldId id="272" r:id="rId71"/>
    <p:sldId id="273" r:id="rId72"/>
    <p:sldId id="274" r:id="rId73"/>
    <p:sldId id="275" r:id="rId74"/>
    <p:sldId id="301" r:id="rId75"/>
    <p:sldId id="276" r:id="rId76"/>
    <p:sldId id="278" r:id="rId77"/>
    <p:sldId id="283" r:id="rId78"/>
    <p:sldId id="282" r:id="rId79"/>
    <p:sldId id="284" r:id="rId80"/>
    <p:sldId id="285" r:id="rId81"/>
    <p:sldId id="289" r:id="rId82"/>
    <p:sldId id="279" r:id="rId83"/>
    <p:sldId id="288" r:id="rId84"/>
    <p:sldId id="287" r:id="rId85"/>
    <p:sldId id="290" r:id="rId86"/>
    <p:sldId id="291" r:id="rId87"/>
    <p:sldId id="293" r:id="rId88"/>
    <p:sldId id="292" r:id="rId89"/>
    <p:sldId id="294" r:id="rId90"/>
    <p:sldId id="281" r:id="rId91"/>
    <p:sldId id="277" r:id="rId92"/>
    <p:sldId id="295" r:id="rId93"/>
    <p:sldId id="299" r:id="rId94"/>
    <p:sldId id="300" r:id="rId95"/>
    <p:sldId id="303" r:id="rId96"/>
    <p:sldId id="302" r:id="rId97"/>
    <p:sldId id="305" r:id="rId98"/>
    <p:sldId id="307" r:id="rId99"/>
    <p:sldId id="306" r:id="rId100"/>
    <p:sldId id="304" r:id="rId101"/>
    <p:sldId id="308" r:id="rId102"/>
    <p:sldId id="309" r:id="rId103"/>
    <p:sldId id="310" r:id="rId104"/>
    <p:sldId id="311" r:id="rId105"/>
    <p:sldId id="312" r:id="rId106"/>
    <p:sldId id="313" r:id="rId107"/>
    <p:sldId id="316" r:id="rId108"/>
    <p:sldId id="317" r:id="rId109"/>
    <p:sldId id="318" r:id="rId110"/>
    <p:sldId id="314" r:id="rId111"/>
    <p:sldId id="315" r:id="rId112"/>
    <p:sldId id="320" r:id="rId113"/>
    <p:sldId id="296" r:id="rId114"/>
    <p:sldId id="297" r:id="rId115"/>
    <p:sldId id="321" r:id="rId116"/>
    <p:sldId id="322" r:id="rId117"/>
    <p:sldId id="330" r:id="rId118"/>
    <p:sldId id="333" r:id="rId119"/>
    <p:sldId id="323" r:id="rId120"/>
    <p:sldId id="324" r:id="rId121"/>
    <p:sldId id="325" r:id="rId122"/>
    <p:sldId id="326" r:id="rId123"/>
    <p:sldId id="327" r:id="rId124"/>
    <p:sldId id="328" r:id="rId125"/>
    <p:sldId id="329" r:id="rId126"/>
    <p:sldId id="331" r:id="rId127"/>
    <p:sldId id="340" r:id="rId128"/>
    <p:sldId id="334" r:id="rId129"/>
    <p:sldId id="335" r:id="rId130"/>
    <p:sldId id="336" r:id="rId131"/>
    <p:sldId id="337" r:id="rId132"/>
    <p:sldId id="338" r:id="rId133"/>
    <p:sldId id="339" r:id="rId134"/>
    <p:sldId id="298" r:id="rId135"/>
    <p:sldId id="342" r:id="rId136"/>
    <p:sldId id="343" r:id="rId137"/>
    <p:sldId id="344" r:id="rId138"/>
    <p:sldId id="345" r:id="rId139"/>
    <p:sldId id="349" r:id="rId140"/>
    <p:sldId id="346" r:id="rId141"/>
    <p:sldId id="347" r:id="rId142"/>
    <p:sldId id="348" r:id="rId143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06E8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0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61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7.xml"/><Relationship Id="rId84" Type="http://schemas.openxmlformats.org/officeDocument/2006/relationships/slide" Target="slides/slide28.xml"/><Relationship Id="rId138" Type="http://schemas.openxmlformats.org/officeDocument/2006/relationships/slide" Target="slides/slide82.xml"/><Relationship Id="rId107" Type="http://schemas.openxmlformats.org/officeDocument/2006/relationships/slide" Target="slides/slide51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" Target="slides/slide18.xml"/><Relationship Id="rId128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34.xml"/><Relationship Id="rId95" Type="http://schemas.openxmlformats.org/officeDocument/2006/relationships/slide" Target="slides/slide39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8.xml"/><Relationship Id="rId69" Type="http://schemas.openxmlformats.org/officeDocument/2006/relationships/slide" Target="slides/slide13.xml"/><Relationship Id="rId113" Type="http://schemas.openxmlformats.org/officeDocument/2006/relationships/slide" Target="slides/slide57.xml"/><Relationship Id="rId118" Type="http://schemas.openxmlformats.org/officeDocument/2006/relationships/slide" Target="slides/slide62.xml"/><Relationship Id="rId134" Type="http://schemas.openxmlformats.org/officeDocument/2006/relationships/slide" Target="slides/slide78.xml"/><Relationship Id="rId139" Type="http://schemas.openxmlformats.org/officeDocument/2006/relationships/slide" Target="slides/slide83.xml"/><Relationship Id="rId80" Type="http://schemas.openxmlformats.org/officeDocument/2006/relationships/slide" Target="slides/slide24.xml"/><Relationship Id="rId85" Type="http://schemas.openxmlformats.org/officeDocument/2006/relationships/slide" Target="slides/slide29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" Target="slides/slide3.xml"/><Relationship Id="rId103" Type="http://schemas.openxmlformats.org/officeDocument/2006/relationships/slide" Target="slides/slide47.xml"/><Relationship Id="rId108" Type="http://schemas.openxmlformats.org/officeDocument/2006/relationships/slide" Target="slides/slide52.xml"/><Relationship Id="rId124" Type="http://schemas.openxmlformats.org/officeDocument/2006/relationships/slide" Target="slides/slide68.xml"/><Relationship Id="rId129" Type="http://schemas.openxmlformats.org/officeDocument/2006/relationships/slide" Target="slides/slide73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14.xml"/><Relationship Id="rId75" Type="http://schemas.openxmlformats.org/officeDocument/2006/relationships/slide" Target="slides/slide19.xml"/><Relationship Id="rId91" Type="http://schemas.openxmlformats.org/officeDocument/2006/relationships/slide" Target="slides/slide35.xml"/><Relationship Id="rId96" Type="http://schemas.openxmlformats.org/officeDocument/2006/relationships/slide" Target="slides/slide40.xml"/><Relationship Id="rId140" Type="http://schemas.openxmlformats.org/officeDocument/2006/relationships/slide" Target="slides/slide84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8.xml"/><Relationship Id="rId119" Type="http://schemas.openxmlformats.org/officeDocument/2006/relationships/slide" Target="slides/slide63.xml"/><Relationship Id="rId44" Type="http://schemas.openxmlformats.org/officeDocument/2006/relationships/slideMaster" Target="slideMasters/slideMaster44.xml"/><Relationship Id="rId60" Type="http://schemas.openxmlformats.org/officeDocument/2006/relationships/slide" Target="slides/slide4.xml"/><Relationship Id="rId65" Type="http://schemas.openxmlformats.org/officeDocument/2006/relationships/slide" Target="slides/slide9.xml"/><Relationship Id="rId81" Type="http://schemas.openxmlformats.org/officeDocument/2006/relationships/slide" Target="slides/slide25.xml"/><Relationship Id="rId86" Type="http://schemas.openxmlformats.org/officeDocument/2006/relationships/slide" Target="slides/slide30.xml"/><Relationship Id="rId130" Type="http://schemas.openxmlformats.org/officeDocument/2006/relationships/slide" Target="slides/slide74.xml"/><Relationship Id="rId135" Type="http://schemas.openxmlformats.org/officeDocument/2006/relationships/slide" Target="slides/slide7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3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20.xml"/><Relationship Id="rId97" Type="http://schemas.openxmlformats.org/officeDocument/2006/relationships/slide" Target="slides/slide41.xml"/><Relationship Id="rId104" Type="http://schemas.openxmlformats.org/officeDocument/2006/relationships/slide" Target="slides/slide48.xml"/><Relationship Id="rId120" Type="http://schemas.openxmlformats.org/officeDocument/2006/relationships/slide" Target="slides/slide64.xml"/><Relationship Id="rId125" Type="http://schemas.openxmlformats.org/officeDocument/2006/relationships/slide" Target="slides/slide69.xml"/><Relationship Id="rId141" Type="http://schemas.openxmlformats.org/officeDocument/2006/relationships/slide" Target="slides/slide85.xml"/><Relationship Id="rId146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5.xml"/><Relationship Id="rId92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10.xml"/><Relationship Id="rId87" Type="http://schemas.openxmlformats.org/officeDocument/2006/relationships/slide" Target="slides/slide31.xml"/><Relationship Id="rId110" Type="http://schemas.openxmlformats.org/officeDocument/2006/relationships/slide" Target="slides/slide54.xml"/><Relationship Id="rId115" Type="http://schemas.openxmlformats.org/officeDocument/2006/relationships/slide" Target="slides/slide59.xml"/><Relationship Id="rId131" Type="http://schemas.openxmlformats.org/officeDocument/2006/relationships/slide" Target="slides/slide75.xml"/><Relationship Id="rId136" Type="http://schemas.openxmlformats.org/officeDocument/2006/relationships/slide" Target="slides/slide80.xml"/><Relationship Id="rId61" Type="http://schemas.openxmlformats.org/officeDocument/2006/relationships/slide" Target="slides/slide5.xml"/><Relationship Id="rId82" Type="http://schemas.openxmlformats.org/officeDocument/2006/relationships/slide" Target="slides/slide2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21.xml"/><Relationship Id="rId100" Type="http://schemas.openxmlformats.org/officeDocument/2006/relationships/slide" Target="slides/slide44.xml"/><Relationship Id="rId105" Type="http://schemas.openxmlformats.org/officeDocument/2006/relationships/slide" Target="slides/slide49.xml"/><Relationship Id="rId126" Type="http://schemas.openxmlformats.org/officeDocument/2006/relationships/slide" Target="slides/slide70.xml"/><Relationship Id="rId147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6.xml"/><Relationship Id="rId93" Type="http://schemas.openxmlformats.org/officeDocument/2006/relationships/slide" Target="slides/slide37.xml"/><Relationship Id="rId98" Type="http://schemas.openxmlformats.org/officeDocument/2006/relationships/slide" Target="slides/slide42.xml"/><Relationship Id="rId121" Type="http://schemas.openxmlformats.org/officeDocument/2006/relationships/slide" Target="slides/slide65.xml"/><Relationship Id="rId142" Type="http://schemas.openxmlformats.org/officeDocument/2006/relationships/slide" Target="slides/slide86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11.xml"/><Relationship Id="rId116" Type="http://schemas.openxmlformats.org/officeDocument/2006/relationships/slide" Target="slides/slide60.xml"/><Relationship Id="rId137" Type="http://schemas.openxmlformats.org/officeDocument/2006/relationships/slide" Target="slides/slide8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6.xml"/><Relationship Id="rId83" Type="http://schemas.openxmlformats.org/officeDocument/2006/relationships/slide" Target="slides/slide27.xml"/><Relationship Id="rId88" Type="http://schemas.openxmlformats.org/officeDocument/2006/relationships/slide" Target="slides/slide32.xml"/><Relationship Id="rId111" Type="http://schemas.openxmlformats.org/officeDocument/2006/relationships/slide" Target="slides/slide55.xml"/><Relationship Id="rId132" Type="http://schemas.openxmlformats.org/officeDocument/2006/relationships/slide" Target="slides/slide76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" Target="slides/slide1.xml"/><Relationship Id="rId106" Type="http://schemas.openxmlformats.org/officeDocument/2006/relationships/slide" Target="slides/slide50.xml"/><Relationship Id="rId127" Type="http://schemas.openxmlformats.org/officeDocument/2006/relationships/slide" Target="slides/slide7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7.xml"/><Relationship Id="rId78" Type="http://schemas.openxmlformats.org/officeDocument/2006/relationships/slide" Target="slides/slide22.xml"/><Relationship Id="rId94" Type="http://schemas.openxmlformats.org/officeDocument/2006/relationships/slide" Target="slides/slide38.xml"/><Relationship Id="rId99" Type="http://schemas.openxmlformats.org/officeDocument/2006/relationships/slide" Target="slides/slide43.xml"/><Relationship Id="rId101" Type="http://schemas.openxmlformats.org/officeDocument/2006/relationships/slide" Target="slides/slide45.xml"/><Relationship Id="rId122" Type="http://schemas.openxmlformats.org/officeDocument/2006/relationships/slide" Target="slides/slide66.xml"/><Relationship Id="rId143" Type="http://schemas.openxmlformats.org/officeDocument/2006/relationships/slide" Target="slides/slide87.xml"/><Relationship Id="rId14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12.xml"/><Relationship Id="rId89" Type="http://schemas.openxmlformats.org/officeDocument/2006/relationships/slide" Target="slides/slide33.xml"/><Relationship Id="rId112" Type="http://schemas.openxmlformats.org/officeDocument/2006/relationships/slide" Target="slides/slide56.xml"/><Relationship Id="rId133" Type="http://schemas.openxmlformats.org/officeDocument/2006/relationships/slide" Target="slides/slide77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" Target="slides/slide2.xml"/><Relationship Id="rId79" Type="http://schemas.openxmlformats.org/officeDocument/2006/relationships/slide" Target="slides/slide23.xml"/><Relationship Id="rId102" Type="http://schemas.openxmlformats.org/officeDocument/2006/relationships/slide" Target="slides/slide46.xml"/><Relationship Id="rId123" Type="http://schemas.openxmlformats.org/officeDocument/2006/relationships/slide" Target="slides/slide67.xml"/><Relationship Id="rId14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92349-DD33-420C-BC68-667F0111C5BE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57E76-2BED-42BA-A35F-C37E7D8787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585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884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983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015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2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89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549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7048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866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861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933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8590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82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59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765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881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730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723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63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916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270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53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6405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662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320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5785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640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39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571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7943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140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004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041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436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1488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4977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3410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3469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037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110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011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6127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4801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8250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306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438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5793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5762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5468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515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78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5675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1894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9123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2743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7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51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1653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7543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4273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5046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1316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2230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86380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517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9828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472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939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8426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013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2266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9988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0464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2504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8520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4343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5667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545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512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398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288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78514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1646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110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254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36659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2741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1986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0621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02198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25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38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5764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3150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7392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4913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856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3332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9207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02005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8154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56584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1419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386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8412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7836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58946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734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12835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95735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3581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4396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92286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73301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605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591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87944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901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1117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23509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7326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4044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87653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9262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7967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70029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3052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6875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12045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9875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43175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49558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1133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36799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28182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4199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6708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94011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90713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1671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75086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174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59646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0269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6555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0781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84415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0120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81707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834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8949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34296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17926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5267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7077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3478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94318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504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07992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89204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7966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32956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5405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24357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58575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56208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46840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24894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00184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07746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6050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46850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24377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5699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60374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8749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3262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9519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7049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5792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4652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72295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8281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8397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38643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3717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4653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30136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8787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7040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35227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94232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69781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43527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42698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38829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7920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41641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0769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40252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68118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65776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68691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30410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90987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86269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53083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369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91184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10490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297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01263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3" y="1709774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3" y="4589499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78802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58260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365161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842" y="1681164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842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3391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30187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8849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63012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1730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2593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61816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9951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34996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3" y="1709774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3" y="4589499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73563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79472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365161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842" y="1681164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842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61963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66993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64194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4680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031727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3834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453347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13021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81709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6600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38146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77143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593036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81570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408052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50517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03719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95220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3928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9319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7814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74070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45948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26117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4564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235077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29899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3188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015349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13594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23686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81986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02730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9560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49449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74064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30966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6493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42428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09498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3078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9081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25306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800663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71139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8249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8075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8234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239843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56869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80656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20516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3004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74789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19183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0926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139535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1752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377347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8150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98405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918329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8836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08266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06325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1446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514766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40335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18964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67784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2055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396679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5191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0076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70230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4600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66852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98790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80886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653506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193947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49219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65699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883626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783524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95625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051160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77150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91916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824374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37239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72190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26014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6041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91359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53139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77653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928635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200500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818384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26459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22644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526183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9515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798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232624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68768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70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1518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638493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1100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6389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372942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13642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41117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972748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23790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577302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50724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582959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97513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67224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34590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030873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82231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526937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862014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63785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74304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617461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651685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25505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154163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581782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030666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673281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9776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597868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424280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15281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677307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1312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643486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692893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19850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416270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575785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31520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39898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593555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349336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699747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68033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318025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2681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5786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276520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78303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71245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249689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01644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231605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630413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70274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798225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554184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52692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40921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71496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932260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419159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591140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569209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202973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50434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153300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321127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77677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872406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150701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340659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309586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409662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407862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615369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527819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48227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46436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14557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81950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84399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645008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56240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872885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32397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096166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77356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635208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35224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792197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42636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934258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143692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8148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46741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704054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060469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02019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75837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039250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430912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531028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43084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144451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10119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4478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619805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618712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09400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701343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548059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55510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11293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363214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442215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781854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405405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59080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909399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2044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364985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30896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88032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390391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50656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747214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571359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405503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854157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086708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95538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01218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793425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413634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94853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431639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13061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189292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423262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59375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13691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81580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638712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499089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555170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510856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88963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318962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033145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97767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8704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183751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703082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852980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903353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068383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625926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209336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630476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692597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98086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85979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554870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16718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655051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746931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079017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837104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867161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850612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327742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43324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12889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61247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37836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740189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013223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395570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590597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07185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401160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258934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99442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531500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273264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728448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38841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443218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09271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1599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173537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64670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473793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227386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20524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994103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97879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767056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713553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06024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339267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51025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37172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586253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08379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114683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683106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679116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50045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102720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193422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866692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042872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864503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246835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601704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236390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347321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36558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08580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44506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67968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823016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84677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231912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966838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97701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27165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36439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668122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98355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861084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982777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122243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82208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25351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81624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672793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850044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880756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3" y="1709774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3" y="4589499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725807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32111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365161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842" y="1681164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842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3" y="1681164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456103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63272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660475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712139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245" y="987461"/>
            <a:ext cx="617220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953358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75377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45519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309358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188257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730693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31648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57676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1903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85226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628237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511154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207575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81667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028"/>
            <a:ext cx="10363200" cy="147042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560511-E5C3-4D88-BDFC-C82E16EF9D0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651479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CE7F77-A0F4-4A36-A618-9F7DD98B177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945889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2379" y="44065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2379" y="2906316"/>
            <a:ext cx="10363200" cy="1500188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79709-5675-4213-AF2D-321C6E1CDF6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045282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231467" y="1981200"/>
            <a:ext cx="5046133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28A6F-92DE-451A-89E2-7BA8EC88933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425713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503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1" y="1534716"/>
            <a:ext cx="5387623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1" y="2175272"/>
            <a:ext cx="5387623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4780" y="1534716"/>
            <a:ext cx="5387621" cy="64055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4780" y="2175272"/>
            <a:ext cx="5387621" cy="395049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DFEE0-E393-441C-A430-26CF2910D9C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016544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2DF84-86F7-4039-BE6F-0330B15E1AB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626909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5D42-A8B1-4895-99DC-06F67268F50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56922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2654"/>
            <a:ext cx="4010379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6" y="272654"/>
            <a:ext cx="6815665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1434704"/>
            <a:ext cx="4010379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5FEF3-4E79-4179-8355-170C480B2715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234564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90423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90423" y="613172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90423" y="5367338"/>
            <a:ext cx="73152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8525A4-1285-4347-AC6B-C6A3903EAA7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28975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72C249-D545-42E3-9147-EF15B43CB82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345406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686801" y="609600"/>
            <a:ext cx="25908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501467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8916-DC56-4CEB-9EAC-DD65A569011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819312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76652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578717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17119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564911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568652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33023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379384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79899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049989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185397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0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0C269-4BBB-425C-96E6-08631D722FB3}" type="datetimeFigureOut">
              <a:rPr lang="ko-KR" altLang="en-US" smtClean="0"/>
              <a:t>2019-06-07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AEC79-0D93-448D-887F-E065229953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50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11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00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93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96C05-417E-4094-BB21-32D11EA99B70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8CDBD-EBB8-481C-8FD7-E970548A598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56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BF439-7A57-4BAA-B124-72813201A1B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2019-06-07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59A80-DC39-487F-80C0-6BAB7E556A6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52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09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52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85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1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14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27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76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35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18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08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6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5" y="3651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5" y="635638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2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5" y="3651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5" y="635638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9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14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4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65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39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93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63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82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355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7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10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81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16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0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6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85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77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66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82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14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74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411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225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26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55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8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0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22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509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0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5" y="3651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B726D3B-AAEF-4B89-8ED1-39BF3D1E704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5" y="635638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02511963-6C45-4223-A54C-591479FB35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64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99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sz="105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88029A-0B2D-4ABD-87AE-C752949F2F28}" type="slidenum">
              <a:rPr kumimoji="1" lang="en-US" altLang="ko-KR" sz="105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8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3429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6858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0287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371600" algn="ctr" rtl="0" fontAlgn="base" latinLnBrk="1">
        <a:spcBef>
          <a:spcPct val="0"/>
        </a:spcBef>
        <a:spcAft>
          <a:spcPct val="0"/>
        </a:spcAft>
        <a:defRPr kumimoji="1" sz="33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257175" indent="-257175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 latinLnBrk="1">
        <a:spcBef>
          <a:spcPct val="20000"/>
        </a:spcBef>
        <a:spcAft>
          <a:spcPct val="0"/>
        </a:spcAft>
        <a:buChar char="»"/>
        <a:defRPr kumimoji="1"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739719B-9DAF-4C7A-97AC-A8DD2D4A58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6/7/2019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30795FAA-A9BA-4CC3-9859-70910E91CB8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atinLnBrk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61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11111111111111111111111.xlsx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0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7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8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8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4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5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9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0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1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6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1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2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3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4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5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4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0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9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0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2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5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0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481783" y="2783327"/>
            <a:ext cx="65480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ko-KR" altLang="en-US" sz="3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가천대학교</a:t>
            </a:r>
            <a:r>
              <a:rPr lang="ko-KR" altLang="en-US" sz="3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3000" b="1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261185" y="3912265"/>
            <a:ext cx="498926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ko-KR" altLang="en-US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정   명   </a:t>
            </a:r>
            <a:r>
              <a:rPr lang="ko-KR" altLang="en-US" sz="5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희</a:t>
            </a:r>
            <a:endParaRPr lang="ko-KR" altLang="en-US" sz="5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3068680" y="706431"/>
            <a:ext cx="759777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장수</a:t>
            </a:r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와</a:t>
            </a:r>
            <a:r>
              <a:rPr lang="en-US" altLang="ko-K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노화  </a:t>
            </a:r>
            <a:endParaRPr lang="ko-KR" alt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3484944" y="5589052"/>
            <a:ext cx="46873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2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가천대</a:t>
            </a: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WCP,  </a:t>
            </a:r>
            <a:r>
              <a:rPr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2019. 06. 11.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977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2588" y="629240"/>
            <a:ext cx="7276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수명</a:t>
            </a:r>
            <a:r>
              <a:rPr lang="en-US" altLang="ko-KR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(Life</a:t>
            </a:r>
            <a:r>
              <a:rPr lang="ko-KR" altLang="en-US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r>
              <a:rPr lang="en-US" altLang="ko-KR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Expectancy) </a:t>
            </a:r>
            <a:endParaRPr lang="ko-KR" altLang="en-US" sz="5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2197" y="1426593"/>
            <a:ext cx="22313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50" dirty="0">
                <a:solidFill>
                  <a:prstClr val="black"/>
                </a:solidFill>
              </a:rPr>
              <a:t> </a:t>
            </a:r>
            <a:endParaRPr lang="ko-KR" altLang="en-US" sz="1350" dirty="0">
              <a:solidFill>
                <a:prstClr val="black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570680"/>
              </p:ext>
            </p:extLst>
          </p:nvPr>
        </p:nvGraphicFramePr>
        <p:xfrm>
          <a:off x="2902588" y="1988840"/>
          <a:ext cx="2872596" cy="3141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6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2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신석기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~20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3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청동기</a:t>
                      </a:r>
                      <a:endParaRPr lang="en-US" altLang="ko-KR" sz="2400" dirty="0" smtClean="0"/>
                    </a:p>
                    <a:p>
                      <a:pPr algn="ctr" latinLnBrk="1"/>
                      <a:r>
                        <a:rPr lang="ko-KR" altLang="en-US" sz="2400" dirty="0" smtClean="0"/>
                        <a:t>철기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~26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8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1900</a:t>
                      </a:r>
                      <a:r>
                        <a:rPr lang="ko-KR" altLang="en-US" sz="2400" dirty="0" smtClean="0"/>
                        <a:t>년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31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84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1950</a:t>
                      </a:r>
                      <a:r>
                        <a:rPr lang="ko-KR" altLang="en-US" sz="2400" dirty="0" smtClean="0"/>
                        <a:t>년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48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05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2010</a:t>
                      </a:r>
                      <a:r>
                        <a:rPr lang="ko-KR" altLang="en-US" sz="2400" dirty="0" smtClean="0"/>
                        <a:t>년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/>
                        <a:t>*68</a:t>
                      </a:r>
                      <a:r>
                        <a:rPr lang="ko-KR" altLang="en-US" sz="2400" dirty="0" smtClean="0"/>
                        <a:t>세</a:t>
                      </a:r>
                      <a:endParaRPr lang="en-US" altLang="ko-KR" sz="2400" dirty="0" smtClean="0"/>
                    </a:p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dirty="0" smtClean="0">
                          <a:solidFill>
                            <a:prstClr val="black"/>
                          </a:solidFill>
                        </a:rPr>
                        <a:t>세계평균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01258" y="5500892"/>
            <a:ext cx="5279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  <a:r>
              <a:rPr lang="ko-KR" altLang="en-US" sz="2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</a:t>
            </a:r>
            <a:r>
              <a:rPr lang="ko-KR" altLang="en-US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초</a:t>
            </a:r>
            <a:r>
              <a:rPr lang="en-US" altLang="ko-KR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;</a:t>
            </a:r>
            <a:r>
              <a:rPr lang="ko-KR" altLang="en-US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미국인 평균 </a:t>
            </a:r>
            <a:r>
              <a:rPr lang="ko-KR" altLang="en-US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수명은 </a:t>
            </a:r>
            <a:r>
              <a:rPr lang="en-US" altLang="ko-KR" sz="2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 </a:t>
            </a:r>
            <a:r>
              <a:rPr lang="ko-KR" altLang="en-US" sz="2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45694"/>
              </p:ext>
            </p:extLst>
          </p:nvPr>
        </p:nvGraphicFramePr>
        <p:xfrm>
          <a:off x="6361709" y="1988840"/>
          <a:ext cx="2872596" cy="2763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6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2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$1</a:t>
                      </a:r>
                      <a:r>
                        <a:rPr lang="ko-KR" altLang="en-US" sz="2400" dirty="0" smtClean="0"/>
                        <a:t>만 이하</a:t>
                      </a:r>
                      <a:r>
                        <a:rPr lang="en-US" altLang="ko-KR" sz="2400" dirty="0" smtClean="0"/>
                        <a:t> 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65</a:t>
                      </a:r>
                      <a:r>
                        <a:rPr lang="ko-KR" altLang="en-US" sz="2400" dirty="0" smtClean="0"/>
                        <a:t>세 이하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$1</a:t>
                      </a:r>
                      <a:r>
                        <a:rPr lang="ko-KR" altLang="en-US" sz="2400" dirty="0" smtClean="0"/>
                        <a:t>만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70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$2</a:t>
                      </a:r>
                      <a:r>
                        <a:rPr lang="ko-KR" altLang="en-US" sz="2400" dirty="0" smtClean="0"/>
                        <a:t>만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75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$3</a:t>
                      </a:r>
                      <a:r>
                        <a:rPr lang="ko-KR" altLang="en-US" sz="2400" dirty="0" smtClean="0"/>
                        <a:t>만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80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6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$4</a:t>
                      </a:r>
                      <a:r>
                        <a:rPr lang="ko-KR" altLang="en-US" sz="2400" dirty="0" smtClean="0"/>
                        <a:t>만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85</a:t>
                      </a:r>
                      <a:r>
                        <a:rPr lang="ko-KR" altLang="en-US" sz="2400" dirty="0" smtClean="0"/>
                        <a:t>세</a:t>
                      </a:r>
                      <a:endParaRPr lang="ko-KR" altLang="en-US" sz="2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33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76412" y="914401"/>
            <a:ext cx="350359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</a:rPr>
              <a:t>조선 역대 왕의</a:t>
            </a:r>
            <a:endParaRPr lang="en-US" altLang="ko-KR" sz="3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</a:endParaRPr>
          </a:p>
          <a:p>
            <a:r>
              <a:rPr lang="ko-KR" altLang="en-US" sz="5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</a:rPr>
              <a:t>壽命</a:t>
            </a:r>
            <a:r>
              <a:rPr lang="en-US" altLang="ko-KR" sz="5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</a:rPr>
              <a:t>, </a:t>
            </a:r>
            <a:r>
              <a:rPr lang="ko-KR" altLang="en-US" sz="5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</a:rPr>
              <a:t>死因</a:t>
            </a:r>
            <a:endParaRPr lang="ko-KR" altLang="en-US" sz="5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</a:endParaRPr>
          </a:p>
        </p:txBody>
      </p:sp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287998"/>
              </p:ext>
            </p:extLst>
          </p:nvPr>
        </p:nvGraphicFramePr>
        <p:xfrm>
          <a:off x="5236143" y="288133"/>
          <a:ext cx="4966635" cy="6385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워크시트" r:id="rId3" imgW="4990923" imgH="6416119" progId="Excel.Sheet.12">
                  <p:embed/>
                </p:oleObj>
              </mc:Choice>
              <mc:Fallback>
                <p:oleObj name="워크시트" r:id="rId3" imgW="4990923" imgH="641611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36143" y="288133"/>
                        <a:ext cx="4966635" cy="63852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507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167514"/>
              </p:ext>
            </p:extLst>
          </p:nvPr>
        </p:nvGraphicFramePr>
        <p:xfrm>
          <a:off x="2063551" y="884838"/>
          <a:ext cx="8064895" cy="570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6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1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2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7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6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07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60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610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391032">
                <a:tc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지역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en-US" altLang="ko-KR" b="1" dirty="0" smtClean="0"/>
                        <a:t>100</a:t>
                      </a:r>
                      <a:r>
                        <a:rPr lang="ko-KR" altLang="en-US" b="1" dirty="0" smtClean="0"/>
                        <a:t>세 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err="1" smtClean="0"/>
                        <a:t>이상자</a:t>
                      </a:r>
                      <a:r>
                        <a:rPr lang="ko-KR" altLang="en-US" b="1" dirty="0" smtClean="0"/>
                        <a:t> 數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구성</a:t>
                      </a:r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비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性比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en-US" altLang="ko-KR" b="1" dirty="0" smtClean="0"/>
                        <a:t>10</a:t>
                      </a:r>
                      <a:r>
                        <a:rPr lang="ko-KR" altLang="en-US" b="1" dirty="0" err="1" smtClean="0"/>
                        <a:t>만명당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b="1" dirty="0" smtClean="0"/>
                    </a:p>
                    <a:p>
                      <a:pPr algn="ctr" latinLnBrk="1"/>
                      <a:r>
                        <a:rPr lang="ko-KR" altLang="en-US" b="1" dirty="0" smtClean="0"/>
                        <a:t>지역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b="1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smtClean="0"/>
                        <a:t>100</a:t>
                      </a:r>
                      <a:r>
                        <a:rPr lang="ko-KR" altLang="en-US" b="1" dirty="0" smtClean="0"/>
                        <a:t>세 </a:t>
                      </a:r>
                      <a:r>
                        <a:rPr lang="ko-KR" altLang="en-US" b="1" dirty="0" err="1" smtClean="0"/>
                        <a:t>이상자</a:t>
                      </a:r>
                      <a:r>
                        <a:rPr lang="ko-KR" altLang="en-US" b="1" dirty="0" smtClean="0"/>
                        <a:t> 數</a:t>
                      </a:r>
                    </a:p>
                    <a:p>
                      <a:pPr algn="ctr"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b="1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/>
                        <a:t>구성비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b="1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 smtClean="0"/>
                        <a:t>性比</a:t>
                      </a:r>
                    </a:p>
                    <a:p>
                      <a:pPr algn="ctr" latinLnBrk="1"/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b="1" dirty="0" smtClean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smtClean="0"/>
                        <a:t>10</a:t>
                      </a:r>
                      <a:r>
                        <a:rPr lang="ko-KR" altLang="en-US" b="1" dirty="0" err="1" smtClean="0"/>
                        <a:t>만명당</a:t>
                      </a:r>
                      <a:endParaRPr lang="ko-KR" altLang="en-US" b="1" dirty="0" smtClean="0"/>
                    </a:p>
                    <a:p>
                      <a:pPr algn="ctr" latinLnBrk="1"/>
                      <a:endParaRPr lang="ko-KR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전국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3,159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15.7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세종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8.3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6.8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1" dirty="0" smtClean="0"/>
                        <a:t>洞</a:t>
                      </a:r>
                      <a:endParaRPr lang="en-US" altLang="ko-KR" b="1" dirty="0" smtClean="0"/>
                    </a:p>
                    <a:p>
                      <a:pPr latinLnBrk="1"/>
                      <a:r>
                        <a:rPr lang="ko-KR" altLang="en-US" dirty="0" smtClean="0"/>
                        <a:t>지역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2,037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64.5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16.1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경기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692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21.9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17.7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5.9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3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1" dirty="0" err="1" smtClean="0"/>
                        <a:t>邑면</a:t>
                      </a:r>
                      <a:endParaRPr lang="en-US" altLang="ko-KR" b="1" dirty="0" smtClean="0"/>
                    </a:p>
                    <a:p>
                      <a:pPr latinLnBrk="1"/>
                      <a:r>
                        <a:rPr lang="ko-KR" altLang="en-US" dirty="0" smtClean="0"/>
                        <a:t>지역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1,122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35.5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14.8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13.1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강원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131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26.0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9.2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rgbClr val="2106E8"/>
                          </a:solidFill>
                        </a:rPr>
                        <a:t>서울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521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16.5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21.4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충북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141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12.8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9.5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부산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9.9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충남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182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15.2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9.4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대구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12.1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전북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11.0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8.7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인천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152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20.6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2106E8"/>
                          </a:solidFill>
                        </a:rPr>
                        <a:t>전남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209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6.6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11.8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12.3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광주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3.6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경북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224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14.9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8.9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대전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19.5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경남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161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11.0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5.1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울산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1.3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10.5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2106E8"/>
                          </a:solidFill>
                        </a:rPr>
                        <a:t>제주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99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3.1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8.8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rgbClr val="2106E8"/>
                          </a:solidFill>
                        </a:rPr>
                        <a:t>17.2</a:t>
                      </a:r>
                      <a:endParaRPr lang="ko-KR" altLang="en-US" dirty="0">
                        <a:solidFill>
                          <a:srgbClr val="2106E8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23896" y="169390"/>
            <a:ext cx="834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시도별 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</a:t>
            </a:r>
            <a:r>
              <a: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세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(centenarian)</a:t>
            </a:r>
            <a:r>
              <a: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이상 고령자 분포</a:t>
            </a:r>
            <a:r>
              <a:rPr lang="en-US" altLang="ko-KR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(2015)</a:t>
            </a:r>
            <a:endParaRPr lang="ko-KR" alt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712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97455" y="749679"/>
            <a:ext cx="82734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수명은 계속 연장되고 있다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3091283" y="2241652"/>
            <a:ext cx="6478438" cy="3773208"/>
            <a:chOff x="3283789" y="2029897"/>
            <a:chExt cx="6478438" cy="3773208"/>
          </a:xfrm>
        </p:grpSpPr>
        <p:sp>
          <p:nvSpPr>
            <p:cNvPr id="6" name="TextBox 5"/>
            <p:cNvSpPr txBox="1"/>
            <p:nvPr/>
          </p:nvSpPr>
          <p:spPr>
            <a:xfrm>
              <a:off x="3283789" y="2029897"/>
              <a:ext cx="6478438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rgbClr val="0000FF"/>
                  </a:solidFill>
                </a:rPr>
                <a:t>National</a:t>
              </a:r>
              <a:r>
                <a:rPr lang="ko-KR" altLang="en-US" sz="2800" b="1" dirty="0">
                  <a:solidFill>
                    <a:srgbClr val="0000FF"/>
                  </a:solidFill>
                </a:rPr>
                <a:t> </a:t>
              </a:r>
              <a:r>
                <a:rPr lang="en-US" altLang="ko-KR" sz="2800" b="1" dirty="0">
                  <a:solidFill>
                    <a:srgbClr val="0000FF"/>
                  </a:solidFill>
                </a:rPr>
                <a:t>Geographic </a:t>
              </a:r>
              <a:r>
                <a:rPr lang="en-US" altLang="ko-KR" sz="2400" dirty="0">
                  <a:solidFill>
                    <a:prstClr val="black"/>
                  </a:solidFill>
                </a:rPr>
                <a:t>(May 2013)</a:t>
              </a:r>
            </a:p>
            <a:p>
              <a:r>
                <a:rPr lang="en-US" altLang="ko-KR" sz="2400" dirty="0">
                  <a:solidFill>
                    <a:prstClr val="black"/>
                  </a:solidFill>
                </a:rPr>
                <a:t>                     </a:t>
              </a:r>
              <a:r>
                <a:rPr lang="en-US" altLang="ko-KR" sz="2800" dirty="0">
                  <a:solidFill>
                    <a:prstClr val="black"/>
                  </a:solidFill>
                </a:rPr>
                <a:t>THIS BABY WILL LIVE TO </a:t>
              </a:r>
              <a:r>
                <a:rPr lang="en-US" altLang="ko-KR" sz="2800" dirty="0">
                  <a:solidFill>
                    <a:srgbClr val="0000FF"/>
                  </a:solidFill>
                </a:rPr>
                <a:t>120.</a:t>
              </a:r>
            </a:p>
            <a:p>
              <a:endParaRPr lang="en-US" altLang="ko-KR" sz="2400" dirty="0">
                <a:solidFill>
                  <a:prstClr val="black"/>
                </a:solidFill>
              </a:endParaRPr>
            </a:p>
            <a:p>
              <a:endParaRPr lang="en-US" altLang="ko-KR" sz="2400" dirty="0">
                <a:solidFill>
                  <a:prstClr val="black"/>
                </a:solidFill>
              </a:endParaRPr>
            </a:p>
            <a:p>
              <a:endParaRPr lang="en-US" altLang="ko-KR" sz="2800" b="1" dirty="0">
                <a:solidFill>
                  <a:srgbClr val="0000FF"/>
                </a:solidFill>
              </a:endParaRPr>
            </a:p>
            <a:p>
              <a:r>
                <a:rPr lang="en-US" altLang="ko-KR" sz="2800" b="1" dirty="0">
                  <a:solidFill>
                    <a:srgbClr val="0000FF"/>
                  </a:solidFill>
                </a:rPr>
                <a:t>TIME</a:t>
              </a:r>
              <a:r>
                <a:rPr lang="en-US" altLang="ko-KR" sz="2400" dirty="0">
                  <a:solidFill>
                    <a:prstClr val="black"/>
                  </a:solidFill>
                </a:rPr>
                <a:t>(Feb. 2015)</a:t>
              </a:r>
            </a:p>
            <a:p>
              <a:r>
                <a:rPr lang="en-US" altLang="ko-KR" sz="2400" dirty="0">
                  <a:solidFill>
                    <a:prstClr val="black"/>
                  </a:solidFill>
                </a:rPr>
                <a:t>                     </a:t>
              </a:r>
              <a:r>
                <a:rPr lang="en-US" altLang="ko-KR" sz="2800" dirty="0">
                  <a:solidFill>
                    <a:prstClr val="black"/>
                  </a:solidFill>
                </a:rPr>
                <a:t>THIS BABY COULD LIVE TO BE </a:t>
              </a:r>
            </a:p>
            <a:p>
              <a:r>
                <a:rPr lang="en-US" altLang="ko-KR" sz="2800" dirty="0">
                  <a:solidFill>
                    <a:prstClr val="black"/>
                  </a:solidFill>
                </a:rPr>
                <a:t>                  </a:t>
              </a:r>
              <a:r>
                <a:rPr lang="en-US" altLang="ko-KR" sz="2800" dirty="0">
                  <a:solidFill>
                    <a:srgbClr val="0000FF"/>
                  </a:solidFill>
                </a:rPr>
                <a:t>142</a:t>
              </a:r>
              <a:r>
                <a:rPr lang="en-US" altLang="ko-KR" sz="2800" dirty="0">
                  <a:solidFill>
                    <a:prstClr val="black"/>
                  </a:solidFill>
                </a:rPr>
                <a:t> YEARS OLD.</a:t>
              </a:r>
              <a:endParaRPr lang="ko-KR" altLang="en-US" sz="2800" dirty="0">
                <a:solidFill>
                  <a:prstClr val="black"/>
                </a:solidFill>
              </a:endParaRPr>
            </a:p>
          </p:txBody>
        </p:sp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3433" y="2585214"/>
              <a:ext cx="895400" cy="997785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23433" y="4653660"/>
              <a:ext cx="907240" cy="1149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225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199" y="1126155"/>
            <a:ext cx="72189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장수</a:t>
            </a:r>
            <a:r>
              <a:rPr lang="en-US" altLang="ko-KR" sz="8800" dirty="0" smtClean="0"/>
              <a:t>: </a:t>
            </a:r>
            <a:endParaRPr lang="en-US" altLang="ko-KR" sz="8800" dirty="0"/>
          </a:p>
          <a:p>
            <a:pPr>
              <a:lnSpc>
                <a:spcPct val="150000"/>
              </a:lnSpc>
            </a:pPr>
            <a:r>
              <a:rPr lang="ko-KR" altLang="en-US" sz="8000" dirty="0" smtClean="0"/>
              <a:t>축복 </a:t>
            </a:r>
            <a:r>
              <a:rPr lang="en-US" altLang="ko-KR" sz="8000" dirty="0" smtClean="0"/>
              <a:t>or </a:t>
            </a:r>
            <a:r>
              <a:rPr lang="ko-KR" altLang="en-US" sz="8000" dirty="0" smtClean="0"/>
              <a:t>재앙 </a:t>
            </a:r>
            <a:r>
              <a:rPr lang="en-US" altLang="ko-KR" sz="8000" dirty="0" smtClean="0"/>
              <a:t>?</a:t>
            </a:r>
            <a:endParaRPr lang="ko-KR" altLang="en-US" sz="8000" dirty="0"/>
          </a:p>
        </p:txBody>
      </p:sp>
    </p:spTree>
    <p:extLst>
      <p:ext uri="{BB962C8B-B14F-4D97-AF65-F5344CB8AC3E}">
        <p14:creationId xmlns:p14="http://schemas.microsoft.com/office/powerpoint/2010/main" val="367460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00951" y="2040556"/>
            <a:ext cx="506741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dirty="0" err="1" smtClean="0"/>
              <a:t>ㅇ고령</a:t>
            </a:r>
            <a:r>
              <a:rPr lang="en-US" altLang="ko-KR" sz="4400" dirty="0" smtClean="0"/>
              <a:t> (</a:t>
            </a:r>
            <a:r>
              <a:rPr lang="ko-KR" altLang="en-US" sz="4400" dirty="0" smtClean="0"/>
              <a:t>늙은</a:t>
            </a:r>
            <a:r>
              <a:rPr lang="en-US" altLang="ko-KR" sz="4400" dirty="0" smtClean="0"/>
              <a:t>)</a:t>
            </a:r>
            <a:r>
              <a:rPr lang="ko-KR" altLang="en-US" sz="4400" dirty="0" smtClean="0"/>
              <a:t> 한국</a:t>
            </a:r>
            <a:endParaRPr lang="en-US" altLang="ko-KR" sz="4400" dirty="0"/>
          </a:p>
          <a:p>
            <a:pPr>
              <a:lnSpc>
                <a:spcPct val="150000"/>
              </a:lnSpc>
            </a:pPr>
            <a:r>
              <a:rPr lang="ko-KR" altLang="en-US" sz="4000" dirty="0" err="1" smtClean="0"/>
              <a:t>ㅇ</a:t>
            </a:r>
            <a:r>
              <a:rPr lang="ko-KR" altLang="en-US" sz="4400" dirty="0" err="1" smtClean="0"/>
              <a:t>고령화</a:t>
            </a:r>
            <a:r>
              <a:rPr lang="ko-KR" altLang="en-US" sz="4400" dirty="0" smtClean="0"/>
              <a:t> 부담</a:t>
            </a:r>
            <a:endParaRPr lang="en-US" altLang="ko-KR" sz="4400" dirty="0"/>
          </a:p>
          <a:p>
            <a:pPr>
              <a:lnSpc>
                <a:spcPct val="150000"/>
              </a:lnSpc>
            </a:pPr>
            <a:r>
              <a:rPr lang="ko-KR" altLang="en-US" sz="4000" dirty="0" smtClean="0"/>
              <a:t>ㅇ</a:t>
            </a:r>
            <a:r>
              <a:rPr lang="ko-KR" altLang="en-US" sz="4400" dirty="0" smtClean="0"/>
              <a:t>노인 </a:t>
            </a:r>
            <a:r>
              <a:rPr lang="ko-KR" altLang="en-US" sz="4400" dirty="0" err="1" smtClean="0"/>
              <a:t>빈곤률</a:t>
            </a:r>
            <a:r>
              <a:rPr lang="ko-KR" altLang="en-US" sz="4400" dirty="0" smtClean="0"/>
              <a:t> 상승</a:t>
            </a:r>
            <a:endParaRPr lang="en-US" altLang="ko-KR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2435191" y="728296"/>
            <a:ext cx="22044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재 앙 </a:t>
            </a:r>
            <a:r>
              <a:rPr lang="en-US" altLang="ko-K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ko-KR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334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63898" y="856716"/>
            <a:ext cx="90413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4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ㅇ고령화</a:t>
            </a:r>
            <a:r>
              <a:rPr lang="en-US" altLang="ko-KR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:</a:t>
            </a:r>
            <a:r>
              <a:rPr lang="ko-KR" altLang="en-US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 </a:t>
            </a:r>
            <a:endParaRPr lang="en-US" altLang="ko-KR" sz="48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F0502020204030204"/>
            </a:endParaRPr>
          </a:p>
          <a:p>
            <a:pPr lvl="0"/>
            <a:r>
              <a:rPr lang="en-US" altLang="ko-KR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 </a:t>
            </a:r>
            <a:endParaRPr lang="en-US" altLang="ko-KR" sz="44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F0502020204030204"/>
            </a:endParaRPr>
          </a:p>
          <a:p>
            <a:pPr lvl="0"/>
            <a:r>
              <a:rPr lang="en-US" altLang="ko-KR" sz="3200" dirty="0" smtClean="0">
                <a:solidFill>
                  <a:prstClr val="black"/>
                </a:solidFill>
                <a:latin typeface="맑은 고딕" panose="020F0502020204030204"/>
              </a:rPr>
              <a:t>OECD </a:t>
            </a:r>
            <a:r>
              <a:rPr lang="ko-KR" altLang="en-US" sz="3200" dirty="0">
                <a:solidFill>
                  <a:prstClr val="black"/>
                </a:solidFill>
                <a:latin typeface="맑은 고딕" panose="020F0502020204030204"/>
              </a:rPr>
              <a:t>회원국 중 </a:t>
            </a:r>
            <a:endParaRPr lang="en-US" altLang="ko-KR" sz="3200" dirty="0" smtClean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endParaRPr lang="en-US" altLang="ko-KR" sz="3200" dirty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r>
              <a:rPr lang="ko-KR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일본</a:t>
            </a:r>
            <a:r>
              <a:rPr lang="en-US" altLang="ko-KR" sz="3200" dirty="0" smtClean="0">
                <a:solidFill>
                  <a:prstClr val="black"/>
                </a:solidFill>
                <a:latin typeface="맑은 고딕" panose="020F0502020204030204"/>
              </a:rPr>
              <a:t>: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고령화가 </a:t>
            </a:r>
            <a:r>
              <a:rPr lang="ko-KR" altLang="en-US" sz="3200" dirty="0">
                <a:solidFill>
                  <a:srgbClr val="FF0000"/>
                </a:solidFill>
                <a:latin typeface="맑은 고딕" panose="020F0502020204030204"/>
              </a:rPr>
              <a:t>가장 </a:t>
            </a:r>
            <a:r>
              <a:rPr lang="ko-KR" altLang="en-US" sz="3200" dirty="0" smtClean="0">
                <a:solidFill>
                  <a:srgbClr val="FF0000"/>
                </a:solidFill>
                <a:latin typeface="맑은 고딕" panose="020F0502020204030204"/>
              </a:rPr>
              <a:t>많이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된 국가</a:t>
            </a:r>
            <a:endParaRPr lang="en-US" altLang="ko-KR" sz="3200" dirty="0" smtClean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endParaRPr lang="en-US" altLang="ko-KR" sz="3200" dirty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r>
              <a:rPr lang="ko-KR" alt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F0502020204030204"/>
              </a:rPr>
              <a:t>한국</a:t>
            </a:r>
            <a:r>
              <a:rPr lang="en-US" altLang="ko-KR" sz="3200" dirty="0" smtClean="0">
                <a:solidFill>
                  <a:prstClr val="black"/>
                </a:solidFill>
                <a:latin typeface="맑은 고딕" panose="020F0502020204030204"/>
              </a:rPr>
              <a:t>: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고령화 </a:t>
            </a:r>
            <a:r>
              <a:rPr lang="ko-KR" altLang="en-US" sz="3200" dirty="0">
                <a:solidFill>
                  <a:prstClr val="black"/>
                </a:solidFill>
                <a:latin typeface="맑은 고딕" panose="020F0502020204030204"/>
              </a:rPr>
              <a:t>속도가 </a:t>
            </a:r>
            <a:r>
              <a:rPr lang="ko-KR" altLang="en-US" sz="3200" dirty="0">
                <a:solidFill>
                  <a:srgbClr val="FF0000"/>
                </a:solidFill>
                <a:latin typeface="맑은 고딕" panose="020F0502020204030204"/>
              </a:rPr>
              <a:t>가장 </a:t>
            </a:r>
            <a:r>
              <a:rPr lang="ko-KR" altLang="en-US" sz="3200" dirty="0" smtClean="0">
                <a:solidFill>
                  <a:srgbClr val="FF0000"/>
                </a:solidFill>
                <a:latin typeface="맑은 고딕" panose="020F0502020204030204"/>
              </a:rPr>
              <a:t>빠르게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진행되고          </a:t>
            </a:r>
            <a:endParaRPr lang="en-US" altLang="ko-KR" sz="3200" dirty="0" smtClean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r>
              <a:rPr lang="en-US" altLang="ko-KR" sz="3200" dirty="0">
                <a:solidFill>
                  <a:prstClr val="black"/>
                </a:solidFill>
                <a:latin typeface="맑은 고딕" panose="020F0502020204030204"/>
              </a:rPr>
              <a:t> </a:t>
            </a:r>
            <a:r>
              <a:rPr lang="en-US" altLang="ko-KR" sz="3200" dirty="0" smtClean="0">
                <a:solidFill>
                  <a:prstClr val="black"/>
                </a:solidFill>
                <a:latin typeface="맑은 고딕" panose="020F0502020204030204"/>
              </a:rPr>
              <a:t>      </a:t>
            </a:r>
            <a:r>
              <a:rPr lang="ko-KR" altLang="en-US" sz="3200" dirty="0" smtClean="0">
                <a:solidFill>
                  <a:prstClr val="black"/>
                </a:solidFill>
                <a:latin typeface="맑은 고딕" panose="020F0502020204030204"/>
              </a:rPr>
              <a:t>있는 </a:t>
            </a:r>
            <a:r>
              <a:rPr lang="ko-KR" altLang="en-US" sz="3200" dirty="0">
                <a:solidFill>
                  <a:prstClr val="black"/>
                </a:solidFill>
                <a:latin typeface="맑은 고딕" panose="020F0502020204030204"/>
              </a:rPr>
              <a:t>국가</a:t>
            </a:r>
            <a:r>
              <a:rPr lang="en-US" altLang="ko-KR" sz="3200" dirty="0">
                <a:solidFill>
                  <a:prstClr val="black"/>
                </a:solidFill>
                <a:latin typeface="맑은 고딕" panose="020F0502020204030204"/>
              </a:rPr>
              <a:t> </a:t>
            </a:r>
            <a:endParaRPr lang="ko-KR" altLang="en-US" sz="3200" dirty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endParaRPr lang="en-US" altLang="ko-KR" sz="3600" dirty="0" smtClean="0">
              <a:solidFill>
                <a:prstClr val="black"/>
              </a:solidFill>
              <a:latin typeface="맑은 고딕" panose="020F0502020204030204"/>
            </a:endParaRPr>
          </a:p>
          <a:p>
            <a:pPr lvl="0"/>
            <a:r>
              <a:rPr lang="en-US" altLang="ko-KR" sz="4000" dirty="0">
                <a:solidFill>
                  <a:prstClr val="black"/>
                </a:solidFill>
                <a:latin typeface="맑은 고딕" panose="020F0502020204030204"/>
              </a:rPr>
              <a:t> </a:t>
            </a:r>
            <a:r>
              <a:rPr lang="en-US" altLang="ko-KR" sz="4000" dirty="0" smtClean="0">
                <a:solidFill>
                  <a:prstClr val="black"/>
                </a:solidFill>
                <a:latin typeface="맑은 고딕" panose="020F0502020204030204"/>
              </a:rPr>
              <a:t>      </a:t>
            </a:r>
            <a:endParaRPr lang="ko-KR" altLang="en-US" sz="4000" dirty="0">
              <a:solidFill>
                <a:prstClr val="black"/>
              </a:solidFill>
              <a:latin typeface="맑은 고딕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0186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18828" t="47626" r="45439" b="28476"/>
          <a:stretch/>
        </p:blipFill>
        <p:spPr>
          <a:xfrm>
            <a:off x="1653467" y="1704093"/>
            <a:ext cx="8212018" cy="30891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4804" y="625311"/>
            <a:ext cx="9933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solidFill>
                  <a:prstClr val="black"/>
                </a:solidFill>
              </a:rPr>
              <a:t>    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OECD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국가의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인구고령화 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(Population Aging)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7780" y="5727487"/>
            <a:ext cx="7180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자료</a:t>
            </a:r>
            <a:r>
              <a:rPr lang="en-US" altLang="ko-KR" dirty="0" smtClean="0"/>
              <a:t>: </a:t>
            </a:r>
            <a:r>
              <a:rPr lang="ko-KR" altLang="en-US" i="1" dirty="0" smtClean="0"/>
              <a:t>유엔 </a:t>
            </a:r>
            <a:r>
              <a:rPr lang="en-US" altLang="ko-KR" i="1" dirty="0" smtClean="0"/>
              <a:t>Dept. of Economic &amp; Social Affairs Population Division: </a:t>
            </a:r>
          </a:p>
          <a:p>
            <a:r>
              <a:rPr lang="en-US" altLang="ko-KR" i="1" dirty="0"/>
              <a:t> </a:t>
            </a:r>
            <a:r>
              <a:rPr lang="en-US" altLang="ko-KR" i="1" dirty="0" smtClean="0"/>
              <a:t>       “World </a:t>
            </a:r>
            <a:r>
              <a:rPr lang="en-US" altLang="ko-KR" i="1" dirty="0" err="1" smtClean="0"/>
              <a:t>Popuation</a:t>
            </a:r>
            <a:r>
              <a:rPr lang="en-US" altLang="ko-KR" i="1" dirty="0" smtClean="0"/>
              <a:t> Perspectives”, 2015</a:t>
            </a:r>
            <a:endParaRPr lang="ko-KR" altLang="en-US" i="1" dirty="0"/>
          </a:p>
        </p:txBody>
      </p:sp>
      <p:sp>
        <p:nvSpPr>
          <p:cNvPr id="7" name="직사각형 6"/>
          <p:cNvSpPr/>
          <p:nvPr/>
        </p:nvSpPr>
        <p:spPr>
          <a:xfrm>
            <a:off x="1159758" y="5011118"/>
            <a:ext cx="9943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b="1" dirty="0">
                <a:solidFill>
                  <a:prstClr val="black"/>
                </a:solidFill>
              </a:rPr>
              <a:t>인구고령화</a:t>
            </a:r>
            <a:r>
              <a:rPr lang="ko-KR" altLang="en-US" dirty="0">
                <a:solidFill>
                  <a:prstClr val="black"/>
                </a:solidFill>
              </a:rPr>
              <a:t> </a:t>
            </a:r>
            <a:r>
              <a:rPr lang="en-US" altLang="ko-KR" dirty="0">
                <a:solidFill>
                  <a:prstClr val="black"/>
                </a:solidFill>
              </a:rPr>
              <a:t>(population aging): </a:t>
            </a:r>
            <a:r>
              <a:rPr lang="ko-KR" altLang="en-US" b="1" dirty="0">
                <a:solidFill>
                  <a:prstClr val="black"/>
                </a:solidFill>
              </a:rPr>
              <a:t>노인</a:t>
            </a:r>
            <a:r>
              <a:rPr lang="en-US" altLang="ko-KR" dirty="0">
                <a:solidFill>
                  <a:prstClr val="black"/>
                </a:solidFill>
              </a:rPr>
              <a:t>(65</a:t>
            </a:r>
            <a:r>
              <a:rPr lang="ko-KR" altLang="en-US" dirty="0">
                <a:solidFill>
                  <a:prstClr val="black"/>
                </a:solidFill>
              </a:rPr>
              <a:t>세 이상</a:t>
            </a:r>
            <a:r>
              <a:rPr lang="en-US" altLang="ko-KR" dirty="0">
                <a:solidFill>
                  <a:prstClr val="black"/>
                </a:solidFill>
              </a:rPr>
              <a:t>) </a:t>
            </a:r>
            <a:r>
              <a:rPr lang="ko-KR" altLang="en-US" dirty="0">
                <a:solidFill>
                  <a:prstClr val="black"/>
                </a:solidFill>
              </a:rPr>
              <a:t>수</a:t>
            </a:r>
            <a:r>
              <a:rPr lang="en-US" altLang="ko-KR" dirty="0">
                <a:solidFill>
                  <a:prstClr val="black"/>
                </a:solidFill>
              </a:rPr>
              <a:t>/</a:t>
            </a:r>
            <a:r>
              <a:rPr lang="ko-KR" altLang="en-US" b="1" dirty="0">
                <a:solidFill>
                  <a:prstClr val="black"/>
                </a:solidFill>
              </a:rPr>
              <a:t>노동가능인</a:t>
            </a:r>
            <a:r>
              <a:rPr lang="en-US" altLang="ko-KR" dirty="0">
                <a:solidFill>
                  <a:prstClr val="black"/>
                </a:solidFill>
              </a:rPr>
              <a:t>(working</a:t>
            </a:r>
            <a:r>
              <a:rPr lang="ko-KR" altLang="en-US" dirty="0">
                <a:solidFill>
                  <a:prstClr val="black"/>
                </a:solidFill>
              </a:rPr>
              <a:t> </a:t>
            </a:r>
            <a:r>
              <a:rPr lang="en-US" altLang="ko-KR" dirty="0">
                <a:solidFill>
                  <a:prstClr val="black"/>
                </a:solidFill>
              </a:rPr>
              <a:t>people; 20- 64) </a:t>
            </a:r>
            <a:r>
              <a:rPr lang="en-US" altLang="ko-KR" b="1" dirty="0">
                <a:solidFill>
                  <a:prstClr val="black"/>
                </a:solidFill>
              </a:rPr>
              <a:t>100</a:t>
            </a:r>
            <a:r>
              <a:rPr lang="ko-KR" altLang="en-US" b="1" dirty="0">
                <a:solidFill>
                  <a:prstClr val="black"/>
                </a:solidFill>
              </a:rPr>
              <a:t>명</a:t>
            </a: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7750" y="1795011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2015</a:t>
            </a:r>
            <a:endParaRPr lang="ko-KR" alt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131293" y="1795011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1960</a:t>
            </a:r>
            <a:endParaRPr lang="ko-KR" alt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8064836" y="1784976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2050</a:t>
            </a:r>
            <a:endParaRPr lang="ko-KR" alt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502567" y="226501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2106E8"/>
                </a:solidFill>
              </a:rPr>
              <a:t>한국</a:t>
            </a:r>
            <a:endParaRPr lang="ko-KR" altLang="en-US" dirty="0">
              <a:solidFill>
                <a:srgbClr val="2106E8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41670" y="213745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solidFill>
                  <a:srgbClr val="2106E8"/>
                </a:solidFill>
              </a:rPr>
              <a:t>일본</a:t>
            </a:r>
            <a:endParaRPr lang="ko-KR" altLang="en-US" dirty="0">
              <a:solidFill>
                <a:srgbClr val="2106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1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75762" y="1030921"/>
            <a:ext cx="992685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sz="4800" dirty="0" err="1" smtClean="0">
                <a:latin typeface="+mn-ea"/>
              </a:rPr>
              <a:t>ㅇ</a:t>
            </a:r>
            <a:r>
              <a:rPr lang="ko-KR" alt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고령화로</a:t>
            </a:r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인한 부담</a:t>
            </a:r>
            <a:r>
              <a:rPr lang="en-US" altLang="ko-KR" sz="4800" dirty="0" smtClean="0">
                <a:latin typeface="+mn-ea"/>
              </a:rPr>
              <a:t>:</a:t>
            </a:r>
            <a:r>
              <a:rPr lang="ko-KR" altLang="en-US" sz="4400" b="1" dirty="0" smtClean="0">
                <a:solidFill>
                  <a:prstClr val="black"/>
                </a:solidFill>
                <a:latin typeface="+mn-ea"/>
              </a:rPr>
              <a:t>  </a:t>
            </a:r>
            <a:endParaRPr lang="en-US" altLang="ko-KR" sz="4400" b="1" dirty="0" smtClean="0">
              <a:solidFill>
                <a:prstClr val="black"/>
              </a:solidFill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ko-KR" altLang="en-US" sz="4400" b="1" dirty="0" smtClean="0">
                <a:solidFill>
                  <a:prstClr val="black"/>
                </a:solidFill>
                <a:latin typeface="+mn-ea"/>
              </a:rPr>
              <a:t>   </a:t>
            </a:r>
            <a:r>
              <a:rPr lang="ko-KR" altLang="en-US" sz="3200" b="1" dirty="0" smtClean="0">
                <a:solidFill>
                  <a:prstClr val="black"/>
                </a:solidFill>
                <a:latin typeface="+mn-ea"/>
              </a:rPr>
              <a:t>한국</a:t>
            </a:r>
            <a:r>
              <a:rPr lang="ko-KR" altLang="en-US" sz="3200" dirty="0" smtClean="0">
                <a:solidFill>
                  <a:prstClr val="black"/>
                </a:solidFill>
                <a:latin typeface="+mn-ea"/>
              </a:rPr>
              <a:t>은 </a:t>
            </a:r>
            <a:r>
              <a:rPr lang="en-US" altLang="ko-KR" sz="3200" dirty="0" smtClean="0">
                <a:solidFill>
                  <a:prstClr val="black"/>
                </a:solidFill>
                <a:latin typeface="+mn-ea"/>
              </a:rPr>
              <a:t>OECD </a:t>
            </a:r>
            <a:r>
              <a:rPr lang="ko-KR" altLang="en-US" sz="3200" dirty="0" smtClean="0">
                <a:solidFill>
                  <a:prstClr val="black"/>
                </a:solidFill>
                <a:latin typeface="+mn-ea"/>
              </a:rPr>
              <a:t>국가 중 </a:t>
            </a:r>
            <a:r>
              <a:rPr lang="ko-KR" altLang="en-US" sz="3200" dirty="0" smtClean="0">
                <a:solidFill>
                  <a:srgbClr val="FF0000"/>
                </a:solidFill>
                <a:latin typeface="+mn-ea"/>
              </a:rPr>
              <a:t>첫 번째</a:t>
            </a:r>
            <a:r>
              <a:rPr lang="ko-KR" altLang="en-US" sz="3200" dirty="0" smtClean="0">
                <a:latin typeface="+mn-ea"/>
              </a:rPr>
              <a:t>로 </a:t>
            </a:r>
            <a:endParaRPr lang="en-US" altLang="ko-KR" sz="3200" dirty="0" smtClean="0">
              <a:latin typeface="+mn-ea"/>
            </a:endParaRPr>
          </a:p>
          <a:p>
            <a:pPr lvl="0">
              <a:lnSpc>
                <a:spcPct val="150000"/>
              </a:lnSpc>
            </a:pPr>
            <a:r>
              <a:rPr lang="ko-KR" altLang="en-US" sz="3200" dirty="0" smtClean="0">
                <a:solidFill>
                  <a:prstClr val="black"/>
                </a:solidFill>
                <a:latin typeface="+mn-ea"/>
              </a:rPr>
              <a:t>   직면할 국가 </a:t>
            </a:r>
            <a:r>
              <a:rPr lang="en-US" altLang="ko-KR" sz="3200" dirty="0" smtClean="0">
                <a:solidFill>
                  <a:prstClr val="black"/>
                </a:solidFill>
                <a:latin typeface="+mn-ea"/>
              </a:rPr>
              <a:t> </a:t>
            </a:r>
            <a:endParaRPr lang="ko-KR" altLang="en-US" sz="3200" dirty="0">
              <a:solidFill>
                <a:prstClr val="black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0139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766811" y="1082917"/>
            <a:ext cx="1096638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   OECD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의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고령화 부담 추정</a:t>
            </a:r>
            <a:endParaRPr lang="ko-KR" altLang="en-US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ko-KR" sz="2800" dirty="0" smtClean="0">
              <a:effectLst/>
              <a:latin typeface="+mn-ea"/>
            </a:endParaRPr>
          </a:p>
          <a:p>
            <a:r>
              <a:rPr lang="en-US" altLang="ko-KR" sz="2800" dirty="0" smtClean="0">
                <a:effectLst/>
                <a:latin typeface="+mn-ea"/>
              </a:rPr>
              <a:t>1998</a:t>
            </a:r>
            <a:r>
              <a:rPr lang="ko-KR" altLang="en-US" sz="2800" dirty="0" smtClean="0">
                <a:effectLst/>
                <a:latin typeface="+mn-ea"/>
              </a:rPr>
              <a:t>년에서 </a:t>
            </a:r>
            <a:r>
              <a:rPr lang="en-US" altLang="ko-KR" sz="2800" dirty="0" smtClean="0">
                <a:effectLst/>
                <a:latin typeface="+mn-ea"/>
              </a:rPr>
              <a:t>2015</a:t>
            </a:r>
            <a:r>
              <a:rPr lang="ko-KR" altLang="en-US" sz="2800" dirty="0" smtClean="0">
                <a:effectLst/>
                <a:latin typeface="+mn-ea"/>
              </a:rPr>
              <a:t>년 사이 노년부양비가 </a:t>
            </a:r>
            <a:r>
              <a:rPr lang="ko-KR" altLang="en-US" sz="2800" b="1" dirty="0" smtClean="0">
                <a:effectLst/>
                <a:latin typeface="+mn-ea"/>
              </a:rPr>
              <a:t>매년 </a:t>
            </a:r>
            <a:r>
              <a:rPr lang="en-US" altLang="ko-KR" sz="2800" b="1" dirty="0" smtClean="0">
                <a:effectLst/>
                <a:latin typeface="+mn-ea"/>
              </a:rPr>
              <a:t>2%</a:t>
            </a:r>
            <a:r>
              <a:rPr lang="ko-KR" altLang="en-US" sz="2800" b="1" dirty="0" smtClean="0">
                <a:effectLst/>
                <a:latin typeface="+mn-ea"/>
              </a:rPr>
              <a:t>포인트</a:t>
            </a:r>
            <a:r>
              <a:rPr lang="ko-KR" altLang="en-US" sz="2800" dirty="0" smtClean="0">
                <a:effectLst/>
                <a:latin typeface="+mn-ea"/>
              </a:rPr>
              <a:t> 이상 상승한 국가는 </a:t>
            </a:r>
            <a:r>
              <a:rPr lang="ko-KR" altLang="en-US" sz="2800" b="1" dirty="0" smtClean="0">
                <a:effectLst/>
                <a:latin typeface="+mn-ea"/>
              </a:rPr>
              <a:t>일본</a:t>
            </a:r>
            <a:r>
              <a:rPr lang="en-US" altLang="ko-KR" sz="2800" dirty="0" smtClean="0">
                <a:effectLst/>
                <a:latin typeface="+mn-ea"/>
              </a:rPr>
              <a:t>(</a:t>
            </a:r>
            <a:r>
              <a:rPr lang="en-US" altLang="ko-KR" sz="2800" b="1" dirty="0" smtClean="0">
                <a:effectLst/>
                <a:latin typeface="+mn-ea"/>
              </a:rPr>
              <a:t>3.3%</a:t>
            </a:r>
            <a:r>
              <a:rPr lang="ko-KR" altLang="en-US" sz="2800" b="1" dirty="0" smtClean="0">
                <a:effectLst/>
                <a:latin typeface="+mn-ea"/>
              </a:rPr>
              <a:t>포인트</a:t>
            </a:r>
            <a:r>
              <a:rPr lang="en-US" altLang="ko-KR" sz="2800" dirty="0" smtClean="0">
                <a:effectLst/>
                <a:latin typeface="+mn-ea"/>
              </a:rPr>
              <a:t>)</a:t>
            </a:r>
            <a:r>
              <a:rPr lang="ko-KR" altLang="en-US" sz="2800" dirty="0" smtClean="0">
                <a:effectLst/>
                <a:latin typeface="+mn-ea"/>
              </a:rPr>
              <a:t>과 </a:t>
            </a:r>
            <a:r>
              <a:rPr lang="ko-KR" altLang="en-US" sz="2800" b="1" dirty="0" smtClean="0">
                <a:effectLst/>
                <a:latin typeface="+mn-ea"/>
              </a:rPr>
              <a:t>한국</a:t>
            </a:r>
            <a:r>
              <a:rPr lang="en-US" altLang="ko-KR" sz="2800" dirty="0" smtClean="0">
                <a:effectLst/>
                <a:latin typeface="+mn-ea"/>
              </a:rPr>
              <a:t>(</a:t>
            </a:r>
            <a:r>
              <a:rPr lang="en-US" altLang="ko-KR" sz="2800" b="1" dirty="0" smtClean="0">
                <a:effectLst/>
                <a:latin typeface="+mn-ea"/>
              </a:rPr>
              <a:t>2.8%</a:t>
            </a:r>
            <a:r>
              <a:rPr lang="ko-KR" altLang="en-US" sz="2800" b="1" dirty="0" smtClean="0">
                <a:effectLst/>
                <a:latin typeface="+mn-ea"/>
              </a:rPr>
              <a:t>포인트</a:t>
            </a:r>
            <a:r>
              <a:rPr lang="en-US" altLang="ko-KR" sz="2800" dirty="0" smtClean="0">
                <a:effectLst/>
                <a:latin typeface="+mn-ea"/>
              </a:rPr>
              <a:t>)</a:t>
            </a:r>
            <a:r>
              <a:rPr lang="ko-KR" altLang="en-US" sz="2800" dirty="0" smtClean="0">
                <a:effectLst/>
                <a:latin typeface="+mn-ea"/>
              </a:rPr>
              <a:t>뿐</a:t>
            </a:r>
            <a:r>
              <a:rPr lang="en-US" altLang="ko-KR" sz="2800" dirty="0" smtClean="0">
                <a:effectLst/>
                <a:latin typeface="+mn-ea"/>
              </a:rPr>
              <a:t>.  </a:t>
            </a:r>
          </a:p>
          <a:p>
            <a:endParaRPr lang="en-US" altLang="ko-KR" sz="2800" dirty="0">
              <a:latin typeface="+mn-ea"/>
            </a:endParaRPr>
          </a:p>
          <a:p>
            <a:r>
              <a:rPr lang="en-US" altLang="ko-KR" sz="2800" dirty="0" smtClean="0">
                <a:effectLst/>
                <a:latin typeface="+mn-ea"/>
              </a:rPr>
              <a:t>2050</a:t>
            </a:r>
            <a:r>
              <a:rPr lang="ko-KR" altLang="en-US" sz="2800" dirty="0" smtClean="0">
                <a:effectLst/>
                <a:latin typeface="+mn-ea"/>
              </a:rPr>
              <a:t>년까지</a:t>
            </a:r>
            <a:endParaRPr lang="en-US" altLang="ko-KR" sz="2800" dirty="0" smtClean="0">
              <a:effectLst/>
              <a:latin typeface="+mn-ea"/>
            </a:endParaRPr>
          </a:p>
          <a:p>
            <a:r>
              <a:rPr lang="ko-KR" altLang="en-US" sz="2800" b="1" dirty="0" smtClean="0">
                <a:effectLst/>
                <a:latin typeface="+mn-ea"/>
              </a:rPr>
              <a:t>한국</a:t>
            </a:r>
            <a:r>
              <a:rPr lang="ko-KR" altLang="en-US" sz="2800" dirty="0" smtClean="0">
                <a:effectLst/>
                <a:latin typeface="+mn-ea"/>
              </a:rPr>
              <a:t>은 </a:t>
            </a:r>
            <a:r>
              <a:rPr lang="ko-KR" altLang="en-US" sz="2800" b="1" dirty="0" smtClean="0">
                <a:effectLst/>
                <a:latin typeface="+mn-ea"/>
              </a:rPr>
              <a:t>노년부양비가 매년 </a:t>
            </a:r>
            <a:r>
              <a:rPr lang="en-US" altLang="ko-KR" sz="2800" b="1" dirty="0" smtClean="0">
                <a:effectLst/>
                <a:latin typeface="+mn-ea"/>
              </a:rPr>
              <a:t>3.8%</a:t>
            </a:r>
            <a:r>
              <a:rPr lang="ko-KR" altLang="en-US" sz="2800" b="1" dirty="0" smtClean="0">
                <a:effectLst/>
                <a:latin typeface="+mn-ea"/>
              </a:rPr>
              <a:t>포인트 상승</a:t>
            </a:r>
            <a:r>
              <a:rPr lang="ko-KR" altLang="en-US" sz="2800" dirty="0" smtClean="0">
                <a:effectLst/>
                <a:latin typeface="+mn-ea"/>
              </a:rPr>
              <a:t>할 것으로 예상</a:t>
            </a:r>
            <a:r>
              <a:rPr lang="en-US" altLang="ko-KR" sz="2800" dirty="0" smtClean="0">
                <a:effectLst/>
                <a:latin typeface="+mn-ea"/>
              </a:rPr>
              <a:t>.  </a:t>
            </a:r>
            <a:r>
              <a:rPr lang="ko-KR" altLang="en-US" sz="2800" dirty="0" smtClean="0">
                <a:effectLst/>
                <a:latin typeface="+mn-ea"/>
              </a:rPr>
              <a:t>급속한 </a:t>
            </a:r>
            <a:r>
              <a:rPr lang="ko-KR" altLang="en-US" sz="2800" b="1" dirty="0" smtClean="0">
                <a:effectLst/>
                <a:latin typeface="+mn-ea"/>
              </a:rPr>
              <a:t>고령화로 인한 부담</a:t>
            </a:r>
            <a:r>
              <a:rPr lang="ko-KR" altLang="en-US" sz="2800" dirty="0" smtClean="0">
                <a:effectLst/>
                <a:latin typeface="+mn-ea"/>
              </a:rPr>
              <a:t>에 직면하게 될 것</a:t>
            </a:r>
            <a:r>
              <a:rPr lang="en-US" altLang="ko-KR" sz="2800" dirty="0" smtClean="0">
                <a:effectLst/>
                <a:latin typeface="+mn-ea"/>
              </a:rPr>
              <a:t> </a:t>
            </a:r>
            <a:endParaRPr lang="ko-KR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554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698238" y="5454766"/>
            <a:ext cx="9227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상대적 </a:t>
            </a:r>
            <a:r>
              <a:rPr lang="ko-KR" altLang="en-US" b="1" dirty="0" err="1" smtClean="0">
                <a:solidFill>
                  <a:prstClr val="black"/>
                </a:solidFill>
              </a:rPr>
              <a:t>빈곤율</a:t>
            </a:r>
            <a:r>
              <a:rPr lang="en-US" altLang="ko-KR" dirty="0" smtClean="0">
                <a:solidFill>
                  <a:prstClr val="black"/>
                </a:solidFill>
              </a:rPr>
              <a:t>: </a:t>
            </a:r>
            <a:r>
              <a:rPr lang="ko-KR" altLang="en-US" dirty="0" smtClean="0">
                <a:solidFill>
                  <a:prstClr val="black"/>
                </a:solidFill>
              </a:rPr>
              <a:t>중위소득 </a:t>
            </a:r>
            <a:r>
              <a:rPr lang="en-US" altLang="ko-KR" dirty="0">
                <a:solidFill>
                  <a:prstClr val="black"/>
                </a:solidFill>
              </a:rPr>
              <a:t>50% </a:t>
            </a:r>
            <a:r>
              <a:rPr lang="ko-KR" altLang="en-US" dirty="0">
                <a:solidFill>
                  <a:prstClr val="black"/>
                </a:solidFill>
              </a:rPr>
              <a:t>이하인 계층이 전체 인구에서 차지하는 </a:t>
            </a:r>
            <a:r>
              <a:rPr lang="ko-KR" altLang="en-US" dirty="0" smtClean="0">
                <a:solidFill>
                  <a:prstClr val="black"/>
                </a:solidFill>
              </a:rPr>
              <a:t>비율</a:t>
            </a:r>
            <a:endParaRPr lang="en-US" altLang="ko-KR" dirty="0" smtClean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r>
              <a:rPr lang="ko-KR" altLang="en-US" b="1" dirty="0" smtClean="0">
                <a:solidFill>
                  <a:prstClr val="black"/>
                </a:solidFill>
              </a:rPr>
              <a:t>중위소득</a:t>
            </a:r>
            <a:r>
              <a:rPr lang="en-US" altLang="ko-KR" b="1" dirty="0" smtClean="0">
                <a:solidFill>
                  <a:prstClr val="black"/>
                </a:solidFill>
              </a:rPr>
              <a:t>: </a:t>
            </a:r>
            <a:r>
              <a:rPr lang="ko-KR" altLang="en-US" dirty="0" smtClean="0">
                <a:solidFill>
                  <a:prstClr val="black"/>
                </a:solidFill>
              </a:rPr>
              <a:t>우리나라 </a:t>
            </a:r>
            <a:r>
              <a:rPr lang="ko-KR" altLang="en-US" dirty="0">
                <a:solidFill>
                  <a:prstClr val="black"/>
                </a:solidFill>
              </a:rPr>
              <a:t>인구를 </a:t>
            </a:r>
            <a:r>
              <a:rPr lang="ko-KR" altLang="en-US" dirty="0" err="1">
                <a:solidFill>
                  <a:prstClr val="black"/>
                </a:solidFill>
              </a:rPr>
              <a:t>소득순으로</a:t>
            </a:r>
            <a:r>
              <a:rPr lang="ko-KR" altLang="en-US" dirty="0">
                <a:solidFill>
                  <a:prstClr val="black"/>
                </a:solidFill>
              </a:rPr>
              <a:t> 나열했을 때 가운데 위치한 사람의 </a:t>
            </a:r>
            <a:r>
              <a:rPr lang="ko-KR" altLang="en-US" dirty="0" smtClean="0">
                <a:solidFill>
                  <a:prstClr val="black"/>
                </a:solidFill>
              </a:rPr>
              <a:t>소득</a:t>
            </a:r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00489" y="335550"/>
            <a:ext cx="4903907" cy="9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ㅇ</a:t>
            </a:r>
            <a:r>
              <a:rPr lang="ko-KR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노인 </a:t>
            </a:r>
            <a:r>
              <a:rPr lang="ko-KR" alt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빈곤률</a:t>
            </a:r>
            <a:r>
              <a:rPr lang="ko-KR" altLang="en-US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상승</a:t>
            </a:r>
            <a:endParaRPr lang="en-US" altLang="ko-KR" sz="4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5787" y="1679025"/>
            <a:ext cx="4350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OECD</a:t>
            </a:r>
            <a:r>
              <a:rPr lang="ko-KR" altLang="en-US" sz="2800" dirty="0" smtClean="0"/>
              <a:t> 국가 중 압도적 </a:t>
            </a:r>
            <a:r>
              <a:rPr lang="en-US" altLang="ko-KR" sz="2800" dirty="0" smtClean="0"/>
              <a:t>1</a:t>
            </a:r>
            <a:r>
              <a:rPr lang="ko-KR" altLang="en-US" sz="2800" dirty="0" smtClean="0"/>
              <a:t>위</a:t>
            </a:r>
            <a:endParaRPr lang="ko-KR" altLang="en-US" sz="2800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061610"/>
              </p:ext>
            </p:extLst>
          </p:nvPr>
        </p:nvGraphicFramePr>
        <p:xfrm>
          <a:off x="1850508" y="2548204"/>
          <a:ext cx="8127999" cy="2657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3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1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연령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빈곤률</a:t>
                      </a:r>
                      <a:r>
                        <a:rPr lang="en-US" altLang="ko-KR" dirty="0" smtClean="0"/>
                        <a:t>(%)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비고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3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전체 인구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14.5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3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66 - 75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42.7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전체 </a:t>
                      </a:r>
                      <a:r>
                        <a:rPr lang="ko-KR" altLang="en-US" sz="2400" dirty="0" err="1" smtClean="0"/>
                        <a:t>빈곤율의</a:t>
                      </a:r>
                      <a:r>
                        <a:rPr lang="ko-KR" altLang="en-US" sz="2400" dirty="0" smtClean="0"/>
                        <a:t> </a:t>
                      </a:r>
                      <a:r>
                        <a:rPr lang="en-US" altLang="ko-KR" sz="2400" dirty="0" smtClean="0"/>
                        <a:t>3</a:t>
                      </a:r>
                      <a:r>
                        <a:rPr lang="ko-KR" altLang="en-US" sz="2400" dirty="0" smtClean="0"/>
                        <a:t>배</a:t>
                      </a:r>
                      <a:endParaRPr lang="ko-KR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3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/>
                        <a:t> 76  </a:t>
                      </a:r>
                      <a:r>
                        <a:rPr lang="ko-KR" altLang="en-US" sz="2400" dirty="0" smtClean="0"/>
                        <a:t>이상</a:t>
                      </a:r>
                    </a:p>
                    <a:p>
                      <a:pPr algn="ctr"/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60.2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dirty="0" smtClean="0"/>
                        <a:t>전체 </a:t>
                      </a:r>
                      <a:r>
                        <a:rPr lang="ko-KR" altLang="en-US" sz="2400" dirty="0" err="1" smtClean="0"/>
                        <a:t>빈곤율의</a:t>
                      </a:r>
                      <a:r>
                        <a:rPr lang="ko-KR" altLang="en-US" sz="2400" dirty="0" smtClean="0"/>
                        <a:t> </a:t>
                      </a:r>
                      <a:r>
                        <a:rPr lang="en-US" altLang="ko-KR" sz="2400" dirty="0" smtClean="0"/>
                        <a:t>4.2</a:t>
                      </a:r>
                      <a:r>
                        <a:rPr lang="ko-KR" altLang="en-US" sz="2400" dirty="0" smtClean="0"/>
                        <a:t>배</a:t>
                      </a:r>
                      <a:endParaRPr lang="ko-KR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2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9459" t="42998" r="71621" b="31492"/>
          <a:stretch/>
        </p:blipFill>
        <p:spPr>
          <a:xfrm>
            <a:off x="1233178" y="2305549"/>
            <a:ext cx="9408531" cy="35680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749" y="528517"/>
            <a:ext cx="9293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OECD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국가의 연령에 따르는 </a:t>
            </a:r>
            <a:r>
              <a:rPr lang="ko-KR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빈곤</a:t>
            </a: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률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(poverty rate)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342188" y="5873562"/>
            <a:ext cx="5141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/>
              <a:t>자료</a:t>
            </a:r>
            <a:r>
              <a:rPr lang="en-US" altLang="ko-KR" dirty="0" smtClean="0"/>
              <a:t>: OECD Income </a:t>
            </a:r>
            <a:r>
              <a:rPr lang="en-US" altLang="ko-KR" dirty="0" err="1" smtClean="0"/>
              <a:t>Disribution</a:t>
            </a:r>
            <a:r>
              <a:rPr lang="en-US" altLang="ko-KR" dirty="0" smtClean="0"/>
              <a:t> Database. 2014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364260" y="1451510"/>
            <a:ext cx="7422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 err="1" smtClean="0">
                <a:solidFill>
                  <a:prstClr val="black"/>
                </a:solidFill>
              </a:rPr>
              <a:t>빈곤율</a:t>
            </a:r>
            <a:r>
              <a:rPr lang="en-US" altLang="ko-KR" dirty="0" smtClean="0">
                <a:solidFill>
                  <a:prstClr val="black"/>
                </a:solidFill>
              </a:rPr>
              <a:t>: </a:t>
            </a:r>
            <a:r>
              <a:rPr lang="ko-KR" altLang="en-US" dirty="0" smtClean="0">
                <a:solidFill>
                  <a:prstClr val="black"/>
                </a:solidFill>
              </a:rPr>
              <a:t>중위소득 </a:t>
            </a:r>
            <a:r>
              <a:rPr lang="en-US" altLang="ko-KR" dirty="0">
                <a:solidFill>
                  <a:prstClr val="black"/>
                </a:solidFill>
              </a:rPr>
              <a:t>50% </a:t>
            </a:r>
            <a:r>
              <a:rPr lang="ko-KR" altLang="en-US" dirty="0">
                <a:solidFill>
                  <a:prstClr val="black"/>
                </a:solidFill>
              </a:rPr>
              <a:t>이하인 계층이 </a:t>
            </a:r>
            <a:r>
              <a:rPr lang="ko-KR" altLang="en-US" dirty="0" smtClean="0">
                <a:solidFill>
                  <a:prstClr val="black"/>
                </a:solidFill>
              </a:rPr>
              <a:t>차지하는 비율</a:t>
            </a:r>
            <a:endParaRPr lang="en-US" altLang="ko-KR" dirty="0" smtClean="0">
              <a:solidFill>
                <a:prstClr val="black"/>
              </a:solidFill>
            </a:endParaRPr>
          </a:p>
          <a:p>
            <a:r>
              <a:rPr lang="ko-KR" altLang="en-US" b="1" dirty="0" smtClean="0">
                <a:solidFill>
                  <a:prstClr val="black"/>
                </a:solidFill>
              </a:rPr>
              <a:t>중위소득</a:t>
            </a:r>
            <a:r>
              <a:rPr lang="en-US" altLang="ko-KR" dirty="0" smtClean="0">
                <a:solidFill>
                  <a:prstClr val="black"/>
                </a:solidFill>
              </a:rPr>
              <a:t>: </a:t>
            </a:r>
            <a:r>
              <a:rPr lang="ko-KR" altLang="en-US" dirty="0" smtClean="0">
                <a:solidFill>
                  <a:prstClr val="black"/>
                </a:solidFill>
              </a:rPr>
              <a:t>인구를 </a:t>
            </a:r>
            <a:r>
              <a:rPr lang="ko-KR" altLang="en-US" dirty="0" err="1">
                <a:solidFill>
                  <a:prstClr val="black"/>
                </a:solidFill>
              </a:rPr>
              <a:t>소득순으로</a:t>
            </a:r>
            <a:r>
              <a:rPr lang="ko-KR" altLang="en-US" dirty="0">
                <a:solidFill>
                  <a:prstClr val="black"/>
                </a:solidFill>
              </a:rPr>
              <a:t> 나열했을 때 가운데 위치한 사람의 소득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15747" y="2397210"/>
            <a:ext cx="67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66-75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352935" y="2397210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18-25</a:t>
            </a:r>
            <a:endParaRPr lang="ko-KR" alt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8229038" y="2397210"/>
            <a:ext cx="508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76+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7528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1622" y="708454"/>
            <a:ext cx="7994496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백세 시대 준비 어떻게 할 것인가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endParaRPr lang="en-US" altLang="ko-KR" dirty="0"/>
          </a:p>
          <a:p>
            <a:r>
              <a:rPr lang="ko-KR" altLang="en-US" dirty="0" smtClean="0"/>
              <a:t>                                </a:t>
            </a:r>
            <a:r>
              <a:rPr lang="ko-KR" altLang="en-US" sz="2400" dirty="0" err="1" smtClean="0">
                <a:latin typeface="Adobe Fan Heiti Std B" panose="020B0700000000000000" pitchFamily="34" charset="-128"/>
              </a:rPr>
              <a:t>그런포스</a:t>
            </a:r>
            <a:r>
              <a:rPr lang="ko-KR" altLang="en-US" sz="2400" dirty="0" smtClean="0">
                <a:latin typeface="Adobe Fan Heiti Std B" panose="020B0700000000000000" pitchFamily="34" charset="-128"/>
              </a:rPr>
              <a:t> 코리아 그룹  </a:t>
            </a:r>
            <a:r>
              <a:rPr lang="ko-KR" altLang="en-US" sz="2400" b="1" dirty="0" smtClean="0"/>
              <a:t>이 강호 </a:t>
            </a:r>
            <a:r>
              <a:rPr lang="ko-KR" altLang="en-US" sz="2400" dirty="0" smtClean="0"/>
              <a:t>회장  </a:t>
            </a:r>
            <a:endParaRPr lang="ko-KR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95134" y="2496064"/>
            <a:ext cx="383630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준비하는 삶</a:t>
            </a:r>
            <a:endParaRPr lang="en-US" altLang="ko-KR" sz="32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</a:t>
            </a:r>
            <a:r>
              <a:rPr lang="ko-KR" altLang="en-US" sz="32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건강을 가진 삶</a:t>
            </a:r>
            <a:endParaRPr lang="en-US" altLang="ko-KR" sz="3200" dirty="0" smtClean="0">
              <a:solidFill>
                <a:srgbClr val="2106E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학습하는 삶</a:t>
            </a:r>
            <a:endParaRPr lang="en-US" altLang="ko-KR" sz="32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실천하는 삶</a:t>
            </a:r>
            <a:endParaRPr lang="en-US" altLang="ko-KR" sz="32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3200" dirty="0" smtClean="0"/>
              <a:t> 주인공이 되는 삶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8672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867078" y="1640276"/>
            <a:ext cx="887294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7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</a:rPr>
              <a:t>누구나 늙고 병든다  </a:t>
            </a:r>
            <a:endParaRPr lang="en-US" altLang="ko-KR" sz="7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48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1387585" y="1324968"/>
            <a:ext cx="9198036" cy="268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600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어떻게 </a:t>
            </a: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하면 </a:t>
            </a:r>
            <a:r>
              <a:rPr lang="ko-KR" altLang="en-US" sz="60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건강</a:t>
            </a: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하게   </a:t>
            </a:r>
            <a:endParaRPr lang="en-US" altLang="ko-KR" sz="6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6000" dirty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오래</a:t>
            </a:r>
            <a:r>
              <a:rPr lang="ko-KR" alt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살 수 있을까</a:t>
            </a:r>
            <a:r>
              <a:rPr lang="en-US" altLang="ko-KR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6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970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6104239" y="238897"/>
            <a:ext cx="3962400" cy="6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食  多  </a:t>
            </a: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齒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肉  多  菜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</a:t>
            </a: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鹽  多  醋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酒  多  果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車  多  步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衣  多  浴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言  多  行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欲  多  施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憤  多  笑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煩  多  眠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11802" y="2088964"/>
            <a:ext cx="4675585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중국의 </a:t>
            </a:r>
            <a:r>
              <a:rPr lang="ko-KR" altLang="en-US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장수 방법  </a:t>
            </a:r>
            <a:endParaRPr lang="en-US" altLang="ko-KR" sz="44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10 </a:t>
            </a: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가지</a:t>
            </a:r>
          </a:p>
        </p:txBody>
      </p:sp>
    </p:spTree>
    <p:extLst>
      <p:ext uri="{BB962C8B-B14F-4D97-AF65-F5344CB8AC3E}">
        <p14:creationId xmlns:p14="http://schemas.microsoft.com/office/powerpoint/2010/main" val="361641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4621427" y="478432"/>
            <a:ext cx="5732810" cy="5551087"/>
            <a:chOff x="4366431" y="568079"/>
            <a:chExt cx="5279594" cy="5551087"/>
          </a:xfrm>
        </p:grpSpPr>
        <p:graphicFrame>
          <p:nvGraphicFramePr>
            <p:cNvPr id="409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4907121"/>
                </p:ext>
              </p:extLst>
            </p:nvPr>
          </p:nvGraphicFramePr>
          <p:xfrm>
            <a:off x="4787155" y="568079"/>
            <a:ext cx="4858870" cy="52635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Image" r:id="rId3" imgW="7606349" imgH="7707937" progId="Photoshop.Image.6">
                    <p:embed/>
                  </p:oleObj>
                </mc:Choice>
                <mc:Fallback>
                  <p:oleObj name="Image" r:id="rId3" imgW="7606349" imgH="7707937" progId="Photoshop.Image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7155" y="568079"/>
                          <a:ext cx="4858870" cy="52635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6218755" y="5719056"/>
              <a:ext cx="31452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ko-KR" altLang="en-US" sz="2000" b="1" dirty="0">
                  <a:solidFill>
                    <a:srgbClr val="000000"/>
                  </a:solidFill>
                  <a:latin typeface="+mn-ea"/>
                  <a:ea typeface="문체부 돋음체" panose="020B0609000101010101" pitchFamily="49" charset="-127"/>
                </a:rPr>
                <a:t>최 대 잠 재 수 명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366431" y="1456614"/>
              <a:ext cx="492443" cy="20191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latinLnBrk="0"/>
              <a:r>
                <a:rPr lang="ko-KR" altLang="en-US" sz="2000" b="1" dirty="0" err="1">
                  <a:solidFill>
                    <a:srgbClr val="000000"/>
                  </a:solidFill>
                  <a:latin typeface="+mn-ea"/>
                  <a:ea typeface="문체부 돋음체" panose="020B0609000101010101" pitchFamily="49" charset="-127"/>
                </a:rPr>
                <a:t>특</a:t>
              </a:r>
              <a:r>
                <a:rPr lang="ko-KR" altLang="en-US" sz="2000" b="1" dirty="0">
                  <a:solidFill>
                    <a:srgbClr val="000000"/>
                  </a:solidFill>
                  <a:latin typeface="+mn-ea"/>
                  <a:ea typeface="문체부 돋음체" panose="020B0609000101010101" pitchFamily="49" charset="-127"/>
                </a:rPr>
                <a:t> 이 적 대 사 율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59278" y="1415590"/>
            <a:ext cx="34435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수명과 </a:t>
            </a:r>
            <a:endParaRPr lang="en-US" altLang="ko-KR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산소소비와의 </a:t>
            </a:r>
            <a:endParaRPr lang="en-US" altLang="ko-KR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관계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27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6102" y="353606"/>
            <a:ext cx="66553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Max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Kleiber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스위스계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미국인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수학자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한 때 미국 농장에서 일한 적이 있음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32765" y="2498103"/>
            <a:ext cx="5190845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/>
              <a:t>E = m</a:t>
            </a:r>
            <a:r>
              <a:rPr lang="en-US" altLang="ko-KR" sz="4800" baseline="30000" dirty="0" smtClean="0"/>
              <a:t>3/4</a:t>
            </a:r>
            <a:endParaRPr lang="en-US" altLang="ko-KR" dirty="0"/>
          </a:p>
          <a:p>
            <a:r>
              <a:rPr lang="en-US" altLang="ko-KR" dirty="0" smtClean="0"/>
              <a:t>   </a:t>
            </a:r>
            <a:r>
              <a:rPr lang="en-US" altLang="ko-KR" sz="2800" b="1" dirty="0" smtClean="0"/>
              <a:t>E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동물이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필요로 하는 에너지</a:t>
            </a:r>
            <a:endParaRPr lang="en-US" altLang="ko-KR" sz="2800" dirty="0" smtClean="0"/>
          </a:p>
          <a:p>
            <a:r>
              <a:rPr lang="en-US" altLang="ko-KR" sz="2800" dirty="0" smtClean="0"/>
              <a:t>  </a:t>
            </a:r>
            <a:r>
              <a:rPr lang="en-US" altLang="ko-KR" sz="2800" b="1" dirty="0" smtClean="0"/>
              <a:t>m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동물의 체중</a:t>
            </a:r>
            <a:endParaRPr lang="ko-KR" alt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918034" y="4304046"/>
            <a:ext cx="9057288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코끼리</a:t>
            </a:r>
            <a:r>
              <a:rPr lang="ko-KR" altLang="en-US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무게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생쥐의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24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배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식량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생쥐의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만배를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먹어야 하는데 소비량은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만 배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에 불과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수명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생쥐의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21.6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배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(2 ~ 3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vs 50 ~ 60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심박수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생쥐보다 </a:t>
            </a:r>
            <a:r>
              <a:rPr lang="en-US" altLang="ko-KR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21.6</a:t>
            </a: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배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느림</a:t>
            </a:r>
            <a:endParaRPr lang="en-US" altLang="ko-KR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143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7483" y="2366683"/>
            <a:ext cx="96680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산소소비가 많을 수록 수명이 짧다</a:t>
            </a:r>
            <a:endParaRPr lang="ko-KR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433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3044073" y="1095188"/>
            <a:ext cx="7738055" cy="383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그러면 </a:t>
            </a:r>
            <a:r>
              <a:rPr lang="ko-KR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</a:t>
            </a:r>
            <a:r>
              <a:rPr lang="ko-KR" alt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란 </a:t>
            </a:r>
            <a:endParaRPr lang="en-US" altLang="ko-KR" sz="5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5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5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54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이로운  </a:t>
            </a:r>
            <a:r>
              <a:rPr lang="ko-KR" alt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것인가</a:t>
            </a:r>
            <a:r>
              <a:rPr lang="en-US" altLang="ko-KR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-</a:t>
            </a:r>
            <a:r>
              <a:rPr lang="ko-KR" altLang="en-US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해로운</a:t>
            </a:r>
            <a:r>
              <a:rPr lang="ko-KR" altLang="en-US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것인가</a:t>
            </a:r>
            <a:r>
              <a:rPr lang="en-US" altLang="ko-KR" sz="5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5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806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7413" y="1147482"/>
            <a:ext cx="869180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 소비를 증가시키면 </a:t>
            </a:r>
            <a:endParaRPr lang="en-US" altLang="ko-KR" sz="6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노화가 일어날까</a:t>
            </a:r>
            <a:r>
              <a:rPr lang="en-US" altLang="ko-K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822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1391" y="537804"/>
            <a:ext cx="11168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운동으로 산소소비를 증가시키니까 일찍 죽더라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040087" y="1344301"/>
            <a:ext cx="8090053" cy="5284210"/>
            <a:chOff x="1824934" y="1326371"/>
            <a:chExt cx="8090053" cy="5284210"/>
          </a:xfrm>
        </p:grpSpPr>
        <p:pic>
          <p:nvPicPr>
            <p:cNvPr id="5122" name="Picture 2" descr="E:\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934" y="1326371"/>
              <a:ext cx="8090053" cy="5284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909123" y="3066171"/>
              <a:ext cx="14558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/>
              <a:r>
                <a:rPr lang="en-US" altLang="ko-KR" sz="1600" b="1" dirty="0">
                  <a:solidFill>
                    <a:srgbClr val="000000"/>
                  </a:solidFill>
                </a:rPr>
                <a:t>(Low</a:t>
              </a:r>
              <a:r>
                <a:rPr lang="ko-KR" altLang="en-US" sz="16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600" b="1" dirty="0">
                  <a:solidFill>
                    <a:srgbClr val="000000"/>
                  </a:solidFill>
                </a:rPr>
                <a:t>Activity)</a:t>
              </a:r>
              <a:endParaRPr lang="ko-KR" alt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206887" y="3066171"/>
              <a:ext cx="150714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latinLnBrk="0"/>
              <a:r>
                <a:rPr lang="en-US" altLang="ko-KR" sz="1600" b="1" dirty="0">
                  <a:solidFill>
                    <a:srgbClr val="000000"/>
                  </a:solidFill>
                </a:rPr>
                <a:t>(High Activity)</a:t>
              </a:r>
              <a:endParaRPr lang="ko-KR" altLang="en-US" sz="16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601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E:\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718" y="1654995"/>
            <a:ext cx="5647420" cy="474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059" y="448236"/>
            <a:ext cx="11335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사육실의 온도를 높이니까 산소비가가 증가 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84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365" y="1701982"/>
            <a:ext cx="5531718" cy="490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7883" y="502023"/>
            <a:ext cx="1150988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높은 온도에서 사육하니까 일찍 죽더라 </a:t>
            </a:r>
            <a:endParaRPr lang="ko-KR" altLang="en-US" sz="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14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271781" y="1228182"/>
            <a:ext cx="773481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ko-KR" altLang="en-US" sz="4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그러면 생명유지에</a:t>
            </a:r>
            <a:r>
              <a:rPr lang="en-US" altLang="ko-KR" sz="4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4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필수인 </a:t>
            </a:r>
            <a:endParaRPr lang="en-US" altLang="ko-KR" sz="48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</a:t>
            </a:r>
            <a:r>
              <a:rPr lang="en-US" altLang="ko-K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(O</a:t>
            </a:r>
            <a:r>
              <a:rPr lang="en-US" altLang="ko-KR" sz="48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 해롭단 말인가</a:t>
            </a:r>
            <a:r>
              <a:rPr lang="en-US" altLang="ko-K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en-US" altLang="ko-KR" sz="4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090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798" y="2953826"/>
            <a:ext cx="929640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r>
              <a:rPr lang="en-US" altLang="ko-KR" sz="5400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+ e</a:t>
            </a:r>
            <a:r>
              <a:rPr lang="en-US" altLang="ko-KR" sz="5400" baseline="30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en-US" altLang="ko-KR" sz="4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5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en-US" altLang="ko-KR" sz="48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O</a:t>
            </a:r>
            <a:r>
              <a:rPr lang="en-US" altLang="ko-KR" sz="5400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en-US" altLang="ko-KR" sz="5400" baseline="30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         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H</a:t>
            </a:r>
            <a:r>
              <a:rPr lang="en-US" altLang="ko-KR" sz="5400" baseline="-25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5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endParaRPr lang="ko-KR" altLang="en-US" sz="5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5400" baseline="30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       </a:t>
            </a:r>
            <a:endParaRPr lang="ko-KR" altLang="en-US" sz="5400" baseline="30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918446" y="4404118"/>
            <a:ext cx="5680601" cy="646332"/>
            <a:chOff x="2904564" y="3077551"/>
            <a:chExt cx="5680601" cy="646332"/>
          </a:xfrm>
        </p:grpSpPr>
        <p:sp>
          <p:nvSpPr>
            <p:cNvPr id="6" name="직사각형 5"/>
            <p:cNvSpPr/>
            <p:nvPr/>
          </p:nvSpPr>
          <p:spPr>
            <a:xfrm>
              <a:off x="2904564" y="3077551"/>
              <a:ext cx="107593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Oxygen</a:t>
              </a:r>
              <a:r>
                <a:rPr lang="en-US" altLang="ko-KR" dirty="0">
                  <a:ea typeface="문체부 돋음체" panose="020B0609000101010101" pitchFamily="49" charset="-127"/>
                </a:rPr>
                <a:t> </a:t>
              </a:r>
              <a:endParaRPr lang="en-US" altLang="ko-KR" dirty="0" smtClean="0">
                <a:ea typeface="문체부 돋음체" panose="020B0609000101010101" pitchFamily="49" charset="-127"/>
              </a:endParaRPr>
            </a:p>
            <a:p>
              <a:r>
                <a:rPr lang="ko-KR" altLang="en-US" dirty="0" smtClean="0">
                  <a:ea typeface="문체부 돋음체" panose="020B0609000101010101" pitchFamily="49" charset="-127"/>
                </a:rPr>
                <a:t> 산소</a:t>
              </a:r>
              <a:r>
                <a:rPr lang="en-US" altLang="ko-KR" dirty="0" smtClean="0">
                  <a:ea typeface="문체부 돋음체" panose="020B0609000101010101" pitchFamily="49" charset="-127"/>
                </a:rPr>
                <a:t> </a:t>
              </a:r>
              <a:endParaRPr lang="ko-KR" altLang="en-US" dirty="0">
                <a:ea typeface="문체부 돋음체" panose="020B0609000101010101" pitchFamily="49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630112" y="3077552"/>
              <a:ext cx="19550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Superoxide</a:t>
              </a:r>
            </a:p>
            <a:p>
              <a:r>
                <a:rPr lang="ko-KR" altLang="en-US" dirty="0" err="1">
                  <a:ea typeface="문체부 돋음체" panose="020B0609000101010101" pitchFamily="49" charset="-127"/>
                </a:rPr>
                <a:t>수퍼옥사이드</a:t>
              </a:r>
              <a:endParaRPr lang="en-US" altLang="ko-KR" baseline="30000" dirty="0">
                <a:latin typeface="맑은 고딕" panose="020B0503020000020004" pitchFamily="50" charset="-127"/>
                <a:ea typeface="문체부 돋음체" panose="020B0609000101010101" pitchFamily="49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90242" y="3077552"/>
              <a:ext cx="10213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Electron</a:t>
              </a:r>
            </a:p>
            <a:p>
              <a:r>
                <a:rPr lang="ko-KR" altLang="en-US" dirty="0" smtClean="0">
                  <a:ea typeface="문체부 돋음체" panose="020B0609000101010101" pitchFamily="49" charset="-127"/>
                </a:rPr>
                <a:t>전자</a:t>
              </a:r>
              <a:endParaRPr lang="ko-KR" altLang="en-US" dirty="0">
                <a:ea typeface="문체부 돋음체" panose="020B0609000101010101" pitchFamily="49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995083" y="681318"/>
            <a:ext cx="9774022" cy="1569661"/>
            <a:chOff x="1093695" y="457200"/>
            <a:chExt cx="9774022" cy="1569661"/>
          </a:xfrm>
        </p:grpSpPr>
        <p:sp>
          <p:nvSpPr>
            <p:cNvPr id="3" name="TextBox 2"/>
            <p:cNvSpPr txBox="1"/>
            <p:nvPr/>
          </p:nvSpPr>
          <p:spPr>
            <a:xfrm>
              <a:off x="1093695" y="457200"/>
              <a:ext cx="977402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1972</a:t>
              </a:r>
              <a:r>
                <a:rPr lang="ko-KR" altLang="en-US" sz="32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년</a:t>
              </a:r>
              <a:r>
                <a:rPr lang="ko-KR" altLang="en-US" sz="36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McCord:</a:t>
              </a:r>
            </a:p>
            <a:p>
              <a:r>
                <a:rPr lang="en-US" altLang="ko-KR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Superoxide Dismutase(SOD)</a:t>
              </a:r>
              <a:r>
                <a:rPr lang="ko-KR" altLang="en-US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라는</a:t>
              </a:r>
              <a:r>
                <a:rPr lang="en-US" altLang="ko-KR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효소를 발견 </a:t>
              </a:r>
              <a:endParaRPr lang="ko-KR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695161" y="1657529"/>
              <a:ext cx="36588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dirty="0" smtClean="0">
                  <a:ea typeface="문체부 돋음체" panose="020B0609000101010101" pitchFamily="49" charset="-127"/>
                </a:rPr>
                <a:t>(</a:t>
              </a:r>
              <a:r>
                <a:rPr lang="ko-KR" altLang="en-US" dirty="0" err="1" smtClean="0">
                  <a:ea typeface="문체부 돋음체" panose="020B0609000101010101" pitchFamily="49" charset="-127"/>
                </a:rPr>
                <a:t>수퍼옥사이드를</a:t>
              </a:r>
              <a:r>
                <a:rPr lang="ko-KR" altLang="en-US" dirty="0" smtClean="0">
                  <a:ea typeface="문체부 돋음체" panose="020B0609000101010101" pitchFamily="49" charset="-127"/>
                </a:rPr>
                <a:t> 제거하는 효소</a:t>
              </a:r>
              <a:r>
                <a:rPr lang="en-US" altLang="ko-KR" dirty="0" smtClean="0">
                  <a:ea typeface="문체부 돋음체" panose="020B0609000101010101" pitchFamily="49" charset="-127"/>
                </a:rPr>
                <a:t>)</a:t>
              </a:r>
              <a:endParaRPr lang="en-US" altLang="ko-KR" baseline="30000" dirty="0">
                <a:latin typeface="맑은 고딕" panose="020B0503020000020004" pitchFamily="50" charset="-127"/>
                <a:ea typeface="문체부 돋음체" panose="020B0609000101010101" pitchFamily="49" charset="-127"/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5067950" y="3331940"/>
            <a:ext cx="62388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aseline="30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→</a:t>
            </a:r>
            <a:endParaRPr lang="ko-KR" altLang="en-US" sz="5400" dirty="0"/>
          </a:p>
        </p:txBody>
      </p:sp>
      <p:sp>
        <p:nvSpPr>
          <p:cNvPr id="15" name="직사각형 14"/>
          <p:cNvSpPr/>
          <p:nvPr/>
        </p:nvSpPr>
        <p:spPr>
          <a:xfrm>
            <a:off x="7639747" y="3323158"/>
            <a:ext cx="7857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aseline="30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→ </a:t>
            </a:r>
            <a:endParaRPr lang="ko-KR" altLang="en-US" sz="5400" dirty="0"/>
          </a:p>
        </p:txBody>
      </p:sp>
      <p:sp>
        <p:nvSpPr>
          <p:cNvPr id="16" name="직사각형 15"/>
          <p:cNvSpPr/>
          <p:nvPr/>
        </p:nvSpPr>
        <p:spPr>
          <a:xfrm>
            <a:off x="7380716" y="2926791"/>
            <a:ext cx="10198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SOD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4959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4249271" y="519953"/>
            <a:ext cx="7745506" cy="4912659"/>
            <a:chOff x="1752428" y="527022"/>
            <a:chExt cx="8522121" cy="5876581"/>
          </a:xfrm>
        </p:grpSpPr>
        <p:pic>
          <p:nvPicPr>
            <p:cNvPr id="8194" name="Picture 2" descr="E:\0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428" y="527022"/>
              <a:ext cx="8522121" cy="5876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7388470" y="1652954"/>
              <a:ext cx="518746" cy="3429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68048" y="1165409"/>
            <a:ext cx="396775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산소는 독성을 </a:t>
            </a:r>
            <a:endParaRPr lang="en-US" altLang="ko-KR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가지고 있다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386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88" y="636493"/>
            <a:ext cx="66880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</a:t>
            </a:r>
            <a:r>
              <a:rPr lang="en-US" altLang="ko-K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(O</a:t>
            </a:r>
            <a:r>
              <a:rPr lang="en-US" altLang="ko-KR" sz="60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는 두 얼굴</a:t>
            </a:r>
            <a:endParaRPr lang="ko-KR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19" y="2420471"/>
            <a:ext cx="596830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ㅇ</a:t>
            </a:r>
            <a:r>
              <a:rPr lang="ko-KR" altLang="en-US" sz="5400" dirty="0" err="1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생명유지에</a:t>
            </a:r>
            <a:r>
              <a:rPr lang="en-US" altLang="ko-KR" sz="5400" dirty="0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 </a:t>
            </a:r>
            <a:r>
              <a:rPr lang="ko-KR" altLang="en-US" sz="5400" dirty="0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필수</a:t>
            </a:r>
            <a:endParaRPr lang="en-US" altLang="ko-KR" sz="5400" dirty="0" smtClean="0">
              <a:latin typeface="맑은 고딕" panose="020B0503020000020004" pitchFamily="50" charset="-127"/>
              <a:ea typeface="문체부 돋음체" panose="020B0609000101010101" pitchFamily="49" charset="-127"/>
            </a:endParaRPr>
          </a:p>
          <a:p>
            <a:endParaRPr lang="en-US" altLang="ko-KR" sz="5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8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ㅇ</a:t>
            </a:r>
            <a:r>
              <a:rPr lang="ko-KR" altLang="en-US" sz="5400" dirty="0" err="1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독성을</a:t>
            </a:r>
            <a:r>
              <a:rPr lang="ko-KR" altLang="en-US" sz="5400" dirty="0" smtClean="0">
                <a:latin typeface="맑은 고딕" panose="020B0503020000020004" pitchFamily="50" charset="-127"/>
                <a:ea typeface="문체부 돋음체" panose="020B0609000101010101" pitchFamily="49" charset="-127"/>
              </a:rPr>
              <a:t> 발현 </a:t>
            </a:r>
            <a:endParaRPr lang="ko-KR" altLang="en-US" sz="5400" dirty="0">
              <a:latin typeface="맑은 고딕" panose="020B0503020000020004" pitchFamily="50" charset="-127"/>
              <a:ea typeface="문체부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667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2320743" y="909600"/>
            <a:ext cx="9727822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독성이 있는데도 </a:t>
            </a:r>
            <a:endParaRPr lang="en-US" altLang="ko-KR" sz="60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모든 생명체가 </a:t>
            </a:r>
            <a:r>
              <a:rPr lang="ko-KR" altLang="en-US" sz="6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</a:t>
            </a:r>
            <a:r>
              <a:rPr lang="ko-KR" altLang="en-US" sz="6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endParaRPr lang="en-US" altLang="ko-KR" sz="6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이용하는 이유는</a:t>
            </a:r>
            <a:r>
              <a:rPr lang="en-US" altLang="ko-KR" sz="6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6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9191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270120" y="905434"/>
            <a:ext cx="7906742" cy="6185008"/>
            <a:chOff x="3719201" y="618564"/>
            <a:chExt cx="7212053" cy="5221598"/>
          </a:xfrm>
        </p:grpSpPr>
        <p:pic>
          <p:nvPicPr>
            <p:cNvPr id="12290" name="Picture 2" descr="E:\03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9201" y="618564"/>
              <a:ext cx="7212053" cy="522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직사각형 1"/>
            <p:cNvSpPr/>
            <p:nvPr/>
          </p:nvSpPr>
          <p:spPr>
            <a:xfrm>
              <a:off x="4383741" y="699247"/>
              <a:ext cx="4168588" cy="5827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018319" y="615492"/>
            <a:ext cx="94436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음식물로 </a:t>
            </a:r>
            <a:r>
              <a:rPr lang="ko-KR" alt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부터</a:t>
            </a:r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에너지를 얻기 위해서</a:t>
            </a:r>
            <a:endParaRPr lang="en-US" altLang="ko-KR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산소를 이용 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974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9972" y="533425"/>
            <a:ext cx="97882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마신 산소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(O</a:t>
            </a:r>
            <a:r>
              <a:rPr lang="en-US" altLang="ko-KR" sz="36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의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95%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는 전자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(e-)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받아 물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(H</a:t>
            </a:r>
            <a:r>
              <a:rPr lang="en-US" altLang="ko-KR" sz="36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O)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된다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전자가 제거 되기 때문에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전자는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생성원에서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도선을 타고 흐른다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2076059" y="3146854"/>
            <a:ext cx="7282125" cy="3119192"/>
            <a:chOff x="1978545" y="1653500"/>
            <a:chExt cx="7232832" cy="2754871"/>
          </a:xfrm>
        </p:grpSpPr>
        <p:grpSp>
          <p:nvGrpSpPr>
            <p:cNvPr id="5" name="그룹 4"/>
            <p:cNvGrpSpPr/>
            <p:nvPr/>
          </p:nvGrpSpPr>
          <p:grpSpPr>
            <a:xfrm>
              <a:off x="1978545" y="1653500"/>
              <a:ext cx="7232832" cy="2754871"/>
              <a:chOff x="1920794" y="1526174"/>
              <a:chExt cx="7155829" cy="2688557"/>
            </a:xfrm>
          </p:grpSpPr>
          <p:pic>
            <p:nvPicPr>
              <p:cNvPr id="14338" name="Picture 2" descr="E:\02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794" y="1526174"/>
                <a:ext cx="7155829" cy="26885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직사각형 3"/>
              <p:cNvSpPr/>
              <p:nvPr/>
            </p:nvSpPr>
            <p:spPr>
              <a:xfrm>
                <a:off x="2677298" y="3319849"/>
                <a:ext cx="5650440" cy="573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/>
                  <a:t>가</a:t>
                </a:r>
                <a:endParaRPr lang="ko-KR" altLang="en-US" dirty="0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244741" y="3065154"/>
              <a:ext cx="1806906" cy="599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r>
                <a:rPr lang="ko-KR" altLang="en-US" sz="320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 환원</a:t>
              </a:r>
              <a:endParaRPr lang="ko-KR" altLang="en-US" sz="32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65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500" y="488893"/>
            <a:ext cx="3094285" cy="624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3908" y="4038650"/>
            <a:ext cx="37607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전자가 흐를 때 </a:t>
            </a:r>
            <a:endParaRPr lang="en-US" altLang="ko-K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ko-KR" altLang="en-US" sz="28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에너지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 생성되며 이 에너지는 </a:t>
            </a:r>
            <a:r>
              <a:rPr lang="en-US" altLang="ko-KR" sz="28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ATP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로 저장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645" y="1280159"/>
            <a:ext cx="39953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음식물로 </a:t>
            </a:r>
            <a:r>
              <a:rPr lang="ko-KR" alt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부터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나온 </a:t>
            </a:r>
            <a:endParaRPr lang="en-US" altLang="ko-K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전자가 </a:t>
            </a:r>
            <a:endParaRPr lang="en-US" altLang="ko-K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미토콘드리아에서 흘러 </a:t>
            </a:r>
            <a:endParaRPr lang="en-US" altLang="ko-K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산소와 만나 </a:t>
            </a:r>
            <a:endParaRPr lang="en-US" altLang="ko-K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물이 되는 과정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5798" y="27159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rgbClr val="2106E8"/>
                </a:solidFill>
              </a:rPr>
              <a:t>탄수화물</a:t>
            </a:r>
            <a:endParaRPr lang="ko-KR" altLang="en-US" sz="1600" b="1" dirty="0">
              <a:solidFill>
                <a:srgbClr val="2106E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10574" y="702414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rgbClr val="2106E8"/>
                </a:solidFill>
              </a:rPr>
              <a:t>지방</a:t>
            </a:r>
            <a:endParaRPr lang="ko-KR" altLang="en-US" sz="1600" b="1" dirty="0">
              <a:solidFill>
                <a:srgbClr val="2106E8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5579" y="392851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rgbClr val="2106E8"/>
                </a:solidFill>
              </a:rPr>
              <a:t>단백질</a:t>
            </a:r>
            <a:endParaRPr lang="ko-KR" altLang="en-US" sz="1600" b="1" dirty="0">
              <a:solidFill>
                <a:srgbClr val="2106E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/>
        </p:nvGrpSpPr>
        <p:grpSpPr>
          <a:xfrm>
            <a:off x="1536349" y="481263"/>
            <a:ext cx="9154462" cy="6376737"/>
            <a:chOff x="1459347" y="481263"/>
            <a:chExt cx="9154462" cy="6376737"/>
          </a:xfrm>
        </p:grpSpPr>
        <p:grpSp>
          <p:nvGrpSpPr>
            <p:cNvPr id="5" name="그룹 4"/>
            <p:cNvGrpSpPr/>
            <p:nvPr/>
          </p:nvGrpSpPr>
          <p:grpSpPr>
            <a:xfrm>
              <a:off x="1459347" y="481263"/>
              <a:ext cx="8435424" cy="6376737"/>
              <a:chOff x="3256547" y="440689"/>
              <a:chExt cx="8303394" cy="6239244"/>
            </a:xfrm>
          </p:grpSpPr>
          <p:grpSp>
            <p:nvGrpSpPr>
              <p:cNvPr id="3" name="그룹 2"/>
              <p:cNvGrpSpPr/>
              <p:nvPr/>
            </p:nvGrpSpPr>
            <p:grpSpPr>
              <a:xfrm>
                <a:off x="3256547" y="440689"/>
                <a:ext cx="8303394" cy="6239244"/>
                <a:chOff x="3256547" y="440689"/>
                <a:chExt cx="8217610" cy="6184085"/>
              </a:xfrm>
            </p:grpSpPr>
            <p:pic>
              <p:nvPicPr>
                <p:cNvPr id="21506" name="Picture 2" descr="E:\17.jp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6547" y="440689"/>
                  <a:ext cx="8217610" cy="61840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TextBox 1"/>
                <p:cNvSpPr txBox="1"/>
                <p:nvPr/>
              </p:nvSpPr>
              <p:spPr>
                <a:xfrm>
                  <a:off x="4283242" y="539015"/>
                  <a:ext cx="3224463" cy="9914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endParaRPr lang="ko-KR" altLang="en-US" dirty="0"/>
                </a:p>
              </p:txBody>
            </p:sp>
          </p:grpSp>
          <p:sp>
            <p:nvSpPr>
              <p:cNvPr id="4" name="직사각형 3"/>
              <p:cNvSpPr/>
              <p:nvPr/>
            </p:nvSpPr>
            <p:spPr>
              <a:xfrm>
                <a:off x="7931217" y="5188016"/>
                <a:ext cx="2966351" cy="124302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6396042" y="5748833"/>
              <a:ext cx="32580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atin typeface="맑은 고딕" panose="020B0503020000020004" pitchFamily="50" charset="-127"/>
                  <a:ea typeface="문체부 제목 돋음체" panose="020B0609000101010101" pitchFamily="49" charset="-127"/>
                </a:rPr>
                <a:t>(</a:t>
              </a:r>
              <a:r>
                <a:rPr lang="ko-KR" altLang="en-US" sz="3200" dirty="0" err="1" smtClean="0">
                  <a:latin typeface="맑은 고딕" panose="020B0503020000020004" pitchFamily="50" charset="-127"/>
                  <a:ea typeface="문체부 제목 돋음체" panose="020B0609000101010101" pitchFamily="49" charset="-127"/>
                </a:rPr>
                <a:t>수퍼옥사이드</a:t>
              </a:r>
              <a:r>
                <a:rPr lang="en-US" altLang="ko-KR" sz="3200" dirty="0" smtClean="0">
                  <a:latin typeface="맑은 고딕" panose="020B0503020000020004" pitchFamily="50" charset="-127"/>
                  <a:ea typeface="문체부 제목 돋음체" panose="020B0609000101010101" pitchFamily="49" charset="-127"/>
                </a:rPr>
                <a:t>)</a:t>
              </a:r>
              <a:endParaRPr lang="ko-KR" altLang="en-US" sz="3200" dirty="0">
                <a:latin typeface="맑은 고딕" panose="020B0503020000020004" pitchFamily="50" charset="-127"/>
                <a:ea typeface="문체부 제목 돋음체" panose="020B0609000101010101" pitchFamily="49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02887" y="735799"/>
              <a:ext cx="8810922" cy="715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일부의 산소는 전자를 하나만 받는다 </a:t>
              </a:r>
              <a:endParaRPr lang="ko-KR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5226521" y="5447899"/>
              <a:ext cx="837059" cy="6425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</a:t>
              </a:r>
              <a:r>
                <a:rPr lang="en-US" altLang="ko-KR" baseline="-25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en-US" altLang="ko-KR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en-US" altLang="ko-KR" baseline="300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dirty="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284271" y="5392904"/>
              <a:ext cx="115249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40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</a:t>
              </a:r>
              <a:r>
                <a:rPr lang="en-US" altLang="ko-KR" sz="4000" b="1" baseline="-25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en-US" altLang="ko-KR" sz="54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·</a:t>
              </a:r>
              <a:r>
                <a:rPr lang="en-US" altLang="ko-KR" sz="5400" b="1" baseline="30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-</a:t>
              </a:r>
              <a:endParaRPr lang="ko-KR" alt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129839" y="4166379"/>
              <a:ext cx="1143276" cy="404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한 개의</a:t>
              </a:r>
              <a:r>
                <a:rPr lang="en-US" altLang="ko-KR" sz="20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069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000561" y="695774"/>
            <a:ext cx="1018900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r>
              <a:rPr lang="en-US" altLang="ko-KR" sz="32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en-US" altLang="ko-KR" sz="32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수퍼옥사이드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r>
              <a:rPr lang="ko-KR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주위 물질로 부터 전자를 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뺏어서 </a:t>
            </a:r>
            <a:endParaRPr lang="en-US" altLang="ko-KR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궁극적으로 안정한</a:t>
            </a: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H</a:t>
            </a:r>
            <a:r>
              <a:rPr lang="en-US" altLang="ko-KR" sz="3200" baseline="-250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200" dirty="0" smtClean="0">
                <a:solidFill>
                  <a:srgbClr val="2106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이 되려고 한다</a:t>
            </a: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982289" y="2251331"/>
            <a:ext cx="8225551" cy="4134554"/>
            <a:chOff x="1717104" y="2126203"/>
            <a:chExt cx="8225551" cy="4134554"/>
          </a:xfrm>
        </p:grpSpPr>
        <p:grpSp>
          <p:nvGrpSpPr>
            <p:cNvPr id="23" name="그룹 22"/>
            <p:cNvGrpSpPr/>
            <p:nvPr/>
          </p:nvGrpSpPr>
          <p:grpSpPr>
            <a:xfrm>
              <a:off x="1717104" y="2126203"/>
              <a:ext cx="6593013" cy="4134554"/>
              <a:chOff x="2005428" y="2208581"/>
              <a:chExt cx="6593013" cy="4134554"/>
            </a:xfrm>
          </p:grpSpPr>
          <p:grpSp>
            <p:nvGrpSpPr>
              <p:cNvPr id="13" name="그룹 12"/>
              <p:cNvGrpSpPr/>
              <p:nvPr/>
            </p:nvGrpSpPr>
            <p:grpSpPr>
              <a:xfrm>
                <a:off x="3689855" y="2379815"/>
                <a:ext cx="1203421" cy="3963320"/>
                <a:chOff x="2436988" y="2322229"/>
                <a:chExt cx="1162955" cy="3895691"/>
              </a:xfrm>
            </p:grpSpPr>
            <p:sp>
              <p:nvSpPr>
                <p:cNvPr id="6" name="직사각형 5"/>
                <p:cNvSpPr/>
                <p:nvPr/>
              </p:nvSpPr>
              <p:spPr>
                <a:xfrm>
                  <a:off x="2447300" y="2322229"/>
                  <a:ext cx="876082" cy="59423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sz="3200" b="1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O</a:t>
                  </a:r>
                  <a:r>
                    <a:rPr lang="en-US" altLang="ko-KR" sz="3200" b="1" baseline="-250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</a:t>
                  </a:r>
                  <a:r>
                    <a:rPr lang="en-US" altLang="ko-KR" sz="3200" b="1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·</a:t>
                  </a:r>
                  <a:r>
                    <a:rPr lang="en-US" altLang="ko-KR" sz="3200" b="1" baseline="30000" dirty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-</a:t>
                  </a:r>
                  <a:endParaRPr lang="ko-KR" altLang="en-US" dirty="0"/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2449782" y="3450746"/>
                  <a:ext cx="1150161" cy="5942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3200" b="1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H</a:t>
                  </a:r>
                  <a:r>
                    <a:rPr lang="en-US" altLang="ko-KR" sz="3200" b="1" baseline="-25000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</a:t>
                  </a:r>
                  <a:r>
                    <a:rPr lang="en-US" altLang="ko-KR" sz="3200" b="1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O</a:t>
                  </a:r>
                  <a:r>
                    <a:rPr lang="en-US" altLang="ko-KR" sz="3200" b="1" baseline="-25000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</a:t>
                  </a:r>
                  <a:endParaRPr lang="ko-KR" altLang="en-US" sz="3200" b="1" baseline="-25000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2447300" y="4579263"/>
                  <a:ext cx="937709" cy="5942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3200" b="1" dirty="0" smtClean="0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HO·</a:t>
                  </a:r>
                  <a:endParaRPr lang="ko-KR" altLang="en-US" sz="3200" b="1" dirty="0">
                    <a:solidFill>
                      <a:srgbClr val="FF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436988" y="5623685"/>
                  <a:ext cx="989606" cy="5942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3200" b="1" dirty="0" smtClean="0">
                      <a:solidFill>
                        <a:srgbClr val="2106E8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H</a:t>
                  </a:r>
                  <a:r>
                    <a:rPr lang="en-US" altLang="ko-KR" sz="3200" b="1" baseline="-25000" dirty="0" smtClean="0">
                      <a:solidFill>
                        <a:srgbClr val="2106E8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2</a:t>
                  </a:r>
                  <a:r>
                    <a:rPr lang="en-US" altLang="ko-KR" sz="3200" b="1" dirty="0" smtClean="0">
                      <a:solidFill>
                        <a:srgbClr val="2106E8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rPr>
                    <a:t>O</a:t>
                  </a:r>
                  <a:endParaRPr lang="ko-KR" altLang="en-US" sz="3200" b="1" dirty="0">
                    <a:solidFill>
                      <a:srgbClr val="2106E8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3933217" y="3040077"/>
                <a:ext cx="424980" cy="469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400" b="1" dirty="0" smtClean="0"/>
                  <a:t>↓</a:t>
                </a:r>
                <a:endParaRPr lang="ko-KR" altLang="en-US" sz="2400" b="1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2005428" y="2379815"/>
                <a:ext cx="685408" cy="5949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ko-KR" sz="3200" b="1" dirty="0" smtClean="0">
                    <a:solidFill>
                      <a:srgbClr val="2106E8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O</a:t>
                </a:r>
                <a:r>
                  <a:rPr lang="en-US" altLang="ko-KR" sz="3200" b="1" baseline="-25000" dirty="0" smtClean="0">
                    <a:solidFill>
                      <a:srgbClr val="2106E8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endParaRPr lang="ko-KR" altLang="en-US" dirty="0">
                  <a:solidFill>
                    <a:srgbClr val="2106E8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854536" y="2441369"/>
                <a:ext cx="544412" cy="532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800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→</a:t>
                </a:r>
                <a:endParaRPr lang="ko-KR" altLang="en-US" sz="28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3948854" y="4171463"/>
                <a:ext cx="424980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ko-KR" altLang="en-US" sz="2400" b="1" dirty="0">
                    <a:solidFill>
                      <a:srgbClr val="000000"/>
                    </a:solidFill>
                  </a:rPr>
                  <a:t>↓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3933217" y="5210146"/>
                <a:ext cx="424980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ko-KR" altLang="en-US" sz="2400" b="1" dirty="0">
                    <a:solidFill>
                      <a:srgbClr val="000000"/>
                    </a:solidFill>
                  </a:rPr>
                  <a:t>↓</a:t>
                </a: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2912613" y="2208581"/>
                <a:ext cx="449861" cy="469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400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e</a:t>
                </a:r>
                <a:r>
                  <a:rPr lang="en-US" altLang="ko-KR" sz="2400" b="1" baseline="30000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endParaRPr lang="ko-KR" altLang="en-US" sz="2400" b="1" baseline="30000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" name="직사각형 4"/>
              <p:cNvSpPr/>
              <p:nvPr/>
            </p:nvSpPr>
            <p:spPr>
              <a:xfrm>
                <a:off x="3658144" y="3026778"/>
                <a:ext cx="449861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ko-KR" sz="24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e</a:t>
                </a:r>
                <a:r>
                  <a:rPr lang="en-US" altLang="ko-KR" sz="2400" b="1" baseline="300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endParaRPr lang="ko-KR" altLang="en-US" sz="2400" b="1" baseline="30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3659395" y="4171245"/>
                <a:ext cx="449861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ko-KR" sz="24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e</a:t>
                </a:r>
                <a:r>
                  <a:rPr lang="en-US" altLang="ko-KR" sz="2400" b="1" baseline="300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endParaRPr lang="ko-KR" altLang="en-US" sz="2400" b="1" baseline="30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3648664" y="5179890"/>
                <a:ext cx="449861" cy="469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ko-KR" sz="24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e</a:t>
                </a:r>
                <a:r>
                  <a:rPr lang="en-US" altLang="ko-KR" sz="2400" b="1" baseline="30000" dirty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endParaRPr lang="ko-KR" altLang="en-US" sz="2400" b="1" baseline="300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753233" y="2492266"/>
                <a:ext cx="3107228" cy="375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err="1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수퍼옥사이드</a:t>
                </a:r>
                <a:r>
                  <a:rPr lang="en-US" altLang="ko-KR" dirty="0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(superoxide) </a:t>
                </a:r>
                <a:endParaRPr lang="ko-KR" altLang="en-US" dirty="0">
                  <a:solidFill>
                    <a:srgbClr val="FF0000"/>
                  </a:solidFill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948791" y="3620783"/>
                <a:ext cx="3649650" cy="375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과산화수소</a:t>
                </a:r>
                <a:r>
                  <a:rPr lang="en-US" altLang="ko-KR" dirty="0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(hydrogen peroxide)</a:t>
                </a:r>
                <a:endParaRPr lang="ko-KR" altLang="en-US" dirty="0">
                  <a:solidFill>
                    <a:srgbClr val="FF0000"/>
                  </a:solidFill>
                  <a:ea typeface="문체부 제목 돋음체" panose="020B0609000101010101" pitchFamily="49" charset="-127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753233" y="4792387"/>
                <a:ext cx="2181628" cy="3757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dirty="0" err="1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하이드록실</a:t>
                </a:r>
                <a:r>
                  <a:rPr lang="ko-KR" altLang="en-US" dirty="0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 </a:t>
                </a:r>
                <a:r>
                  <a:rPr lang="ko-KR" altLang="en-US" dirty="0" err="1" smtClean="0">
                    <a:solidFill>
                      <a:srgbClr val="FF0000"/>
                    </a:solidFill>
                    <a:ea typeface="문체부 제목 돋음체" panose="020B0609000101010101" pitchFamily="49" charset="-127"/>
                  </a:rPr>
                  <a:t>라디칼</a:t>
                </a:r>
                <a:endParaRPr lang="ko-KR" altLang="en-US" dirty="0">
                  <a:solidFill>
                    <a:srgbClr val="FF0000"/>
                  </a:solidFill>
                  <a:ea typeface="문체부 제목 돋음체" panose="020B0609000101010101" pitchFamily="49" charset="-127"/>
                </a:endParaRPr>
              </a:p>
            </p:txBody>
          </p:sp>
        </p:grpSp>
        <p:sp>
          <p:nvSpPr>
            <p:cNvPr id="24" name="오른쪽 중괄호 23"/>
            <p:cNvSpPr/>
            <p:nvPr/>
          </p:nvSpPr>
          <p:spPr>
            <a:xfrm>
              <a:off x="8237838" y="2625142"/>
              <a:ext cx="238897" cy="2270786"/>
            </a:xfrm>
            <a:prstGeom prst="rightBrac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142436" y="2615716"/>
              <a:ext cx="800219" cy="222112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ko-KR" altLang="en-US" sz="4000" dirty="0" smtClean="0">
                  <a:solidFill>
                    <a:srgbClr val="FF0000"/>
                  </a:solidFill>
                  <a:ea typeface="문체부 제목 돋음체" panose="020B0609000101010101" pitchFamily="49" charset="-127"/>
                </a:rPr>
                <a:t>활성산소</a:t>
              </a:r>
              <a:r>
                <a:rPr lang="en-US" altLang="ko-KR" dirty="0" smtClean="0"/>
                <a:t> 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5289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613836" y="730482"/>
            <a:ext cx="94070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활성산소란 물로 완전히 환원되지 못 한 </a:t>
            </a:r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산소의 불완전 </a:t>
            </a:r>
            <a:r>
              <a:rPr lang="ko-KR" altLang="en-US" sz="36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환원물</a:t>
            </a:r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36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안정화 하기 위해서 주위 </a:t>
            </a:r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물질로 </a:t>
            </a:r>
            <a:r>
              <a:rPr lang="ko-KR" altLang="en-US" sz="36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부터</a:t>
            </a:r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전자를 뺏으려고 함</a:t>
            </a:r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즉</a:t>
            </a:r>
            <a:r>
              <a:rPr lang="en-US" altLang="ko-KR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주위 물질</a:t>
            </a:r>
            <a:r>
              <a:rPr lang="ko-KR" altLang="en-US" sz="3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  <a:r>
              <a:rPr lang="ko-KR" altLang="en-US" sz="36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산화시킴</a:t>
            </a:r>
            <a:endParaRPr lang="en-US" altLang="ko-KR" sz="36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038405" y="5438953"/>
            <a:ext cx="53623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지질</a:t>
            </a:r>
            <a:r>
              <a:rPr lang="en-US" altLang="ko-KR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탄수화물</a:t>
            </a:r>
            <a:r>
              <a:rPr lang="en-US" altLang="ko-KR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단백질</a:t>
            </a:r>
            <a:r>
              <a:rPr lang="en-US" altLang="ko-KR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핵산 등 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069432" y="5457524"/>
            <a:ext cx="5274644" cy="490889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243714" y="4808266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/>
              <a:t>↓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5438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3650" y="1982803"/>
            <a:ext cx="10798149" cy="1820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활성산소는 높은 </a:t>
            </a:r>
            <a:r>
              <a:rPr lang="ko-KR" alt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반응성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때문에 </a:t>
            </a:r>
            <a:endParaRPr lang="en-US" altLang="ko-KR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세포를 파괴하고 심한 경우 질병을 유발 한다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742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3508484" y="3459892"/>
            <a:ext cx="5496040" cy="1917527"/>
            <a:chOff x="2337060" y="1195622"/>
            <a:chExt cx="7328053" cy="2176203"/>
          </a:xfrm>
        </p:grpSpPr>
        <p:sp>
          <p:nvSpPr>
            <p:cNvPr id="3" name="TextBox 2"/>
            <p:cNvSpPr txBox="1"/>
            <p:nvPr/>
          </p:nvSpPr>
          <p:spPr>
            <a:xfrm>
              <a:off x="2337060" y="1254619"/>
              <a:ext cx="1703991" cy="812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ko-KR" altLang="en-US" sz="405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생성</a:t>
              </a:r>
              <a:endParaRPr lang="en-US" sz="405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457069" y="1195622"/>
              <a:ext cx="2208044" cy="812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atinLnBrk="0"/>
              <a:r>
                <a:rPr lang="ko-KR" altLang="en-US" sz="405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제거</a:t>
              </a:r>
              <a:endParaRPr lang="en-US" sz="405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이등변 삼각형 9"/>
            <p:cNvSpPr/>
            <p:nvPr/>
          </p:nvSpPr>
          <p:spPr>
            <a:xfrm>
              <a:off x="5187819" y="2132854"/>
              <a:ext cx="741029" cy="1238971"/>
            </a:xfrm>
            <a:prstGeom prst="triangle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en-US" sz="1350">
                <a:solidFill>
                  <a:prstClr val="white"/>
                </a:solidFill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2491283" y="2111456"/>
              <a:ext cx="634960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V="1">
              <a:off x="6833419" y="2133600"/>
              <a:ext cx="0" cy="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V="1">
              <a:off x="6985819" y="2286000"/>
              <a:ext cx="0" cy="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직사각형 1"/>
          <p:cNvSpPr/>
          <p:nvPr/>
        </p:nvSpPr>
        <p:spPr>
          <a:xfrm>
            <a:off x="1550872" y="663622"/>
            <a:ext cx="9672184" cy="1647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정상 생태에서 </a:t>
            </a:r>
            <a:r>
              <a:rPr lang="ko-KR" altLang="en-US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활성산소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의 </a:t>
            </a:r>
            <a:r>
              <a:rPr lang="ko-KR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생성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과 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제거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는 균형을 이루고 있다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9280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3196526" y="3264979"/>
            <a:ext cx="5630084" cy="2071795"/>
            <a:chOff x="2105536" y="3262723"/>
            <a:chExt cx="5630084" cy="2071795"/>
          </a:xfrm>
        </p:grpSpPr>
        <p:sp>
          <p:nvSpPr>
            <p:cNvPr id="8" name="직사각형 7"/>
            <p:cNvSpPr/>
            <p:nvPr/>
          </p:nvSpPr>
          <p:spPr>
            <a:xfrm>
              <a:off x="6490625" y="4201442"/>
              <a:ext cx="1244995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/>
              <a:r>
                <a:rPr lang="ko-KR" altLang="en-US" sz="4050" b="1" dirty="0">
                  <a:solidFill>
                    <a:srgbClr val="FF0000"/>
                  </a:solidFill>
                </a:rPr>
                <a:t>생성</a:t>
              </a:r>
              <a:endParaRPr lang="en-US" sz="405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105536" y="3262723"/>
              <a:ext cx="81433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/>
              <a:r>
                <a:rPr lang="ko-KR" altLang="en-US" sz="2400" b="1" dirty="0">
                  <a:solidFill>
                    <a:srgbClr val="0000FF"/>
                  </a:solidFill>
                </a:rPr>
                <a:t>제거</a:t>
              </a:r>
              <a:endParaRPr lang="en-US" sz="2400" b="1" dirty="0">
                <a:solidFill>
                  <a:srgbClr val="0000FF"/>
                </a:solidFill>
              </a:endParaRPr>
            </a:p>
          </p:txBody>
        </p:sp>
        <p:cxnSp>
          <p:nvCxnSpPr>
            <p:cNvPr id="20" name="직선 연결선 19"/>
            <p:cNvCxnSpPr/>
            <p:nvPr/>
          </p:nvCxnSpPr>
          <p:spPr>
            <a:xfrm>
              <a:off x="2227007" y="3755305"/>
              <a:ext cx="4944687" cy="12533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3940" y="4357375"/>
              <a:ext cx="586287" cy="977143"/>
            </a:xfrm>
            <a:prstGeom prst="rect">
              <a:avLst/>
            </a:prstGeom>
          </p:spPr>
        </p:pic>
      </p:grpSp>
      <p:grpSp>
        <p:nvGrpSpPr>
          <p:cNvPr id="37" name="그룹 36"/>
          <p:cNvGrpSpPr/>
          <p:nvPr/>
        </p:nvGrpSpPr>
        <p:grpSpPr>
          <a:xfrm>
            <a:off x="4244741" y="4264258"/>
            <a:ext cx="3401616" cy="752200"/>
            <a:chOff x="1614395" y="652655"/>
            <a:chExt cx="5632440" cy="1002930"/>
          </a:xfrm>
        </p:grpSpPr>
        <p:grpSp>
          <p:nvGrpSpPr>
            <p:cNvPr id="27" name="그룹 26"/>
            <p:cNvGrpSpPr/>
            <p:nvPr/>
          </p:nvGrpSpPr>
          <p:grpSpPr>
            <a:xfrm>
              <a:off x="1614395" y="701480"/>
              <a:ext cx="3459048" cy="954105"/>
              <a:chOff x="2951583" y="701480"/>
              <a:chExt cx="3459048" cy="954105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2951583" y="701480"/>
                <a:ext cx="1665864" cy="954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atinLnBrk="0"/>
                <a:endParaRPr lang="en-US" sz="405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5343607" y="904655"/>
                <a:ext cx="1067024" cy="615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atinLnBrk="0"/>
                <a:endParaRPr lang="en-US" sz="2400" b="1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6940955" y="652655"/>
              <a:ext cx="305880" cy="677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/>
              <a:endParaRPr lang="en-US" sz="27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1048075" y="1125126"/>
            <a:ext cx="105713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/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 균형이 깨져서 </a:t>
            </a:r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활성산소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부터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유해작용을 받는 경우를  </a:t>
            </a:r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산화성 스트레스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(oxidative  stress)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라고 한다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altLang="ko-K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469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E:\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210" y="514046"/>
            <a:ext cx="5964301" cy="527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Box 4"/>
          <p:cNvSpPr txBox="1">
            <a:spLocks noChangeArrowheads="1"/>
          </p:cNvSpPr>
          <p:nvPr/>
        </p:nvSpPr>
        <p:spPr bwMode="auto">
          <a:xfrm>
            <a:off x="4165572" y="5683067"/>
            <a:ext cx="39594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산화적 스트레스</a:t>
            </a:r>
          </a:p>
        </p:txBody>
      </p:sp>
    </p:spTree>
    <p:extLst>
      <p:ext uri="{BB962C8B-B14F-4D97-AF65-F5344CB8AC3E}">
        <p14:creationId xmlns:p14="http://schemas.microsoft.com/office/powerpoint/2010/main" val="358663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991402" y="406666"/>
            <a:ext cx="344469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/>
            <a:r>
              <a:rPr lang="ko-KR" alt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활성산소 생성</a:t>
            </a:r>
            <a:endParaRPr lang="en-US" altLang="ko-K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86150" y="1386037"/>
            <a:ext cx="7715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늘 생성시키는 </a:t>
            </a:r>
            <a:r>
              <a: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에너지 대사 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미토콘드리아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외에 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2854" y="2530837"/>
            <a:ext cx="41098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dirty="0" smtClean="0"/>
              <a:t>1.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백혈구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세균과 싸우는</a:t>
            </a:r>
            <a:r>
              <a:rPr lang="en-US" altLang="ko-KR" sz="2800" dirty="0" smtClean="0"/>
              <a:t>)             </a:t>
            </a:r>
            <a:r>
              <a:rPr lang="ko-KR" altLang="en-US" sz="2800" dirty="0" smtClean="0"/>
              <a:t> </a:t>
            </a:r>
            <a:endParaRPr lang="en-US" altLang="ko-KR" sz="2800" dirty="0" smtClean="0"/>
          </a:p>
          <a:p>
            <a:pPr>
              <a:lnSpc>
                <a:spcPct val="150000"/>
              </a:lnSpc>
            </a:pPr>
            <a:r>
              <a:rPr lang="en-US" altLang="ko-KR" sz="2800" dirty="0" smtClean="0"/>
              <a:t>2. </a:t>
            </a:r>
            <a:r>
              <a:rPr lang="ko-KR" altLang="en-US" sz="2800" dirty="0" err="1" smtClean="0"/>
              <a:t>허혈</a:t>
            </a:r>
            <a:r>
              <a:rPr lang="en-US" altLang="ko-KR" sz="2800" dirty="0" smtClean="0"/>
              <a:t>-</a:t>
            </a:r>
            <a:r>
              <a:rPr lang="ko-KR" altLang="en-US" sz="2800" dirty="0" err="1" smtClean="0"/>
              <a:t>재관류</a:t>
            </a:r>
            <a:endParaRPr lang="en-US" altLang="ko-KR" sz="2800" dirty="0" smtClean="0"/>
          </a:p>
          <a:p>
            <a:pPr>
              <a:lnSpc>
                <a:spcPct val="150000"/>
              </a:lnSpc>
            </a:pPr>
            <a:r>
              <a:rPr lang="en-US" altLang="ko-KR" sz="2800" dirty="0"/>
              <a:t>3.</a:t>
            </a:r>
            <a:r>
              <a:rPr lang="ko-KR" altLang="en-US" sz="2800" dirty="0"/>
              <a:t> </a:t>
            </a:r>
            <a:r>
              <a:rPr lang="ko-KR" altLang="en-US" sz="2800" dirty="0" smtClean="0"/>
              <a:t>화합물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공해물질</a:t>
            </a:r>
            <a:r>
              <a:rPr lang="en-US" altLang="ko-KR" sz="28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dirty="0" smtClean="0"/>
              <a:t>4. </a:t>
            </a:r>
            <a:r>
              <a:rPr lang="ko-KR" altLang="en-US" sz="2800" dirty="0" smtClean="0"/>
              <a:t>담배연기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흡연</a:t>
            </a:r>
            <a:r>
              <a:rPr lang="en-US" altLang="ko-KR" sz="2800" dirty="0" smtClean="0"/>
              <a:t>)</a:t>
            </a:r>
          </a:p>
          <a:p>
            <a:pPr lvl="0">
              <a:lnSpc>
                <a:spcPct val="150000"/>
              </a:lnSpc>
            </a:pPr>
            <a:r>
              <a:rPr lang="en-US" altLang="ko-KR" sz="2800" dirty="0" smtClean="0">
                <a:solidFill>
                  <a:prstClr val="black"/>
                </a:solidFill>
              </a:rPr>
              <a:t>5. </a:t>
            </a:r>
            <a:r>
              <a:rPr lang="ko-KR" altLang="en-US" sz="2800" dirty="0" err="1" smtClean="0">
                <a:solidFill>
                  <a:prstClr val="black"/>
                </a:solidFill>
              </a:rPr>
              <a:t>알코홀</a:t>
            </a:r>
            <a:r>
              <a:rPr lang="en-US" altLang="ko-KR" sz="2800" dirty="0">
                <a:solidFill>
                  <a:prstClr val="black"/>
                </a:solidFill>
              </a:rPr>
              <a:t>(</a:t>
            </a:r>
            <a:r>
              <a:rPr lang="ko-KR" altLang="en-US" sz="2800" dirty="0">
                <a:solidFill>
                  <a:prstClr val="black"/>
                </a:solidFill>
              </a:rPr>
              <a:t>음주</a:t>
            </a:r>
            <a:r>
              <a:rPr lang="en-US" altLang="ko-KR" sz="2800" dirty="0" smtClean="0">
                <a:solidFill>
                  <a:prstClr val="black"/>
                </a:solidFill>
              </a:rPr>
              <a:t>)</a:t>
            </a:r>
            <a:endParaRPr lang="en-US" altLang="ko-KR" sz="2800" dirty="0"/>
          </a:p>
        </p:txBody>
      </p:sp>
      <p:sp>
        <p:nvSpPr>
          <p:cNvPr id="10" name="직사각형 9"/>
          <p:cNvSpPr/>
          <p:nvPr/>
        </p:nvSpPr>
        <p:spPr>
          <a:xfrm>
            <a:off x="7424901" y="2530836"/>
            <a:ext cx="1976823" cy="33239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dirty="0"/>
              <a:t>6</a:t>
            </a:r>
            <a:r>
              <a:rPr lang="en-US" altLang="ko-KR" sz="2800" dirty="0" smtClean="0"/>
              <a:t>. </a:t>
            </a:r>
            <a:r>
              <a:rPr lang="ko-KR" altLang="en-US" sz="2800" dirty="0" smtClean="0"/>
              <a:t>방사선</a:t>
            </a:r>
            <a:endParaRPr lang="en-US" altLang="ko-KR" sz="2800" dirty="0" smtClean="0"/>
          </a:p>
          <a:p>
            <a:pPr>
              <a:lnSpc>
                <a:spcPct val="150000"/>
              </a:lnSpc>
            </a:pPr>
            <a:r>
              <a:rPr lang="en-US" altLang="ko-KR" sz="2800" dirty="0" smtClean="0"/>
              <a:t>7. </a:t>
            </a:r>
            <a:r>
              <a:rPr lang="ko-KR" altLang="en-US" sz="2800" dirty="0" smtClean="0"/>
              <a:t>자외선</a:t>
            </a:r>
            <a:endParaRPr lang="ko-KR" altLang="en-US" sz="2800" dirty="0"/>
          </a:p>
          <a:p>
            <a:pPr>
              <a:lnSpc>
                <a:spcPct val="150000"/>
              </a:lnSpc>
            </a:pPr>
            <a:r>
              <a:rPr lang="en-US" altLang="ko-KR" sz="2800" dirty="0" smtClean="0">
                <a:solidFill>
                  <a:prstClr val="black"/>
                </a:solidFill>
              </a:rPr>
              <a:t>8</a:t>
            </a:r>
            <a:r>
              <a:rPr lang="en-US" altLang="ko-KR" sz="2800" dirty="0">
                <a:solidFill>
                  <a:prstClr val="black"/>
                </a:solidFill>
              </a:rPr>
              <a:t>.</a:t>
            </a:r>
            <a:r>
              <a:rPr lang="ko-KR" altLang="en-US" sz="2800" dirty="0">
                <a:solidFill>
                  <a:prstClr val="black"/>
                </a:solidFill>
              </a:rPr>
              <a:t>심한 </a:t>
            </a:r>
            <a:r>
              <a:rPr lang="ko-KR" altLang="en-US" sz="2800" dirty="0" smtClean="0">
                <a:solidFill>
                  <a:prstClr val="black"/>
                </a:solidFill>
              </a:rPr>
              <a:t>운동</a:t>
            </a:r>
            <a:endParaRPr lang="en-US" altLang="ko-KR" sz="2800" dirty="0" smtClean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800" dirty="0" smtClean="0"/>
              <a:t>9. </a:t>
            </a:r>
            <a:r>
              <a:rPr lang="ko-KR" altLang="en-US" sz="2800" dirty="0" smtClean="0"/>
              <a:t>과식</a:t>
            </a:r>
            <a:endParaRPr lang="en-US" altLang="ko-KR" sz="2800" dirty="0" smtClean="0"/>
          </a:p>
          <a:p>
            <a:pPr>
              <a:lnSpc>
                <a:spcPct val="150000"/>
              </a:lnSpc>
            </a:pPr>
            <a:endParaRPr lang="en-US" altLang="ko-KR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63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655" y="1013371"/>
            <a:ext cx="4429125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880510" y="867633"/>
            <a:ext cx="518122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lang="en-US" sz="3600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3600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세균과 싸우는 백혈구</a:t>
            </a:r>
            <a:endParaRPr lang="en-US" altLang="ko-KR" sz="3600" kern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defRPr/>
            </a:pPr>
            <a:r>
              <a:rPr lang="en-US" altLang="ko-KR" sz="36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(</a:t>
            </a:r>
            <a:r>
              <a:rPr lang="ko-KR" altLang="en-US" sz="36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감염</a:t>
            </a:r>
            <a:r>
              <a:rPr lang="en-US" altLang="ko-KR" sz="36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6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3600" kern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82741" y="636800"/>
            <a:ext cx="2986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>
                <a:latin typeface="+mn-ea"/>
              </a:rPr>
              <a:t>활성산소 </a:t>
            </a:r>
            <a:r>
              <a:rPr lang="en-US" altLang="ko-KR" sz="2400" b="1" dirty="0" smtClean="0">
                <a:latin typeface="+mn-ea"/>
              </a:rPr>
              <a:t>= </a:t>
            </a:r>
            <a:r>
              <a:rPr lang="ko-KR" altLang="en-US" sz="2400" b="1" dirty="0" smtClean="0">
                <a:latin typeface="+mn-ea"/>
              </a:rPr>
              <a:t>유해산소</a:t>
            </a:r>
            <a:endParaRPr lang="ko-KR" altLang="en-US" sz="2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3075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738564" y="5992416"/>
            <a:ext cx="471487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0"/>
          <a:lstStyle>
            <a:lvl1pPr marL="190500" indent="-190500" eaLnBrk="0" hangingPunct="0">
              <a:spcBef>
                <a:spcPct val="20000"/>
              </a:spcBef>
              <a:buChar char="•"/>
              <a:tabLst>
                <a:tab pos="476250" algn="l"/>
                <a:tab pos="625475" algn="l"/>
              </a:tabLst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476250" algn="l"/>
                <a:tab pos="625475" algn="l"/>
              </a:tabLst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476250" algn="l"/>
                <a:tab pos="625475" algn="l"/>
              </a:tabLst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76250" algn="l"/>
                <a:tab pos="62547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6699"/>
              </a:buClr>
              <a:buFont typeface="Wingdings" panose="05000000000000000000" pitchFamily="2" charset="2"/>
              <a:buChar char="w"/>
            </a:pPr>
            <a:endParaRPr kumimoji="0" lang="ko-KR" altLang="ko-KR" sz="1125">
              <a:solidFill>
                <a:srgbClr val="000000"/>
              </a:solidFill>
            </a:endParaRPr>
          </a:p>
        </p:txBody>
      </p:sp>
      <p:sp>
        <p:nvSpPr>
          <p:cNvPr id="24579" name="TextBox 56"/>
          <p:cNvSpPr txBox="1">
            <a:spLocks noChangeArrowheads="1"/>
          </p:cNvSpPr>
          <p:nvPr/>
        </p:nvSpPr>
        <p:spPr bwMode="auto">
          <a:xfrm>
            <a:off x="1636851" y="5719428"/>
            <a:ext cx="93557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백혈구 막</a:t>
            </a:r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NADPH </a:t>
            </a:r>
            <a:r>
              <a:rPr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oxidase</a:t>
            </a:r>
            <a:r>
              <a:rPr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에 의한 활성산소 생성</a:t>
            </a:r>
            <a:endParaRPr lang="ko-KR" altLang="en-US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pSp>
        <p:nvGrpSpPr>
          <p:cNvPr id="24580" name="그룹 58"/>
          <p:cNvGrpSpPr>
            <a:grpSpLocks/>
          </p:cNvGrpSpPr>
          <p:nvPr/>
        </p:nvGrpSpPr>
        <p:grpSpPr bwMode="auto">
          <a:xfrm>
            <a:off x="3007569" y="385276"/>
            <a:ext cx="6210149" cy="4639111"/>
            <a:chOff x="-888883" y="879889"/>
            <a:chExt cx="10826764" cy="4482601"/>
          </a:xfrm>
        </p:grpSpPr>
        <p:sp>
          <p:nvSpPr>
            <p:cNvPr id="24582" name="Line 3"/>
            <p:cNvSpPr>
              <a:spLocks noChangeShapeType="1"/>
            </p:cNvSpPr>
            <p:nvPr/>
          </p:nvSpPr>
          <p:spPr bwMode="auto">
            <a:xfrm flipH="1">
              <a:off x="6115065" y="3028951"/>
              <a:ext cx="144463" cy="1476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3" name="Line 4"/>
            <p:cNvSpPr>
              <a:spLocks noChangeShapeType="1"/>
            </p:cNvSpPr>
            <p:nvPr/>
          </p:nvSpPr>
          <p:spPr bwMode="auto">
            <a:xfrm flipH="1">
              <a:off x="5981700" y="2952761"/>
              <a:ext cx="0" cy="2143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4" name="Line 5"/>
            <p:cNvSpPr>
              <a:spLocks noChangeShapeType="1"/>
            </p:cNvSpPr>
            <p:nvPr/>
          </p:nvSpPr>
          <p:spPr bwMode="auto">
            <a:xfrm>
              <a:off x="5783277" y="2933701"/>
              <a:ext cx="57151" cy="2047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5" name="Line 6"/>
            <p:cNvSpPr>
              <a:spLocks noChangeShapeType="1"/>
            </p:cNvSpPr>
            <p:nvPr/>
          </p:nvSpPr>
          <p:spPr bwMode="auto">
            <a:xfrm>
              <a:off x="5295900" y="3590926"/>
              <a:ext cx="125413" cy="714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6" name="Rectangle 7"/>
            <p:cNvSpPr>
              <a:spLocks noChangeArrowheads="1"/>
            </p:cNvSpPr>
            <p:nvPr/>
          </p:nvSpPr>
          <p:spPr bwMode="auto">
            <a:xfrm>
              <a:off x="881065" y="3746511"/>
              <a:ext cx="7207251" cy="377825"/>
            </a:xfrm>
            <a:prstGeom prst="rect">
              <a:avLst/>
            </a:prstGeom>
            <a:gradFill rotWithShape="0">
              <a:gsLst>
                <a:gs pos="0">
                  <a:srgbClr val="764747"/>
                </a:gs>
                <a:gs pos="50000">
                  <a:srgbClr val="FF9999"/>
                </a:gs>
                <a:gs pos="100000">
                  <a:srgbClr val="764747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7" name="Oval 8"/>
            <p:cNvSpPr>
              <a:spLocks noChangeArrowheads="1"/>
            </p:cNvSpPr>
            <p:nvPr/>
          </p:nvSpPr>
          <p:spPr bwMode="auto">
            <a:xfrm rot="2578380">
              <a:off x="1303339" y="1277938"/>
              <a:ext cx="366712" cy="1219200"/>
            </a:xfrm>
            <a:prstGeom prst="ellipse">
              <a:avLst/>
            </a:prstGeom>
            <a:solidFill>
              <a:srgbClr val="00FF00"/>
            </a:solidFill>
            <a:ln w="19050">
              <a:solidFill>
                <a:srgbClr val="00FF00"/>
              </a:solidFill>
              <a:round/>
              <a:headEnd type="none" w="med" len="sm"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8" name="Oval 9"/>
            <p:cNvSpPr>
              <a:spLocks noChangeArrowheads="1"/>
            </p:cNvSpPr>
            <p:nvPr/>
          </p:nvSpPr>
          <p:spPr bwMode="auto">
            <a:xfrm rot="6086043">
              <a:off x="1797847" y="1612106"/>
              <a:ext cx="469900" cy="839788"/>
            </a:xfrm>
            <a:prstGeom prst="ellipse">
              <a:avLst/>
            </a:prstGeom>
            <a:gradFill rotWithShape="0">
              <a:gsLst>
                <a:gs pos="0">
                  <a:srgbClr val="475E00"/>
                </a:gs>
                <a:gs pos="50000">
                  <a:srgbClr val="99CC00"/>
                </a:gs>
                <a:gs pos="100000">
                  <a:srgbClr val="475E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 type="none" w="med" len="sm"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89" name="Oval 10"/>
            <p:cNvSpPr>
              <a:spLocks noChangeArrowheads="1"/>
            </p:cNvSpPr>
            <p:nvPr/>
          </p:nvSpPr>
          <p:spPr bwMode="auto">
            <a:xfrm rot="6086043">
              <a:off x="2120121" y="1270794"/>
              <a:ext cx="358775" cy="839788"/>
            </a:xfrm>
            <a:prstGeom prst="ellipse">
              <a:avLst/>
            </a:prstGeom>
            <a:gradFill rotWithShape="0">
              <a:gsLst>
                <a:gs pos="0">
                  <a:srgbClr val="CCFFFF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 type="none" w="med" len="sm"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0" name="Oval 11"/>
            <p:cNvSpPr>
              <a:spLocks noChangeArrowheads="1"/>
            </p:cNvSpPr>
            <p:nvPr/>
          </p:nvSpPr>
          <p:spPr bwMode="auto">
            <a:xfrm>
              <a:off x="1058864" y="2546351"/>
              <a:ext cx="552451" cy="371475"/>
            </a:xfrm>
            <a:prstGeom prst="ellipse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 type="none" w="med" len="sm"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1" name="AutoShape 12"/>
            <p:cNvSpPr>
              <a:spLocks noChangeArrowheads="1"/>
            </p:cNvSpPr>
            <p:nvPr/>
          </p:nvSpPr>
          <p:spPr bwMode="auto">
            <a:xfrm>
              <a:off x="982678" y="2847975"/>
              <a:ext cx="993775" cy="361950"/>
            </a:xfrm>
            <a:prstGeom prst="roundRect">
              <a:avLst>
                <a:gd name="adj" fmla="val 35088"/>
              </a:avLst>
            </a:prstGeom>
            <a:gradFill rotWithShape="0">
              <a:gsLst>
                <a:gs pos="0">
                  <a:srgbClr val="00CCFF"/>
                </a:gs>
                <a:gs pos="100000">
                  <a:srgbClr val="00339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2" name="AutoShape 13"/>
            <p:cNvSpPr>
              <a:spLocks noChangeArrowheads="1"/>
            </p:cNvSpPr>
            <p:nvPr/>
          </p:nvSpPr>
          <p:spPr bwMode="auto">
            <a:xfrm rot="5400000">
              <a:off x="1724027" y="3724277"/>
              <a:ext cx="1552575" cy="4953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CC99"/>
                </a:gs>
                <a:gs pos="50000">
                  <a:srgbClr val="FFECDA"/>
                </a:gs>
                <a:gs pos="100000">
                  <a:srgbClr val="FFCC9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3" name="AutoShape 14"/>
            <p:cNvSpPr>
              <a:spLocks noChangeArrowheads="1"/>
            </p:cNvSpPr>
            <p:nvPr/>
          </p:nvSpPr>
          <p:spPr bwMode="auto">
            <a:xfrm rot="5400000">
              <a:off x="1731978" y="3713165"/>
              <a:ext cx="688975" cy="371475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CC"/>
                </a:gs>
                <a:gs pos="100000">
                  <a:srgbClr val="008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4" name="AutoShape 15"/>
            <p:cNvSpPr>
              <a:spLocks noChangeArrowheads="1"/>
            </p:cNvSpPr>
            <p:nvPr/>
          </p:nvSpPr>
          <p:spPr bwMode="auto">
            <a:xfrm rot="5400000">
              <a:off x="5695964" y="3676651"/>
              <a:ext cx="1635125" cy="5080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CC99"/>
                </a:gs>
                <a:gs pos="50000">
                  <a:srgbClr val="FFECDA"/>
                </a:gs>
                <a:gs pos="100000">
                  <a:srgbClr val="FFCC9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5" name="AutoShape 16"/>
            <p:cNvSpPr>
              <a:spLocks noChangeArrowheads="1"/>
            </p:cNvSpPr>
            <p:nvPr/>
          </p:nvSpPr>
          <p:spPr bwMode="auto">
            <a:xfrm rot="5400000">
              <a:off x="5738034" y="3713968"/>
              <a:ext cx="688975" cy="369887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rgbClr val="FFFFCC"/>
                </a:gs>
                <a:gs pos="100000">
                  <a:srgbClr val="0080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6" name="Oval 17"/>
            <p:cNvSpPr>
              <a:spLocks noChangeArrowheads="1"/>
            </p:cNvSpPr>
            <p:nvPr/>
          </p:nvSpPr>
          <p:spPr bwMode="auto">
            <a:xfrm rot="6086043">
              <a:off x="5443538" y="2847975"/>
              <a:ext cx="590550" cy="927100"/>
            </a:xfrm>
            <a:prstGeom prst="ellipse">
              <a:avLst/>
            </a:prstGeom>
            <a:gradFill rotWithShape="0">
              <a:gsLst>
                <a:gs pos="0">
                  <a:srgbClr val="FFFFCC"/>
                </a:gs>
                <a:gs pos="100000">
                  <a:srgbClr val="99CC00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000000"/>
              </a:solidFill>
              <a:round/>
              <a:headEnd type="none" w="med" len="sm"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7" name="Oval 18"/>
            <p:cNvSpPr>
              <a:spLocks noChangeArrowheads="1"/>
            </p:cNvSpPr>
            <p:nvPr/>
          </p:nvSpPr>
          <p:spPr bwMode="auto">
            <a:xfrm rot="6086043">
              <a:off x="5663421" y="2185194"/>
              <a:ext cx="358775" cy="839788"/>
            </a:xfrm>
            <a:prstGeom prst="ellipse">
              <a:avLst/>
            </a:prstGeom>
            <a:gradFill rotWithShape="0">
              <a:gsLst>
                <a:gs pos="0">
                  <a:srgbClr val="CCFFFF"/>
                </a:gs>
                <a:gs pos="100000">
                  <a:srgbClr val="00CCFF"/>
                </a:gs>
              </a:gsLst>
              <a:path path="shape">
                <a:fillToRect l="50000" t="50000" r="50000" b="50000"/>
              </a:path>
            </a:gradFill>
            <a:ln w="19050">
              <a:solidFill>
                <a:srgbClr val="000000"/>
              </a:solidFill>
              <a:round/>
              <a:headEnd type="none" w="med" len="sm"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8" name="Oval 19"/>
            <p:cNvSpPr>
              <a:spLocks noChangeArrowheads="1"/>
            </p:cNvSpPr>
            <p:nvPr/>
          </p:nvSpPr>
          <p:spPr bwMode="auto">
            <a:xfrm rot="2578380">
              <a:off x="4972049" y="2505075"/>
              <a:ext cx="400051" cy="1308100"/>
            </a:xfrm>
            <a:prstGeom prst="ellipse">
              <a:avLst/>
            </a:prstGeom>
            <a:solidFill>
              <a:srgbClr val="00FF00"/>
            </a:solidFill>
            <a:ln w="19050">
              <a:solidFill>
                <a:srgbClr val="000000"/>
              </a:solidFill>
              <a:round/>
              <a:headEnd type="none" w="med" len="sm"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599" name="Oval 20"/>
            <p:cNvSpPr>
              <a:spLocks noChangeArrowheads="1"/>
            </p:cNvSpPr>
            <p:nvPr/>
          </p:nvSpPr>
          <p:spPr bwMode="auto">
            <a:xfrm>
              <a:off x="4876814" y="3438525"/>
              <a:ext cx="449263" cy="298450"/>
            </a:xfrm>
            <a:prstGeom prst="ellipse">
              <a:avLst/>
            </a:pr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 type="none" w="med" len="sm"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00" name="Text Box 21"/>
            <p:cNvSpPr txBox="1">
              <a:spLocks noChangeArrowheads="1"/>
            </p:cNvSpPr>
            <p:nvPr/>
          </p:nvSpPr>
          <p:spPr bwMode="auto">
            <a:xfrm>
              <a:off x="3016488" y="2610445"/>
              <a:ext cx="1317669" cy="230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activatio</a:t>
              </a:r>
              <a:r>
                <a:rPr lang="en-US" altLang="ko-KR" sz="1050" dirty="0">
                  <a:solidFill>
                    <a:srgbClr val="000000"/>
                  </a:solidFill>
                </a:rPr>
                <a:t>n</a:t>
              </a:r>
            </a:p>
          </p:txBody>
        </p:sp>
        <p:sp>
          <p:nvSpPr>
            <p:cNvPr id="24601" name="Text Box 22"/>
            <p:cNvSpPr txBox="1">
              <a:spLocks noChangeArrowheads="1"/>
            </p:cNvSpPr>
            <p:nvPr/>
          </p:nvSpPr>
          <p:spPr bwMode="auto">
            <a:xfrm>
              <a:off x="3992189" y="879889"/>
              <a:ext cx="5945692" cy="43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2400" dirty="0">
                  <a:solidFill>
                    <a:srgbClr val="000000"/>
                  </a:solidFill>
                  <a:latin typeface="Comic Sans MS" panose="030F0702030302020204" pitchFamily="66" charset="0"/>
                </a:rPr>
                <a:t>Cytoplasmic </a:t>
              </a:r>
              <a:r>
                <a:rPr lang="en-US" altLang="ko-KR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space (</a:t>
              </a:r>
              <a:r>
                <a:rPr lang="ko-KR" altLang="en-US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內</a:t>
              </a:r>
              <a:r>
                <a:rPr lang="en-US" altLang="ko-KR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)</a:t>
              </a:r>
              <a:endParaRPr lang="en-US" altLang="ko-KR" sz="2400" dirty="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4602" name="Text Box 23"/>
            <p:cNvSpPr txBox="1">
              <a:spLocks noChangeArrowheads="1"/>
            </p:cNvSpPr>
            <p:nvPr/>
          </p:nvSpPr>
          <p:spPr bwMode="auto">
            <a:xfrm>
              <a:off x="2673551" y="3176599"/>
              <a:ext cx="1095386" cy="20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900">
                  <a:solidFill>
                    <a:srgbClr val="000000"/>
                  </a:solidFill>
                </a:rPr>
                <a:t>gp91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phox</a:t>
              </a:r>
            </a:p>
          </p:txBody>
        </p:sp>
        <p:sp>
          <p:nvSpPr>
            <p:cNvPr id="24603" name="Text Box 24"/>
            <p:cNvSpPr txBox="1">
              <a:spLocks noChangeArrowheads="1"/>
            </p:cNvSpPr>
            <p:nvPr/>
          </p:nvSpPr>
          <p:spPr bwMode="auto">
            <a:xfrm>
              <a:off x="1140735" y="4176724"/>
              <a:ext cx="969996" cy="20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900">
                  <a:solidFill>
                    <a:srgbClr val="000000"/>
                  </a:solidFill>
                </a:rPr>
                <a:t>p22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phox</a:t>
              </a:r>
            </a:p>
          </p:txBody>
        </p:sp>
        <p:sp>
          <p:nvSpPr>
            <p:cNvPr id="24604" name="Text Box 25"/>
            <p:cNvSpPr txBox="1">
              <a:spLocks noChangeArrowheads="1"/>
            </p:cNvSpPr>
            <p:nvPr/>
          </p:nvSpPr>
          <p:spPr bwMode="auto">
            <a:xfrm>
              <a:off x="7265861" y="2917825"/>
              <a:ext cx="1098236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>
                  <a:solidFill>
                    <a:srgbClr val="000000"/>
                  </a:solidFill>
                </a:rPr>
                <a:t>NADP</a:t>
              </a:r>
              <a:r>
                <a:rPr lang="en-US" altLang="ko-KR" sz="1200" baseline="30000">
                  <a:solidFill>
                    <a:srgbClr val="000000"/>
                  </a:solidFill>
                </a:rPr>
                <a:t>+</a:t>
              </a:r>
            </a:p>
          </p:txBody>
        </p:sp>
        <p:sp>
          <p:nvSpPr>
            <p:cNvPr id="24605" name="Text Box 26"/>
            <p:cNvSpPr txBox="1">
              <a:spLocks noChangeArrowheads="1"/>
            </p:cNvSpPr>
            <p:nvPr/>
          </p:nvSpPr>
          <p:spPr bwMode="auto">
            <a:xfrm>
              <a:off x="6347772" y="2393950"/>
              <a:ext cx="1183730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>
                  <a:solidFill>
                    <a:srgbClr val="000000"/>
                  </a:solidFill>
                </a:rPr>
                <a:t>NADPH</a:t>
              </a:r>
            </a:p>
          </p:txBody>
        </p:sp>
        <p:sp>
          <p:nvSpPr>
            <p:cNvPr id="24606" name="Text Box 27"/>
            <p:cNvSpPr txBox="1">
              <a:spLocks noChangeArrowheads="1"/>
            </p:cNvSpPr>
            <p:nvPr/>
          </p:nvSpPr>
          <p:spPr bwMode="auto">
            <a:xfrm>
              <a:off x="5169807" y="4176724"/>
              <a:ext cx="969996" cy="20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900">
                  <a:solidFill>
                    <a:srgbClr val="000000"/>
                  </a:solidFill>
                </a:rPr>
                <a:t>p22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phox</a:t>
              </a:r>
            </a:p>
          </p:txBody>
        </p:sp>
        <p:sp>
          <p:nvSpPr>
            <p:cNvPr id="24607" name="Text Box 28"/>
            <p:cNvSpPr txBox="1">
              <a:spLocks noChangeArrowheads="1"/>
            </p:cNvSpPr>
            <p:nvPr/>
          </p:nvSpPr>
          <p:spPr bwMode="auto">
            <a:xfrm>
              <a:off x="6721676" y="3224224"/>
              <a:ext cx="1095386" cy="20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900">
                  <a:solidFill>
                    <a:srgbClr val="000000"/>
                  </a:solidFill>
                </a:rPr>
                <a:t>gp91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phox</a:t>
              </a:r>
            </a:p>
          </p:txBody>
        </p:sp>
        <p:sp>
          <p:nvSpPr>
            <p:cNvPr id="24608" name="Text Box 29"/>
            <p:cNvSpPr txBox="1">
              <a:spLocks noChangeArrowheads="1"/>
            </p:cNvSpPr>
            <p:nvPr/>
          </p:nvSpPr>
          <p:spPr bwMode="auto">
            <a:xfrm>
              <a:off x="5291168" y="3525838"/>
              <a:ext cx="818959" cy="230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>
                  <a:solidFill>
                    <a:srgbClr val="3841F4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GTP</a:t>
              </a:r>
              <a:endParaRPr lang="en-US" altLang="ko-KR" sz="1050" b="1" baseline="30000">
                <a:solidFill>
                  <a:srgbClr val="3841F4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endParaRPr>
            </a:p>
          </p:txBody>
        </p:sp>
        <p:sp>
          <p:nvSpPr>
            <p:cNvPr id="39966" name="Text Box 30"/>
            <p:cNvSpPr txBox="1">
              <a:spLocks noChangeArrowheads="1"/>
            </p:cNvSpPr>
            <p:nvPr/>
          </p:nvSpPr>
          <p:spPr bwMode="auto">
            <a:xfrm rot="19307849">
              <a:off x="1024188" y="1800206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p67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67" name="Text Box 31"/>
            <p:cNvSpPr txBox="1">
              <a:spLocks noChangeArrowheads="1"/>
            </p:cNvSpPr>
            <p:nvPr/>
          </p:nvSpPr>
          <p:spPr bwMode="auto">
            <a:xfrm rot="753052">
              <a:off x="1882491" y="1609694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p40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68" name="Text Box 32"/>
            <p:cNvSpPr txBox="1">
              <a:spLocks noChangeArrowheads="1"/>
            </p:cNvSpPr>
            <p:nvPr/>
          </p:nvSpPr>
          <p:spPr bwMode="auto">
            <a:xfrm rot="753052">
              <a:off x="1588277" y="1952618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p47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69" name="Text Box 33"/>
            <p:cNvSpPr txBox="1">
              <a:spLocks noChangeArrowheads="1"/>
            </p:cNvSpPr>
            <p:nvPr/>
          </p:nvSpPr>
          <p:spPr bwMode="auto">
            <a:xfrm rot="19307849">
              <a:off x="4738915" y="3019494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p67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70" name="Text Box 34"/>
            <p:cNvSpPr txBox="1">
              <a:spLocks noChangeArrowheads="1"/>
            </p:cNvSpPr>
            <p:nvPr/>
          </p:nvSpPr>
          <p:spPr bwMode="auto">
            <a:xfrm rot="753052">
              <a:off x="5367564" y="2524159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p40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71" name="Text Box 35"/>
            <p:cNvSpPr txBox="1">
              <a:spLocks noChangeArrowheads="1"/>
            </p:cNvSpPr>
            <p:nvPr/>
          </p:nvSpPr>
          <p:spPr bwMode="auto">
            <a:xfrm rot="753052">
              <a:off x="5264905" y="3219532"/>
              <a:ext cx="932949" cy="2077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9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p47</a:t>
              </a:r>
              <a:r>
                <a:rPr kumimoji="1" lang="en-US" altLang="ko-KR" sz="1050" baseline="30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phox</a:t>
              </a:r>
            </a:p>
          </p:txBody>
        </p:sp>
        <p:sp>
          <p:nvSpPr>
            <p:cNvPr id="39972" name="Text Box 36"/>
            <p:cNvSpPr txBox="1">
              <a:spLocks noChangeArrowheads="1"/>
            </p:cNvSpPr>
            <p:nvPr/>
          </p:nvSpPr>
          <p:spPr bwMode="auto">
            <a:xfrm>
              <a:off x="1037512" y="2517890"/>
              <a:ext cx="730616" cy="25391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Rac</a:t>
              </a:r>
              <a:endParaRPr kumimoji="1" lang="en-US" altLang="ko-KR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39973" name="Text Box 37"/>
            <p:cNvSpPr txBox="1">
              <a:spLocks noChangeArrowheads="1"/>
            </p:cNvSpPr>
            <p:nvPr/>
          </p:nvSpPr>
          <p:spPr bwMode="auto">
            <a:xfrm>
              <a:off x="1005807" y="2851288"/>
              <a:ext cx="1232174" cy="25391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RhoGDI</a:t>
              </a:r>
            </a:p>
          </p:txBody>
        </p:sp>
        <p:sp>
          <p:nvSpPr>
            <p:cNvPr id="39974" name="Text Box 38"/>
            <p:cNvSpPr txBox="1">
              <a:spLocks noChangeArrowheads="1"/>
            </p:cNvSpPr>
            <p:nvPr/>
          </p:nvSpPr>
          <p:spPr bwMode="auto">
            <a:xfrm>
              <a:off x="4825267" y="3413303"/>
              <a:ext cx="730616" cy="25391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Rac</a:t>
              </a:r>
            </a:p>
          </p:txBody>
        </p:sp>
        <p:sp>
          <p:nvSpPr>
            <p:cNvPr id="24618" name="Text Box 39"/>
            <p:cNvSpPr txBox="1">
              <a:spLocks noChangeArrowheads="1"/>
            </p:cNvSpPr>
            <p:nvPr/>
          </p:nvSpPr>
          <p:spPr bwMode="auto">
            <a:xfrm>
              <a:off x="5503882" y="4613275"/>
              <a:ext cx="562480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O</a:t>
              </a:r>
              <a:r>
                <a:rPr lang="en-US" altLang="ko-KR" sz="1200" b="1" baseline="-2500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4619" name="Text Box 40"/>
            <p:cNvSpPr txBox="1">
              <a:spLocks noChangeArrowheads="1"/>
            </p:cNvSpPr>
            <p:nvPr/>
          </p:nvSpPr>
          <p:spPr bwMode="auto">
            <a:xfrm>
              <a:off x="6717966" y="5108575"/>
              <a:ext cx="676471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 b="1" dirty="0">
                  <a:solidFill>
                    <a:srgbClr val="000000"/>
                  </a:solidFill>
                </a:rPr>
                <a:t>O</a:t>
              </a:r>
              <a:r>
                <a:rPr lang="en-US" altLang="ko-KR" sz="1200" b="1" baseline="-25000" dirty="0">
                  <a:solidFill>
                    <a:srgbClr val="000000"/>
                  </a:solidFill>
                </a:rPr>
                <a:t>2</a:t>
              </a:r>
              <a:r>
                <a:rPr lang="en-US" altLang="ko-KR" sz="1200" b="1" baseline="30000" dirty="0">
                  <a:solidFill>
                    <a:srgbClr val="000000"/>
                  </a:solidFill>
                </a:rPr>
                <a:t>-</a:t>
              </a:r>
            </a:p>
          </p:txBody>
        </p:sp>
        <p:sp>
          <p:nvSpPr>
            <p:cNvPr id="24620" name="Text Box 41"/>
            <p:cNvSpPr txBox="1">
              <a:spLocks noChangeArrowheads="1"/>
            </p:cNvSpPr>
            <p:nvPr/>
          </p:nvSpPr>
          <p:spPr bwMode="auto">
            <a:xfrm>
              <a:off x="6018215" y="4899035"/>
              <a:ext cx="342899" cy="377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200">
                  <a:solidFill>
                    <a:srgbClr val="000000"/>
                  </a:solidFill>
                </a:rPr>
                <a:t>e</a:t>
              </a:r>
              <a:r>
                <a:rPr lang="en-US" altLang="ko-KR" sz="1200" baseline="30000">
                  <a:solidFill>
                    <a:srgbClr val="000000"/>
                  </a:solidFill>
                </a:rPr>
                <a:t>-</a:t>
              </a:r>
            </a:p>
          </p:txBody>
        </p:sp>
        <p:sp>
          <p:nvSpPr>
            <p:cNvPr id="39978" name="Text Box 42"/>
            <p:cNvSpPr txBox="1">
              <a:spLocks noChangeArrowheads="1"/>
            </p:cNvSpPr>
            <p:nvPr/>
          </p:nvSpPr>
          <p:spPr bwMode="auto">
            <a:xfrm>
              <a:off x="6200221" y="3451406"/>
              <a:ext cx="764814" cy="5193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FAD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heme1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heme2</a:t>
              </a:r>
            </a:p>
          </p:txBody>
        </p:sp>
        <p:sp>
          <p:nvSpPr>
            <p:cNvPr id="39979" name="Text Box 43"/>
            <p:cNvSpPr txBox="1">
              <a:spLocks noChangeArrowheads="1"/>
            </p:cNvSpPr>
            <p:nvPr/>
          </p:nvSpPr>
          <p:spPr bwMode="auto">
            <a:xfrm>
              <a:off x="2199742" y="3451406"/>
              <a:ext cx="764814" cy="5193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lIns="68562" tIns="34281" rIns="68562" bIns="34281">
              <a:spAutoFit/>
            </a:bodyPr>
            <a:lstStyle/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FAD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heme1</a:t>
              </a:r>
            </a:p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75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heme2</a:t>
              </a:r>
            </a:p>
          </p:txBody>
        </p:sp>
        <p:sp>
          <p:nvSpPr>
            <p:cNvPr id="24623" name="Arc 44"/>
            <p:cNvSpPr>
              <a:spLocks/>
            </p:cNvSpPr>
            <p:nvPr/>
          </p:nvSpPr>
          <p:spPr bwMode="auto">
            <a:xfrm flipH="1" flipV="1">
              <a:off x="5764227" y="4933952"/>
              <a:ext cx="903287" cy="352425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24" name="Arc 45"/>
            <p:cNvSpPr>
              <a:spLocks/>
            </p:cNvSpPr>
            <p:nvPr/>
          </p:nvSpPr>
          <p:spPr bwMode="auto">
            <a:xfrm flipH="1" flipV="1">
              <a:off x="6284913" y="2792413"/>
              <a:ext cx="904875" cy="379412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CC0000"/>
              </a:solidFill>
              <a:round/>
              <a:headEnd type="triangl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25" name="Line 46"/>
            <p:cNvSpPr>
              <a:spLocks noChangeShapeType="1"/>
            </p:cNvSpPr>
            <p:nvPr/>
          </p:nvSpPr>
          <p:spPr bwMode="auto">
            <a:xfrm flipH="1">
              <a:off x="6248414" y="4752977"/>
              <a:ext cx="163513" cy="238125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26" name="Text Box 48"/>
            <p:cNvSpPr txBox="1">
              <a:spLocks noChangeArrowheads="1"/>
            </p:cNvSpPr>
            <p:nvPr/>
          </p:nvSpPr>
          <p:spPr bwMode="auto">
            <a:xfrm>
              <a:off x="5396281" y="2116149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27" name="Text Box 49"/>
            <p:cNvSpPr txBox="1">
              <a:spLocks noChangeArrowheads="1"/>
            </p:cNvSpPr>
            <p:nvPr/>
          </p:nvSpPr>
          <p:spPr bwMode="auto">
            <a:xfrm>
              <a:off x="5043860" y="2544774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28" name="Text Box 50"/>
            <p:cNvSpPr txBox="1">
              <a:spLocks noChangeArrowheads="1"/>
            </p:cNvSpPr>
            <p:nvPr/>
          </p:nvSpPr>
          <p:spPr bwMode="auto">
            <a:xfrm>
              <a:off x="5653460" y="2763849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29" name="Text Box 51"/>
            <p:cNvSpPr txBox="1">
              <a:spLocks noChangeArrowheads="1"/>
            </p:cNvSpPr>
            <p:nvPr/>
          </p:nvSpPr>
          <p:spPr bwMode="auto">
            <a:xfrm>
              <a:off x="5882059" y="2792424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30" name="Text Box 52"/>
            <p:cNvSpPr txBox="1">
              <a:spLocks noChangeArrowheads="1"/>
            </p:cNvSpPr>
            <p:nvPr/>
          </p:nvSpPr>
          <p:spPr bwMode="auto">
            <a:xfrm>
              <a:off x="6139233" y="2859099"/>
              <a:ext cx="354446" cy="184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75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4631" name="Line 53"/>
            <p:cNvSpPr>
              <a:spLocks noChangeShapeType="1"/>
            </p:cNvSpPr>
            <p:nvPr/>
          </p:nvSpPr>
          <p:spPr bwMode="auto">
            <a:xfrm>
              <a:off x="5554663" y="2276476"/>
              <a:ext cx="114300" cy="1476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32" name="Line 54"/>
            <p:cNvSpPr>
              <a:spLocks noChangeShapeType="1"/>
            </p:cNvSpPr>
            <p:nvPr/>
          </p:nvSpPr>
          <p:spPr bwMode="auto">
            <a:xfrm>
              <a:off x="5211777" y="2686051"/>
              <a:ext cx="133351" cy="904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33" name="Text Box 55"/>
            <p:cNvSpPr txBox="1">
              <a:spLocks noChangeArrowheads="1"/>
            </p:cNvSpPr>
            <p:nvPr/>
          </p:nvSpPr>
          <p:spPr bwMode="auto">
            <a:xfrm>
              <a:off x="1748577" y="2540000"/>
              <a:ext cx="821809" cy="230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>
                  <a:solidFill>
                    <a:srgbClr val="3841F4"/>
                  </a:solidFill>
                  <a:latin typeface="휴먼둥근헤드라인" panose="02030504000101010101" pitchFamily="18" charset="-127"/>
                  <a:ea typeface="휴먼둥근헤드라인" panose="02030504000101010101" pitchFamily="18" charset="-127"/>
                </a:rPr>
                <a:t>GDP</a:t>
              </a:r>
            </a:p>
          </p:txBody>
        </p:sp>
        <p:sp>
          <p:nvSpPr>
            <p:cNvPr id="24634" name="Line 56"/>
            <p:cNvSpPr>
              <a:spLocks noChangeShapeType="1"/>
            </p:cNvSpPr>
            <p:nvPr/>
          </p:nvSpPr>
          <p:spPr bwMode="auto">
            <a:xfrm>
              <a:off x="1497016" y="2695575"/>
              <a:ext cx="2635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1050">
                <a:solidFill>
                  <a:srgbClr val="000000"/>
                </a:solidFill>
              </a:endParaRPr>
            </a:p>
          </p:txBody>
        </p:sp>
        <p:sp>
          <p:nvSpPr>
            <p:cNvPr id="24635" name="Text Box 22"/>
            <p:cNvSpPr txBox="1">
              <a:spLocks noChangeArrowheads="1"/>
            </p:cNvSpPr>
            <p:nvPr/>
          </p:nvSpPr>
          <p:spPr bwMode="auto">
            <a:xfrm>
              <a:off x="-888883" y="4913143"/>
              <a:ext cx="6096729" cy="43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62" tIns="34281" rIns="68562" bIns="3428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2400" dirty="0">
                  <a:solidFill>
                    <a:srgbClr val="000000"/>
                  </a:solidFill>
                  <a:latin typeface="Comic Sans MS" panose="030F0702030302020204" pitchFamily="66" charset="0"/>
                </a:rPr>
                <a:t>Extracellular </a:t>
              </a:r>
              <a:r>
                <a:rPr lang="en-US" altLang="ko-KR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space(</a:t>
              </a:r>
              <a:r>
                <a:rPr lang="ko-KR" altLang="en-US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外</a:t>
              </a:r>
              <a:r>
                <a:rPr lang="en-US" altLang="ko-KR" sz="2400" dirty="0" smtClean="0">
                  <a:solidFill>
                    <a:srgbClr val="000000"/>
                  </a:solidFill>
                  <a:latin typeface="Comic Sans MS" panose="030F0702030302020204" pitchFamily="66" charset="0"/>
                </a:rPr>
                <a:t>)</a:t>
              </a:r>
              <a:endParaRPr lang="en-US" altLang="ko-KR" sz="2400" dirty="0">
                <a:solidFill>
                  <a:srgbClr val="000000"/>
                </a:solidFill>
                <a:latin typeface="Comic Sans MS" panose="030F0702030302020204" pitchFamily="66" charset="0"/>
              </a:endParaRPr>
            </a:p>
          </p:txBody>
        </p:sp>
      </p:grpSp>
      <p:cxnSp>
        <p:nvCxnSpPr>
          <p:cNvPr id="64" name="직선 화살표 연결선 63"/>
          <p:cNvCxnSpPr/>
          <p:nvPr/>
        </p:nvCxnSpPr>
        <p:spPr>
          <a:xfrm>
            <a:off x="5251849" y="2571751"/>
            <a:ext cx="860795" cy="12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509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:\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57" y="558951"/>
            <a:ext cx="5307621" cy="468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86786" y="5367541"/>
            <a:ext cx="78422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자가면역 염증질환에서의 조직 파괴 기전 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82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0117" y="1686494"/>
            <a:ext cx="8795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dirty="0" smtClean="0"/>
              <a:t>백혈구               활성산소 </a:t>
            </a:r>
            <a:endParaRPr lang="ko-KR" altLang="en-US" sz="5400" dirty="0"/>
          </a:p>
        </p:txBody>
      </p:sp>
      <p:sp>
        <p:nvSpPr>
          <p:cNvPr id="3" name="직사각형 2"/>
          <p:cNvSpPr/>
          <p:nvPr/>
        </p:nvSpPr>
        <p:spPr>
          <a:xfrm>
            <a:off x="4927760" y="442075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400" dirty="0">
                <a:solidFill>
                  <a:prstClr val="black"/>
                </a:solidFill>
              </a:rPr>
              <a:t>염증</a:t>
            </a:r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3580594" y="933651"/>
            <a:ext cx="4292868" cy="388138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77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E:\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168" y="1159012"/>
            <a:ext cx="6083555" cy="5350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8322" y="734062"/>
            <a:ext cx="3749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3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허혈</a:t>
            </a:r>
            <a:r>
              <a:rPr lang="en-US" altLang="ko-K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36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재관류</a:t>
            </a:r>
            <a:endParaRPr lang="en-US" sz="3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0077" y="2556574"/>
            <a:ext cx="2941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ea typeface="문체부 돋음체" panose="020B0609000101010101" pitchFamily="49" charset="-127"/>
              </a:rPr>
              <a:t>-</a:t>
            </a:r>
            <a:r>
              <a:rPr lang="ko-KR" altLang="en-US" sz="2400" dirty="0" smtClean="0">
                <a:ea typeface="문체부 돋음체" panose="020B0609000101010101" pitchFamily="49" charset="-127"/>
              </a:rPr>
              <a:t>뇌졸중</a:t>
            </a:r>
            <a:endParaRPr lang="en-US" altLang="ko-KR" sz="2400" dirty="0" smtClean="0">
              <a:ea typeface="문체부 돋음체" panose="020B0609000101010101" pitchFamily="49" charset="-127"/>
            </a:endParaRPr>
          </a:p>
          <a:p>
            <a:r>
              <a:rPr lang="en-US" altLang="ko-KR" sz="2400" dirty="0" smtClean="0">
                <a:ea typeface="문체부 돋음체" panose="020B0609000101010101" pitchFamily="49" charset="-127"/>
              </a:rPr>
              <a:t>-</a:t>
            </a:r>
            <a:r>
              <a:rPr lang="ko-KR" altLang="en-US" sz="2400" dirty="0" smtClean="0">
                <a:ea typeface="문체부 돋음체" panose="020B0609000101010101" pitchFamily="49" charset="-127"/>
              </a:rPr>
              <a:t>이식장기 거부반응</a:t>
            </a:r>
            <a:endParaRPr lang="ko-KR" altLang="en-US" sz="2400" dirty="0">
              <a:ea typeface="문체부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851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:\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856" y="958863"/>
            <a:ext cx="7294975" cy="477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255607" y="833407"/>
            <a:ext cx="43781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화합물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약물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대사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85163" y="5666383"/>
            <a:ext cx="3596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PQ: </a:t>
            </a:r>
            <a:r>
              <a:rPr lang="en-US" altLang="ko-KR" sz="32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Parquat</a:t>
            </a:r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농약</a:t>
            </a:r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3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69945" y="3542283"/>
            <a:ext cx="16081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ea typeface="문체부 돋음체" panose="020B0609000101010101" pitchFamily="49" charset="-127"/>
              </a:rPr>
              <a:t>-</a:t>
            </a:r>
            <a:r>
              <a:rPr lang="ko-KR" altLang="en-US" sz="2400" dirty="0" smtClean="0">
                <a:ea typeface="문체부 돋음체" panose="020B0609000101010101" pitchFamily="49" charset="-127"/>
              </a:rPr>
              <a:t>공해물질</a:t>
            </a:r>
            <a:endParaRPr lang="en-US" altLang="ko-KR" sz="2400" dirty="0" smtClean="0">
              <a:ea typeface="문체부 돋음체" panose="020B0609000101010101" pitchFamily="49" charset="-127"/>
            </a:endParaRPr>
          </a:p>
          <a:p>
            <a:r>
              <a:rPr lang="en-US" altLang="ko-KR" sz="2400" dirty="0" smtClean="0">
                <a:ea typeface="문체부 돋음체" panose="020B0609000101010101" pitchFamily="49" charset="-127"/>
              </a:rPr>
              <a:t>-</a:t>
            </a:r>
            <a:r>
              <a:rPr lang="ko-KR" altLang="en-US" sz="2400" dirty="0" smtClean="0">
                <a:ea typeface="문체부 돋음체" panose="020B0609000101010101" pitchFamily="49" charset="-127"/>
              </a:rPr>
              <a:t>매연 등</a:t>
            </a:r>
            <a:endParaRPr lang="ko-KR" altLang="en-US" sz="2400" dirty="0">
              <a:ea typeface="문체부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6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E:\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075" y="583962"/>
            <a:ext cx="6340222" cy="5948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578839" y="783430"/>
            <a:ext cx="16257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흡연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729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:\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316" y="130362"/>
            <a:ext cx="6471139" cy="663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08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그룹 67"/>
          <p:cNvGrpSpPr>
            <a:grpSpLocks/>
          </p:cNvGrpSpPr>
          <p:nvPr/>
        </p:nvGrpSpPr>
        <p:grpSpPr bwMode="auto">
          <a:xfrm>
            <a:off x="6045994" y="692593"/>
            <a:ext cx="3905074" cy="5551136"/>
            <a:chOff x="1012749" y="1214414"/>
            <a:chExt cx="5207120" cy="7401006"/>
          </a:xfrm>
        </p:grpSpPr>
        <p:sp>
          <p:nvSpPr>
            <p:cNvPr id="34819" name="TextBox 1"/>
            <p:cNvSpPr txBox="1">
              <a:spLocks noChangeArrowheads="1"/>
            </p:cNvSpPr>
            <p:nvPr/>
          </p:nvSpPr>
          <p:spPr bwMode="auto">
            <a:xfrm>
              <a:off x="2744333" y="1214414"/>
              <a:ext cx="1783089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Ethyl</a:t>
              </a:r>
              <a:r>
                <a:rPr lang="ko-KR" altLang="en-US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 </a:t>
              </a: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Alcohol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20" name="TextBox 2"/>
            <p:cNvSpPr txBox="1">
              <a:spLocks noChangeArrowheads="1"/>
            </p:cNvSpPr>
            <p:nvPr/>
          </p:nvSpPr>
          <p:spPr bwMode="auto">
            <a:xfrm>
              <a:off x="2895226" y="4192785"/>
              <a:ext cx="1733583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Acetaldehyde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21" name="TextBox 3"/>
            <p:cNvSpPr txBox="1">
              <a:spLocks noChangeArrowheads="1"/>
            </p:cNvSpPr>
            <p:nvPr/>
          </p:nvSpPr>
          <p:spPr bwMode="auto">
            <a:xfrm>
              <a:off x="2928934" y="6429388"/>
              <a:ext cx="1481703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Acetic Acid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22" name="TextBox 4"/>
            <p:cNvSpPr txBox="1">
              <a:spLocks noChangeArrowheads="1"/>
            </p:cNvSpPr>
            <p:nvPr/>
          </p:nvSpPr>
          <p:spPr bwMode="auto">
            <a:xfrm>
              <a:off x="1428736" y="2428860"/>
              <a:ext cx="1786026" cy="5539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Alcohol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Dehydrogenase</a:t>
              </a:r>
              <a:endParaRPr lang="ko-KR" altLang="en-US" sz="1050" b="1" dirty="0">
                <a:solidFill>
                  <a:srgbClr val="000000"/>
                </a:solidFill>
              </a:endParaRPr>
            </a:p>
          </p:txBody>
        </p:sp>
        <p:sp>
          <p:nvSpPr>
            <p:cNvPr id="34823" name="TextBox 5"/>
            <p:cNvSpPr txBox="1">
              <a:spLocks noChangeArrowheads="1"/>
            </p:cNvSpPr>
            <p:nvPr/>
          </p:nvSpPr>
          <p:spPr bwMode="auto">
            <a:xfrm>
              <a:off x="4214816" y="2357422"/>
              <a:ext cx="1448647" cy="5539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Cytochrome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b="1" dirty="0">
                  <a:solidFill>
                    <a:srgbClr val="000000"/>
                  </a:solidFill>
                </a:rPr>
                <a:t>Oxidase</a:t>
              </a:r>
              <a:endParaRPr lang="ko-KR" altLang="en-US" sz="1050" b="1" dirty="0">
                <a:solidFill>
                  <a:srgbClr val="000000"/>
                </a:solidFill>
              </a:endParaRPr>
            </a:p>
          </p:txBody>
        </p:sp>
        <p:cxnSp>
          <p:nvCxnSpPr>
            <p:cNvPr id="9" name="직선 연결선 8"/>
            <p:cNvCxnSpPr/>
            <p:nvPr/>
          </p:nvCxnSpPr>
          <p:spPr>
            <a:xfrm rot="5400000">
              <a:off x="2214627" y="1642961"/>
              <a:ext cx="857191" cy="71442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3714858" y="1571577"/>
              <a:ext cx="928751" cy="78575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26" name="TextBox 15"/>
            <p:cNvSpPr txBox="1">
              <a:spLocks noChangeArrowheads="1"/>
            </p:cNvSpPr>
            <p:nvPr/>
          </p:nvSpPr>
          <p:spPr bwMode="auto">
            <a:xfrm>
              <a:off x="1012749" y="1621017"/>
              <a:ext cx="692972" cy="338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NAD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+</a:t>
              </a:r>
              <a:endParaRPr lang="ko-KR" altLang="en-US" sz="1050" baseline="30000">
                <a:solidFill>
                  <a:srgbClr val="000000"/>
                </a:solidFill>
              </a:endParaRPr>
            </a:p>
          </p:txBody>
        </p:sp>
        <p:sp>
          <p:nvSpPr>
            <p:cNvPr id="34827" name="TextBox 16"/>
            <p:cNvSpPr txBox="1">
              <a:spLocks noChangeArrowheads="1"/>
            </p:cNvSpPr>
            <p:nvPr/>
          </p:nvSpPr>
          <p:spPr bwMode="auto">
            <a:xfrm>
              <a:off x="1142985" y="3571868"/>
              <a:ext cx="618159" cy="338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NAD</a:t>
              </a: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34828" name="직사각형 18"/>
            <p:cNvSpPr>
              <a:spLocks noChangeArrowheads="1"/>
            </p:cNvSpPr>
            <p:nvPr/>
          </p:nvSpPr>
          <p:spPr bwMode="auto">
            <a:xfrm>
              <a:off x="5042340" y="1477012"/>
              <a:ext cx="806259" cy="553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O</a:t>
              </a:r>
              <a:r>
                <a:rPr lang="en-US" altLang="ko-KR" sz="1050" baseline="-25000">
                  <a:solidFill>
                    <a:srgbClr val="000000"/>
                  </a:solidFill>
                </a:rPr>
                <a:t>2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NADP</a:t>
              </a:r>
              <a:r>
                <a:rPr lang="en-US" altLang="ko-KR" sz="1050" baseline="30000">
                  <a:solidFill>
                    <a:srgbClr val="000000"/>
                  </a:solidFill>
                </a:rPr>
                <a:t>+</a:t>
              </a:r>
            </a:p>
          </p:txBody>
        </p:sp>
        <p:sp>
          <p:nvSpPr>
            <p:cNvPr id="34829" name="직사각형 20"/>
            <p:cNvSpPr>
              <a:spLocks noChangeArrowheads="1"/>
            </p:cNvSpPr>
            <p:nvPr/>
          </p:nvSpPr>
          <p:spPr bwMode="auto">
            <a:xfrm>
              <a:off x="4929210" y="3571868"/>
              <a:ext cx="1000120" cy="70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800" b="1" dirty="0">
                  <a:solidFill>
                    <a:srgbClr val="FF0000"/>
                  </a:solidFill>
                </a:rPr>
                <a:t>H</a:t>
              </a:r>
              <a:r>
                <a:rPr lang="en-US" altLang="ko-KR" sz="1800" b="1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ko-KR" sz="1800" b="1" dirty="0">
                  <a:solidFill>
                    <a:srgbClr val="FF0000"/>
                  </a:solidFill>
                </a:rPr>
                <a:t>O</a:t>
              </a:r>
              <a:r>
                <a:rPr lang="en-US" altLang="ko-KR" sz="1800" b="1" baseline="-25000" dirty="0">
                  <a:solidFill>
                    <a:srgbClr val="FF0000"/>
                  </a:solidFill>
                </a:rPr>
                <a:t>2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 dirty="0" smtClean="0">
                  <a:solidFill>
                    <a:srgbClr val="000000"/>
                  </a:solidFill>
                </a:rPr>
                <a:t>  NADPH</a:t>
              </a:r>
              <a:endParaRPr lang="en-US" altLang="ko-KR" sz="1050" baseline="30000" dirty="0">
                <a:solidFill>
                  <a:srgbClr val="000000"/>
                </a:solidFill>
              </a:endParaRPr>
            </a:p>
          </p:txBody>
        </p:sp>
        <p:sp>
          <p:nvSpPr>
            <p:cNvPr id="34830" name="TextBox 21"/>
            <p:cNvSpPr txBox="1">
              <a:spLocks noChangeArrowheads="1"/>
            </p:cNvSpPr>
            <p:nvPr/>
          </p:nvSpPr>
          <p:spPr bwMode="auto">
            <a:xfrm>
              <a:off x="2786058" y="5286380"/>
              <a:ext cx="1562928" cy="5539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Aldehyde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050">
                  <a:solidFill>
                    <a:srgbClr val="000000"/>
                  </a:solidFill>
                </a:rPr>
                <a:t>Dehydrogenase</a:t>
              </a:r>
              <a:endParaRPr lang="ko-KR" altLang="en-US" sz="1050">
                <a:solidFill>
                  <a:srgbClr val="000000"/>
                </a:solidFill>
              </a:endParaRPr>
            </a:p>
          </p:txBody>
        </p:sp>
        <p:sp>
          <p:nvSpPr>
            <p:cNvPr id="34831" name="TextBox 22"/>
            <p:cNvSpPr txBox="1">
              <a:spLocks noChangeArrowheads="1"/>
            </p:cNvSpPr>
            <p:nvPr/>
          </p:nvSpPr>
          <p:spPr bwMode="auto">
            <a:xfrm>
              <a:off x="2928934" y="7286643"/>
              <a:ext cx="1475291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Acetyl-CoA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32" name="TextBox 23"/>
            <p:cNvSpPr txBox="1">
              <a:spLocks noChangeArrowheads="1"/>
            </p:cNvSpPr>
            <p:nvPr/>
          </p:nvSpPr>
          <p:spPr bwMode="auto">
            <a:xfrm>
              <a:off x="1857364" y="8215338"/>
              <a:ext cx="1712551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지질합성재료</a:t>
              </a:r>
              <a:r>
                <a:rPr lang="en-US" altLang="ko-KR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ko-KR" altLang="en-US" sz="1350" b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833" name="TextBox 24"/>
            <p:cNvSpPr txBox="1">
              <a:spLocks noChangeArrowheads="1"/>
            </p:cNvSpPr>
            <p:nvPr/>
          </p:nvSpPr>
          <p:spPr bwMode="auto">
            <a:xfrm>
              <a:off x="4357694" y="8215338"/>
              <a:ext cx="1862175" cy="4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35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에너지생성자료</a:t>
              </a:r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1571587" y="2000173"/>
              <a:ext cx="500097" cy="42859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>
              <a:endCxn id="34823" idx="0"/>
            </p:cNvCxnSpPr>
            <p:nvPr/>
          </p:nvCxnSpPr>
          <p:spPr>
            <a:xfrm flipH="1">
              <a:off x="4939140" y="2000173"/>
              <a:ext cx="276008" cy="35724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화살표 연결선 48"/>
            <p:cNvCxnSpPr/>
            <p:nvPr/>
          </p:nvCxnSpPr>
          <p:spPr>
            <a:xfrm rot="5400000">
              <a:off x="1493837" y="2958916"/>
              <a:ext cx="619082" cy="60646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화살표 연결선 50"/>
            <p:cNvCxnSpPr/>
            <p:nvPr/>
          </p:nvCxnSpPr>
          <p:spPr>
            <a:xfrm rot="16200000" flipH="1">
              <a:off x="2178926" y="3107324"/>
              <a:ext cx="1142921" cy="78586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/>
            <p:nvPr/>
          </p:nvCxnSpPr>
          <p:spPr>
            <a:xfrm flipH="1">
              <a:off x="3786302" y="3082530"/>
              <a:ext cx="741121" cy="106062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stCxn id="34823" idx="2"/>
            </p:cNvCxnSpPr>
            <p:nvPr/>
          </p:nvCxnSpPr>
          <p:spPr>
            <a:xfrm>
              <a:off x="4939140" y="2911381"/>
              <a:ext cx="347449" cy="66030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/>
            <p:nvPr/>
          </p:nvCxnSpPr>
          <p:spPr>
            <a:xfrm rot="5400000">
              <a:off x="3214007" y="4858269"/>
              <a:ext cx="571461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화살표 연결선 60"/>
            <p:cNvCxnSpPr/>
            <p:nvPr/>
          </p:nvCxnSpPr>
          <p:spPr>
            <a:xfrm rot="5400000">
              <a:off x="3314016" y="7013947"/>
              <a:ext cx="428596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화살표 연결선 62"/>
            <p:cNvCxnSpPr/>
            <p:nvPr/>
          </p:nvCxnSpPr>
          <p:spPr>
            <a:xfrm rot="5400000">
              <a:off x="3314016" y="6177391"/>
              <a:ext cx="428596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화살표 연결선 64"/>
            <p:cNvCxnSpPr/>
            <p:nvPr/>
          </p:nvCxnSpPr>
          <p:spPr>
            <a:xfrm rot="10800000" flipV="1">
              <a:off x="2714665" y="7714780"/>
              <a:ext cx="500097" cy="42859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/>
            <p:cNvCxnSpPr/>
            <p:nvPr/>
          </p:nvCxnSpPr>
          <p:spPr>
            <a:xfrm>
              <a:off x="3786301" y="7714780"/>
              <a:ext cx="785865" cy="42859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직사각형 1"/>
          <p:cNvSpPr/>
          <p:nvPr/>
        </p:nvSpPr>
        <p:spPr>
          <a:xfrm>
            <a:off x="1616946" y="635622"/>
            <a:ext cx="33730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5.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음주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3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알코홀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6811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606" y="1369850"/>
            <a:ext cx="6255611" cy="527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317043" y="632160"/>
            <a:ext cx="3716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6.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방사선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,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자외선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336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E:\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63" y="324390"/>
            <a:ext cx="4861845" cy="662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5898" y="808521"/>
            <a:ext cx="51491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각종 암 방사선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치료 후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 생성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340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997" y="-116868"/>
            <a:ext cx="5715000" cy="6974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1405" y="1012439"/>
            <a:ext cx="57486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자궁경부암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방사선 치료 후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 생성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280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606" y="1369850"/>
            <a:ext cx="6255611" cy="527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317043" y="632160"/>
            <a:ext cx="3716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6.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방사선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,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자외선</a:t>
            </a:r>
            <a:r>
              <a:rPr lang="en-US" altLang="ko-K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89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68" y="1024599"/>
            <a:ext cx="5239059" cy="4769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74282" y="1145407"/>
            <a:ext cx="3135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보통산소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(O</a:t>
            </a:r>
            <a:r>
              <a:rPr lang="en-US" altLang="ko-KR" sz="4000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059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146" y="1097279"/>
            <a:ext cx="7436597" cy="488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0435" y="616016"/>
            <a:ext cx="44192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Singlet</a:t>
            </a:r>
            <a:r>
              <a:rPr lang="ko-KR" altLang="en-US" sz="3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oxygen (</a:t>
            </a:r>
            <a:r>
              <a:rPr lang="en-US" altLang="ko-KR" sz="3600" baseline="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en-US" altLang="ko-K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</a:t>
            </a:r>
            <a:r>
              <a:rPr lang="en-US" altLang="ko-KR" sz="3600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3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ko-KR" altLang="en-US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발생기산소</a:t>
            </a:r>
            <a:r>
              <a:rPr lang="en-US" sz="3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3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27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E:\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704" y="283061"/>
            <a:ext cx="6981092" cy="6670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2291" y="606392"/>
            <a:ext cx="18485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7. 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운동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0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1539" y="356135"/>
            <a:ext cx="96680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현재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종합병원에서 진단한 질병의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90%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는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산화성 스트레스와 직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간접으로 관련이 있다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33501" y="1905801"/>
            <a:ext cx="2991525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노화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발암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염증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감기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AI</a:t>
            </a: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동맥경화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당뇨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뇌졸중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치매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파킨슨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병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이식장기 거부반응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비만</a:t>
            </a:r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r>
              <a:rPr lang="en-US" altLang="ko-KR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약물중독</a:t>
            </a:r>
            <a:endParaRPr lang="en-US" altLang="ko-KR" sz="2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400" dirty="0" smtClean="0">
              <a:ea typeface="문체부 돋음체" panose="020B0609000101010101" pitchFamily="49" charset="-127"/>
            </a:endParaRPr>
          </a:p>
          <a:p>
            <a:endParaRPr lang="en-US" altLang="ko-KR" sz="2400" dirty="0" smtClean="0">
              <a:ea typeface="문체부 돋음체" panose="020B0609000101010101" pitchFamily="49" charset="-127"/>
            </a:endParaRPr>
          </a:p>
          <a:p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38399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671586" y="1421761"/>
            <a:ext cx="9156833" cy="2494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lnSpc>
                <a:spcPct val="150000"/>
              </a:lnSpc>
            </a:pP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따라서 </a:t>
            </a:r>
            <a:r>
              <a:rPr lang="ko-KR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산화성 스트레스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의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억제</a:t>
            </a:r>
            <a:r>
              <a:rPr lang="en-US" altLang="ko-K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,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즉 </a:t>
            </a:r>
            <a:r>
              <a:rPr lang="ko-KR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활성산소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제거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는 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질병 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치료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및 </a:t>
            </a:r>
            <a:r>
              <a:rPr lang="ko-KR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예방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그리고</a:t>
            </a:r>
            <a:r>
              <a:rPr lang="en-US" altLang="ko-KR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건강유지의</a:t>
            </a:r>
            <a:r>
              <a:rPr lang="ko-KR" altLang="en-US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 </a:t>
            </a:r>
            <a:r>
              <a:rPr lang="ko-KR" altLang="en-US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관건  </a:t>
            </a:r>
            <a:endParaRPr lang="en-US" altLang="ko-KR" sz="3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706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E:\3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8"/>
          <a:stretch/>
        </p:blipFill>
        <p:spPr bwMode="auto">
          <a:xfrm>
            <a:off x="5523854" y="798897"/>
            <a:ext cx="5012539" cy="590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58625" y="2483162"/>
            <a:ext cx="11769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2800" dirty="0">
                <a:solidFill>
                  <a:srgbClr val="000000"/>
                </a:solidFill>
                <a:latin typeface="맑은 고딕" panose="020B0503020000020004" pitchFamily="50" charset="-127"/>
                <a:ea typeface="문체부 제목 돋음체" panose="020B0609000101010101" pitchFamily="49" charset="-127"/>
              </a:rPr>
              <a:t>- </a:t>
            </a:r>
            <a:r>
              <a:rPr lang="ko-KR" altLang="en-US" sz="2800" dirty="0">
                <a:solidFill>
                  <a:srgbClr val="000000"/>
                </a:solidFill>
                <a:latin typeface="맑은 고딕" panose="020B0503020000020004" pitchFamily="50" charset="-127"/>
                <a:ea typeface="문체부 제목 돋음체" panose="020B0609000101010101" pitchFamily="49" charset="-127"/>
              </a:rPr>
              <a:t>효소</a:t>
            </a:r>
            <a:endParaRPr lang="en-US" altLang="ko-KR" sz="2800" dirty="0">
              <a:solidFill>
                <a:srgbClr val="000000"/>
              </a:solidFill>
              <a:latin typeface="맑은 고딕" panose="020B0503020000020004" pitchFamily="50" charset="-127"/>
              <a:ea typeface="문체부 제목 돋음체" panose="020B0609000101010101" pitchFamily="49" charset="-127"/>
            </a:endParaRPr>
          </a:p>
          <a:p>
            <a:pPr latinLnBrk="0"/>
            <a:endParaRPr lang="en-US" altLang="ko-KR" sz="2800" dirty="0">
              <a:solidFill>
                <a:srgbClr val="00000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028608" y="562863"/>
            <a:ext cx="33778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lang="ko-KR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맑은 고딕" panose="020B0503020000020004" pitchFamily="50" charset="-127"/>
              </a:rPr>
              <a:t>활성산소 제거</a:t>
            </a:r>
            <a:endParaRPr lang="en-US" altLang="ko-KR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143822" y="5092442"/>
            <a:ext cx="1606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0"/>
            <a:r>
              <a:rPr lang="en-US" altLang="ko-KR" sz="2800" dirty="0">
                <a:solidFill>
                  <a:srgbClr val="000000"/>
                </a:solidFill>
                <a:ea typeface="문체부 제목 돋음체" panose="020B0609000101010101" pitchFamily="49" charset="-127"/>
              </a:rPr>
              <a:t>- </a:t>
            </a:r>
            <a:r>
              <a:rPr lang="ko-KR" altLang="en-US" sz="2800" dirty="0" err="1">
                <a:solidFill>
                  <a:srgbClr val="000000"/>
                </a:solidFill>
                <a:ea typeface="문체부 제목 돋음체" panose="020B0609000101010101" pitchFamily="49" charset="-127"/>
              </a:rPr>
              <a:t>비효소</a:t>
            </a:r>
            <a:endParaRPr lang="ko-KR" altLang="en-US" sz="2800" dirty="0">
              <a:solidFill>
                <a:srgbClr val="000000"/>
              </a:solidFill>
              <a:ea typeface="문체부 제목 돋음체" panose="020B0609000101010101" pitchFamily="49" charset="-127"/>
            </a:endParaRPr>
          </a:p>
        </p:txBody>
      </p:sp>
      <p:sp>
        <p:nvSpPr>
          <p:cNvPr id="7" name="왼쪽 중괄호 6"/>
          <p:cNvSpPr/>
          <p:nvPr/>
        </p:nvSpPr>
        <p:spPr>
          <a:xfrm>
            <a:off x="5390149" y="1069547"/>
            <a:ext cx="155448" cy="3472434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583679" y="6339476"/>
            <a:ext cx="2640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차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야채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과일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수소</a:t>
            </a:r>
            <a:r>
              <a:rPr lang="en-US" altLang="ko-KR" b="1" dirty="0" smtClean="0"/>
              <a:t>(H</a:t>
            </a:r>
            <a:r>
              <a:rPr lang="en-US" altLang="ko-KR" b="1" baseline="-25000" dirty="0" smtClean="0"/>
              <a:t>2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0074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8324" y="1450360"/>
            <a:ext cx="55743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66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6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 </a:t>
            </a:r>
            <a:r>
              <a:rPr lang="ko-KR" alt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화</a:t>
            </a:r>
            <a:endParaRPr lang="en-US" altLang="ko-KR" sz="6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en-US" altLang="ko-KR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(Aging)</a:t>
            </a:r>
            <a:r>
              <a:rPr lang="ko-KR" altLang="en-US" sz="6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6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4043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E:\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317" y="648808"/>
            <a:ext cx="4362030" cy="528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31938" y="2329691"/>
            <a:ext cx="39469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노화촉진마우스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344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E:\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722" y="258026"/>
            <a:ext cx="6611920" cy="6185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0770" y="741145"/>
            <a:ext cx="481093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빨리 늙는 쥐는 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SOD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활성이 낮다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즉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 제거능력이 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매우 낮다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953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1391" y="537804"/>
            <a:ext cx="11168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운동으로 산소소비를 증가시키니까 일찍 죽더라</a:t>
            </a:r>
            <a:endParaRPr lang="ko-KR" alt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2040087" y="1344301"/>
            <a:ext cx="8090053" cy="5284210"/>
            <a:chOff x="1824934" y="1326371"/>
            <a:chExt cx="8090053" cy="5284210"/>
          </a:xfrm>
        </p:grpSpPr>
        <p:pic>
          <p:nvPicPr>
            <p:cNvPr id="5122" name="Picture 2" descr="E:\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934" y="1326371"/>
              <a:ext cx="8090053" cy="5284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909123" y="3066171"/>
              <a:ext cx="14558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/>
              <a:r>
                <a:rPr lang="en-US" altLang="ko-KR" sz="1600" b="1" dirty="0">
                  <a:solidFill>
                    <a:srgbClr val="000000"/>
                  </a:solidFill>
                </a:rPr>
                <a:t>(Low</a:t>
              </a:r>
              <a:r>
                <a:rPr lang="ko-KR" altLang="en-US" sz="1600" b="1" dirty="0">
                  <a:solidFill>
                    <a:srgbClr val="000000"/>
                  </a:solidFill>
                </a:rPr>
                <a:t> </a:t>
              </a:r>
              <a:r>
                <a:rPr lang="en-US" altLang="ko-KR" sz="1600" b="1" dirty="0">
                  <a:solidFill>
                    <a:srgbClr val="000000"/>
                  </a:solidFill>
                </a:rPr>
                <a:t>Activity)</a:t>
              </a:r>
              <a:endParaRPr lang="ko-KR" altLang="en-US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206887" y="3066171"/>
              <a:ext cx="150714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atinLnBrk="0"/>
              <a:r>
                <a:rPr lang="en-US" altLang="ko-KR" sz="1600" b="1" dirty="0">
                  <a:solidFill>
                    <a:srgbClr val="000000"/>
                  </a:solidFill>
                </a:rPr>
                <a:t>(High Activity)</a:t>
              </a:r>
              <a:endParaRPr lang="ko-KR" altLang="en-US" sz="16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631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E:\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718" y="1654995"/>
            <a:ext cx="5647420" cy="474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3059" y="448236"/>
            <a:ext cx="11335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사육실의 온도를 높이니까 산소비가가 증가 </a:t>
            </a:r>
            <a:endParaRPr lang="ko-KR" altLang="en-US" sz="4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98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365" y="1701982"/>
            <a:ext cx="5531718" cy="490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7883" y="502023"/>
            <a:ext cx="1150988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높은 온도에서 사육하니까 일찍 죽더라 </a:t>
            </a:r>
            <a:endParaRPr lang="ko-KR" altLang="en-US" sz="5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475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E:\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46" y="1435370"/>
            <a:ext cx="5575145" cy="53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24370" y="481262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운동에 의한 </a:t>
            </a:r>
            <a:endParaRPr lang="en-US" altLang="ko-KR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활성산소생성</a:t>
            </a:r>
            <a:endParaRPr lang="en-US" altLang="ko-KR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2" descr="E:\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904" y="1435370"/>
            <a:ext cx="5222659" cy="502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6984743" y="48126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ko-KR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Vitamin</a:t>
            </a:r>
            <a:r>
              <a:rPr lang="ko-KR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C </a:t>
            </a:r>
            <a:r>
              <a:rPr lang="ko-KR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섭취에 의한 </a:t>
            </a:r>
            <a:endParaRPr lang="en-US" altLang="ko-KR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/>
            <a:r>
              <a:rPr lang="ko-KR" alt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생성억제</a:t>
            </a:r>
            <a:endParaRPr lang="ko-KR" altLang="en-US" sz="28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320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E:\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423" y="196140"/>
            <a:ext cx="6411092" cy="633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55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E:\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102" y="464606"/>
            <a:ext cx="6659279" cy="621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32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E:\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059" y="533266"/>
            <a:ext cx="6561498" cy="5888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5032" y="943277"/>
            <a:ext cx="29209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식이와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노화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495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E: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372" y="1625753"/>
            <a:ext cx="5838497" cy="509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77441" y="396841"/>
            <a:ext cx="77380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高 칼로리 식이는 활성산소를 생성시키고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DNA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손상을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일으킨다 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E:\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074" y="553509"/>
            <a:ext cx="7505201" cy="6039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95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774281" y="1511083"/>
            <a:ext cx="6419578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ko-KR" altLang="en-US" sz="660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</a:t>
            </a:r>
            <a:r>
              <a:rPr lang="ko-KR" altLang="en-US" sz="6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발 암</a:t>
            </a:r>
            <a:endParaRPr lang="en-US" altLang="ko-KR" sz="66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en-US" altLang="ko-KR" sz="6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(Carcinogenesis)</a:t>
            </a:r>
            <a:endParaRPr lang="en-US" altLang="ko-KR" sz="6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324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E:\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952" y="0"/>
            <a:ext cx="4663841" cy="679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01541" y="1058779"/>
            <a:ext cx="41857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헬리코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박테리아에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감염된 위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999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E:\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72" y="1979898"/>
            <a:ext cx="7070171" cy="397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39966" y="1001028"/>
            <a:ext cx="51635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한국인의 위암 </a:t>
            </a:r>
            <a:r>
              <a:rPr lang="ko-KR" alt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발생율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7523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E:\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552" y="506278"/>
            <a:ext cx="4889227" cy="635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7281" y="1058779"/>
            <a:ext cx="49872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한국인은 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헬리코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박테리아 </a:t>
            </a:r>
            <a:r>
              <a:rPr lang="ko-KR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감염율이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매우 높다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710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E:\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964" y="618263"/>
            <a:ext cx="6080612" cy="5679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22138" y="999805"/>
            <a:ext cx="560121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헬리코</a:t>
            </a:r>
            <a:r>
              <a:rPr lang="ko-KR" altLang="en-US" sz="3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박테리아감염은 </a:t>
            </a:r>
            <a:endParaRPr lang="en-US" altLang="ko-KR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활성산소 생성을 증가시켜</a:t>
            </a:r>
            <a:endParaRPr lang="en-US" altLang="ko-KR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위점막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DNA 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손상을</a:t>
            </a:r>
            <a:r>
              <a:rPr lang="en-US" altLang="ko-KR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유발한다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017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1551082" y="361132"/>
            <a:ext cx="87575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ko-KR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Oxidative Stress </a:t>
            </a:r>
            <a:r>
              <a:rPr lang="ko-KR" alt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를  줄이는 </a:t>
            </a:r>
            <a:r>
              <a:rPr lang="ko-KR" alt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방법</a:t>
            </a:r>
            <a:endParaRPr lang="ko-KR" alt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3831919" y="1198599"/>
            <a:ext cx="4484308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적당한 운동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과식을 피함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금연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금주 </a:t>
            </a:r>
            <a:r>
              <a:rPr lang="en-US" altLang="ko-KR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  <a:sym typeface="Wingdings" panose="05000000000000000000" pitchFamily="2" charset="2"/>
              </a:rPr>
              <a:t> </a:t>
            </a: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적당한 음주</a:t>
            </a:r>
            <a:endParaRPr lang="en-US" altLang="ko-KR" sz="2400" b="1" dirty="0">
              <a:solidFill>
                <a:srgbClr val="000000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과다한 일광욕을 피함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감염</a:t>
            </a:r>
            <a:r>
              <a:rPr lang="en-US" altLang="ko-KR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(</a:t>
            </a: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감기</a:t>
            </a:r>
            <a:r>
              <a:rPr lang="en-US" altLang="ko-KR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) </a:t>
            </a: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조심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지방 섭취 억제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충분한 야채 섭취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스트레스 억제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400" b="1" dirty="0">
                <a:solidFill>
                  <a:srgbClr val="000000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각종 항산화제</a:t>
            </a:r>
          </a:p>
        </p:txBody>
      </p:sp>
    </p:spTree>
    <p:extLst>
      <p:ext uri="{BB962C8B-B14F-4D97-AF65-F5344CB8AC3E}">
        <p14:creationId xmlns:p14="http://schemas.microsoft.com/office/powerpoint/2010/main" val="352181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1283" y="664143"/>
            <a:ext cx="3296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항 산 화 제</a:t>
            </a:r>
            <a:endParaRPr lang="ko-KR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1953929"/>
            <a:ext cx="903324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3200" dirty="0" smtClean="0">
                <a:ea typeface="문체부 돋음체" panose="020B0609000101010101" pitchFamily="49" charset="-127"/>
              </a:rPr>
              <a:t> 차</a:t>
            </a:r>
            <a:r>
              <a:rPr lang="en-US" altLang="ko-KR" sz="3200" dirty="0" smtClean="0">
                <a:ea typeface="문체부 돋음체" panose="020B0609000101010101" pitchFamily="49" charset="-127"/>
              </a:rPr>
              <a:t>,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야채</a:t>
            </a:r>
            <a:r>
              <a:rPr lang="en-US" altLang="ko-KR" sz="3200" dirty="0" smtClean="0">
                <a:ea typeface="문체부 돋음체" panose="020B0609000101010101" pitchFamily="49" charset="-127"/>
              </a:rPr>
              <a:t>,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과일에 많고 주로 </a:t>
            </a:r>
            <a:r>
              <a:rPr lang="en-US" altLang="ko-KR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Polyphenol</a:t>
            </a:r>
            <a:r>
              <a:rPr lang="ko-KR" altLang="en-US" sz="32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류</a:t>
            </a:r>
            <a:endParaRPr lang="en-US" altLang="ko-KR" sz="3200" dirty="0" smtClean="0">
              <a:ea typeface="문체부 돋음체" panose="020B0609000101010101" pitchFamily="49" charset="-127"/>
            </a:endParaRPr>
          </a:p>
          <a:p>
            <a:r>
              <a:rPr lang="en-US" altLang="ko-KR" sz="3200" dirty="0">
                <a:ea typeface="문체부 돋음체" panose="020B0609000101010101" pitchFamily="49" charset="-127"/>
              </a:rPr>
              <a:t> </a:t>
            </a:r>
            <a:r>
              <a:rPr lang="en-US" altLang="ko-KR" sz="3200" dirty="0" smtClean="0">
                <a:ea typeface="문체부 돋음체" panose="020B0609000101010101" pitchFamily="49" charset="-127"/>
              </a:rPr>
              <a:t>   </a:t>
            </a:r>
            <a:r>
              <a:rPr lang="en-US" altLang="ko-KR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“</a:t>
            </a:r>
            <a:r>
              <a:rPr lang="ko-KR" altLang="en-US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현재 섭취하고 있는 야채의 </a:t>
            </a:r>
            <a:r>
              <a:rPr lang="en-US" altLang="ko-KR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5</a:t>
            </a:r>
            <a:r>
              <a:rPr lang="ko-KR" altLang="en-US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배를 섭취하라</a:t>
            </a:r>
            <a:r>
              <a:rPr lang="en-US" altLang="ko-KR" sz="3200" dirty="0" smtClean="0">
                <a:solidFill>
                  <a:srgbClr val="2106E8"/>
                </a:solidFill>
                <a:ea typeface="문체부 돋음체" panose="020B0609000101010101" pitchFamily="49" charset="-127"/>
              </a:rPr>
              <a:t>”</a:t>
            </a:r>
          </a:p>
          <a:p>
            <a:endParaRPr lang="en-US" altLang="ko-KR" sz="3200" dirty="0">
              <a:ea typeface="문체부 돋음체" panose="020B0609000101010101" pitchFamily="49" charset="-127"/>
            </a:endParaRPr>
          </a:p>
          <a:p>
            <a:r>
              <a:rPr lang="en-US" altLang="ko-KR" sz="3200" dirty="0" smtClean="0">
                <a:ea typeface="문체부 돋음체" panose="020B0609000101010101" pitchFamily="49" charset="-127"/>
              </a:rPr>
              <a:t>2.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한방에서 보약으로 알려진 한약제</a:t>
            </a:r>
            <a:r>
              <a:rPr lang="en-US" altLang="ko-KR" sz="3200" dirty="0" smtClean="0">
                <a:ea typeface="문체부 돋음체" panose="020B0609000101010101" pitchFamily="49" charset="-127"/>
              </a:rPr>
              <a:t>(?)</a:t>
            </a:r>
          </a:p>
          <a:p>
            <a:endParaRPr lang="en-US" altLang="ko-KR" sz="3200" dirty="0">
              <a:ea typeface="문체부 돋음체" panose="020B0609000101010101" pitchFamily="49" charset="-127"/>
            </a:endParaRPr>
          </a:p>
          <a:p>
            <a:r>
              <a:rPr lang="en-US" altLang="ko-KR" sz="3200" dirty="0" smtClean="0">
                <a:ea typeface="문체부 돋음체" panose="020B0609000101010101" pitchFamily="49" charset="-127"/>
              </a:rPr>
              <a:t>3. 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최근 수소가 </a:t>
            </a:r>
            <a:r>
              <a:rPr lang="ko-KR" altLang="en-US" sz="3200" dirty="0" err="1" smtClean="0">
                <a:ea typeface="문체부 돋음체" panose="020B0609000101010101" pitchFamily="49" charset="-127"/>
              </a:rPr>
              <a:t>항산화</a:t>
            </a:r>
            <a:r>
              <a:rPr lang="ko-KR" altLang="en-US" sz="3200" dirty="0" smtClean="0">
                <a:ea typeface="문체부 돋음체" panose="020B0609000101010101" pitchFamily="49" charset="-127"/>
              </a:rPr>
              <a:t> 작용이 있음이 규명  </a:t>
            </a:r>
            <a:endParaRPr lang="ko-KR" altLang="en-US" sz="3200" dirty="0">
              <a:ea typeface="문체부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148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E:\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891" y="446893"/>
            <a:ext cx="6468331" cy="627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0693" y="994642"/>
            <a:ext cx="4818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ko-KR" alt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항산화제에 의한 </a:t>
            </a:r>
            <a:endParaRPr lang="en-US" altLang="ko-KR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/>
            <a:r>
              <a:rPr lang="ko-KR" alt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수명 연장</a:t>
            </a:r>
            <a:endParaRPr 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759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01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110351"/>
              </p:ext>
            </p:extLst>
          </p:nvPr>
        </p:nvGraphicFramePr>
        <p:xfrm>
          <a:off x="5536044" y="938712"/>
          <a:ext cx="3780234" cy="5669280"/>
        </p:xfrm>
        <a:graphic>
          <a:graphicData uri="http://schemas.openxmlformats.org/drawingml/2006/table">
            <a:tbl>
              <a:tblPr/>
              <a:tblGrid>
                <a:gridCol w="758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2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74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순위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순위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레드쉬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부추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우엉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인삼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컬리플라워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토마토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천도복숭아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시금치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적양배추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밤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브로콜리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배추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양상치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자두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파인애플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오렌지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마늘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레몬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비트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와인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미나리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양배추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파프리카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키위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호박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연근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느타리버섯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복숭아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알팔파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무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양파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더덕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도라지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사과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쑥갓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가지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귤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샐러리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표고버섯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44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오이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고구마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수박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양송이 버섯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64641" name="Text Box 129"/>
          <p:cNvSpPr txBox="1">
            <a:spLocks noChangeArrowheads="1"/>
          </p:cNvSpPr>
          <p:nvPr/>
        </p:nvSpPr>
        <p:spPr bwMode="auto">
          <a:xfrm>
            <a:off x="5268070" y="483896"/>
            <a:ext cx="431618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1500" b="1" dirty="0">
                <a:solidFill>
                  <a:srgbClr val="000000"/>
                </a:solidFill>
                <a:latin typeface="Arial" panose="020B0604020202020204" pitchFamily="34" charset="0"/>
              </a:rPr>
              <a:t>Antioxidant Potency of Vegetables and Fruits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4164" y="807061"/>
            <a:ext cx="326243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한국인 상용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야채와 과일의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항산화능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비교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969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03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639899"/>
              </p:ext>
            </p:extLst>
          </p:nvPr>
        </p:nvGraphicFramePr>
        <p:xfrm>
          <a:off x="6302317" y="1107283"/>
          <a:ext cx="4526102" cy="5555031"/>
        </p:xfrm>
        <a:graphic>
          <a:graphicData uri="http://schemas.openxmlformats.org/drawingml/2006/table">
            <a:tbl>
              <a:tblPr/>
              <a:tblGrid>
                <a:gridCol w="559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82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6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순위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우수 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식품명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오배자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감국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지묘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황금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백출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지유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지골피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승마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인동등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소엽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48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원육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백작약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오미자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청호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금은화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갈근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목단피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구기자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백하수오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홍화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31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포황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상표초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복분자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오매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황기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산사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육종용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생지황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숙지황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산수유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연자육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57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방풍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황연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산조인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천운동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오가피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천궁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59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고삼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상심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감초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인삼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포공영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은시호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담두시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호탕연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도인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대추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산초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63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차전자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3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</a:p>
                  </a:txBody>
                  <a:tcPr marL="68580" marR="68580" marT="34283" marB="3428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당귀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42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창출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64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금앵자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65701" name="Text Box 165"/>
          <p:cNvSpPr txBox="1">
            <a:spLocks noChangeArrowheads="1"/>
          </p:cNvSpPr>
          <p:nvPr/>
        </p:nvSpPr>
        <p:spPr bwMode="auto">
          <a:xfrm>
            <a:off x="6454615" y="554643"/>
            <a:ext cx="395653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100" b="1" dirty="0">
                <a:solidFill>
                  <a:srgbClr val="000000"/>
                </a:solidFill>
                <a:latin typeface="Arial" panose="020B0604020202020204" pitchFamily="34" charset="0"/>
              </a:rPr>
              <a:t>Antioxidant Potency of Herbs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0397" y="893139"/>
            <a:ext cx="512512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보약으로 쓰이는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한약제의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항산화능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비교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915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68404" y="404261"/>
            <a:ext cx="6607733" cy="673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900"/>
              </a:spcBef>
              <a:spcAft>
                <a:spcPts val="750"/>
              </a:spcAft>
            </a:pPr>
            <a:r>
              <a:rPr lang="ko-KR" altLang="en-US" sz="3300" kern="1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최근 등장한 항산화제 </a:t>
            </a:r>
            <a:r>
              <a:rPr lang="ko-KR" altLang="en-US" sz="3300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수소</a:t>
            </a:r>
            <a:r>
              <a:rPr lang="en-US" sz="3300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(H</a:t>
            </a:r>
            <a:r>
              <a:rPr lang="en-US" sz="3300" kern="100" baseline="-25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2</a:t>
            </a:r>
            <a:r>
              <a:rPr lang="en-US" sz="3300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497730" y="1394369"/>
            <a:ext cx="94857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2400" dirty="0" smtClean="0">
                <a:latin typeface="새굴림" panose="02030600000101010101" pitchFamily="18" charset="-127"/>
                <a:ea typeface="새굴림" panose="02030600000101010101" pitchFamily="18" charset="-127"/>
                <a:cs typeface="Times New Roman" panose="02020603050405020304" pitchFamily="18" charset="0"/>
              </a:rPr>
              <a:t>1. </a:t>
            </a:r>
            <a:r>
              <a:rPr lang="ko-KR" altLang="en-US" sz="2400" dirty="0" err="1" smtClean="0">
                <a:latin typeface="+mn-ea"/>
                <a:cs typeface="Times New Roman" panose="02020603050405020304" pitchFamily="18" charset="0"/>
              </a:rPr>
              <a:t>하이드록실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 </a:t>
            </a:r>
            <a:r>
              <a:rPr lang="ko-KR" altLang="en-US" sz="2400" dirty="0" err="1">
                <a:latin typeface="+mn-ea"/>
                <a:cs typeface="Times New Roman" panose="02020603050405020304" pitchFamily="18" charset="0"/>
              </a:rPr>
              <a:t>라디칼</a:t>
            </a:r>
            <a:r>
              <a:rPr lang="en-US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+mn-ea"/>
                <a:cs typeface="Times New Roman" panose="02020603050405020304" pitchFamily="18" charset="0"/>
              </a:rPr>
              <a:t>•</a:t>
            </a:r>
            <a:r>
              <a:rPr lang="en-US" sz="2400" dirty="0">
                <a:latin typeface="+mn-ea"/>
                <a:cs typeface="Times New Roman" panose="02020603050405020304" pitchFamily="18" charset="0"/>
              </a:rPr>
              <a:t>OH)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만을 특이적으로  제거한다</a:t>
            </a:r>
            <a:r>
              <a:rPr lang="en-US" sz="2400" dirty="0">
                <a:latin typeface="+mn-ea"/>
                <a:cs typeface="Times New Roman" panose="02020603050405020304" pitchFamily="18" charset="0"/>
              </a:rPr>
              <a:t>. </a:t>
            </a:r>
            <a:endParaRPr lang="en-US" altLang="ko-KR" sz="2400" dirty="0">
              <a:latin typeface="+mn-ea"/>
              <a:cs typeface="Times New Roman" panose="02020603050405020304" pitchFamily="18" charset="0"/>
            </a:endParaRPr>
          </a:p>
          <a:p>
            <a:pPr latinLnBrk="0"/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2. O</a:t>
            </a:r>
            <a:r>
              <a:rPr lang="en-US" altLang="ko-KR" sz="2400" baseline="-25000" dirty="0" smtClean="0"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ko-KR" sz="1600" dirty="0">
                <a:latin typeface="+mn-ea"/>
                <a:cs typeface="Times New Roman" panose="02020603050405020304" pitchFamily="18" charset="0"/>
              </a:rPr>
              <a:t>•</a:t>
            </a:r>
            <a:r>
              <a:rPr lang="en-US" altLang="ko-KR" sz="2400" baseline="30000" dirty="0">
                <a:latin typeface="+mn-ea"/>
                <a:cs typeface="Times New Roman" panose="02020603050405020304" pitchFamily="18" charset="0"/>
              </a:rPr>
              <a:t>-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와 </a:t>
            </a:r>
            <a:r>
              <a:rPr lang="en-US" altLang="ko-KR" sz="2400" kern="0" dirty="0">
                <a:latin typeface="+mn-ea"/>
                <a:cs typeface="Times New Roman" panose="02020603050405020304" pitchFamily="18" charset="0"/>
              </a:rPr>
              <a:t>H</a:t>
            </a:r>
            <a:r>
              <a:rPr lang="en-US" altLang="ko-KR" sz="2400" kern="0" baseline="-25000" dirty="0">
                <a:latin typeface="+mn-ea"/>
                <a:cs typeface="Times New Roman" panose="02020603050405020304" pitchFamily="18" charset="0"/>
              </a:rPr>
              <a:t>2</a:t>
            </a:r>
            <a:r>
              <a:rPr lang="en-US" altLang="ko-KR" sz="2400" kern="0" dirty="0">
                <a:latin typeface="+mn-ea"/>
                <a:cs typeface="Times New Roman" panose="02020603050405020304" pitchFamily="18" charset="0"/>
              </a:rPr>
              <a:t>O</a:t>
            </a:r>
            <a:r>
              <a:rPr lang="en-US" altLang="ko-KR" sz="2400" kern="0" baseline="-25000" dirty="0">
                <a:latin typeface="+mn-ea"/>
                <a:cs typeface="Times New Roman" panose="02020603050405020304" pitchFamily="18" charset="0"/>
              </a:rPr>
              <a:t>2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와 같이 세포기능 유지에 필요한 활성산소는   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    </a:t>
            </a:r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 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제거하지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않는다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.</a:t>
            </a:r>
          </a:p>
          <a:p>
            <a:pPr latinLnBrk="0"/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3.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세포막을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아주 쉽게 통과할 수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있어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매우 빠른 속도로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세포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내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     </a:t>
            </a:r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  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모든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구조에 퍼진다</a:t>
            </a:r>
            <a:r>
              <a:rPr lang="en-US" altLang="ko-KR" sz="2400" dirty="0">
                <a:latin typeface="+mn-ea"/>
                <a:cs typeface="Times New Roman" panose="02020603050405020304" pitchFamily="18" charset="0"/>
              </a:rPr>
              <a:t>. </a:t>
            </a:r>
          </a:p>
          <a:p>
            <a:pPr latinLnBrk="0"/>
            <a:endParaRPr lang="en-US" altLang="ko-KR" sz="2400" dirty="0" smtClean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4.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뇌</a:t>
            </a:r>
            <a:r>
              <a:rPr lang="en-US" altLang="ko-KR" sz="2400" dirty="0">
                <a:latin typeface="+mn-ea"/>
                <a:cs typeface="Times New Roman" panose="02020603050405020304" pitchFamily="18" charset="0"/>
              </a:rPr>
              <a:t>-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혈액 장벽도 쉽게 통과하여 뇌조직에 신속히 들어 갈 수 있다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.</a:t>
            </a:r>
            <a:endParaRPr lang="en-US" altLang="ko-KR" sz="2400" dirty="0">
              <a:latin typeface="+mn-ea"/>
              <a:cs typeface="Times New Roman" panose="02020603050405020304" pitchFamily="18" charset="0"/>
            </a:endParaRP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 </a:t>
            </a:r>
          </a:p>
          <a:p>
            <a:pPr latinLnBrk="0"/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5. </a:t>
            </a:r>
            <a:r>
              <a:rPr lang="ko-KR" altLang="en-US" sz="2400" dirty="0" smtClean="0">
                <a:latin typeface="+mn-ea"/>
                <a:cs typeface="Times New Roman" panose="02020603050405020304" pitchFamily="18" charset="0"/>
              </a:rPr>
              <a:t>상용양에서  독성이 </a:t>
            </a:r>
            <a:r>
              <a:rPr lang="ko-KR" altLang="en-US" sz="2400" dirty="0">
                <a:latin typeface="+mn-ea"/>
                <a:cs typeface="Times New Roman" panose="02020603050405020304" pitchFamily="18" charset="0"/>
              </a:rPr>
              <a:t>없다</a:t>
            </a:r>
            <a:r>
              <a:rPr lang="en-US" altLang="ko-KR" sz="2400" dirty="0" smtClean="0">
                <a:latin typeface="+mn-ea"/>
                <a:cs typeface="Times New Roman" panose="02020603050405020304" pitchFamily="18" charset="0"/>
              </a:rPr>
              <a:t>.</a:t>
            </a:r>
            <a:endParaRPr lang="en-US" altLang="ko-KR" sz="2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176193" y="5866375"/>
            <a:ext cx="9942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Bef>
                <a:spcPts val="900"/>
              </a:spcBef>
              <a:spcAft>
                <a:spcPts val="750"/>
              </a:spcAft>
            </a:pPr>
            <a:r>
              <a:rPr lang="ko-KR" altLang="en-US" sz="2800" kern="1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활성산소와 연관된 질환 예방 및 치료에 </a:t>
            </a:r>
            <a:r>
              <a:rPr lang="ko-KR" altLang="en-US" sz="2800" kern="1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유용할 것으로 기대</a:t>
            </a:r>
            <a:r>
              <a:rPr lang="en-US" altLang="ko-KR" sz="2800" kern="1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en-US" altLang="ko-KR" sz="2800" kern="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16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6104239" y="238897"/>
            <a:ext cx="3962400" cy="6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食  多  </a:t>
            </a: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齒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肉  多  菜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 smtClean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</a:t>
            </a: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鹽  多  醋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酒  多  果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車  多  步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衣  多  浴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言  多  行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欲  多  施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憤  多  笑</a:t>
            </a: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800" b="1" dirty="0">
                <a:solidFill>
                  <a:srgbClr val="000000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少  煩  多  眠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1111802" y="2088964"/>
            <a:ext cx="4675585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중국의 </a:t>
            </a:r>
            <a:r>
              <a:rPr lang="ko-KR" altLang="en-US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장수 방법  </a:t>
            </a:r>
            <a:endParaRPr lang="en-US" altLang="ko-KR" sz="44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ko-KR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10 </a:t>
            </a: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가지</a:t>
            </a:r>
          </a:p>
        </p:txBody>
      </p:sp>
    </p:spTree>
    <p:extLst>
      <p:ext uri="{BB962C8B-B14F-4D97-AF65-F5344CB8AC3E}">
        <p14:creationId xmlns:p14="http://schemas.microsoft.com/office/powerpoint/2010/main" val="347794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그룹 9"/>
          <p:cNvGrpSpPr>
            <a:grpSpLocks/>
          </p:cNvGrpSpPr>
          <p:nvPr/>
        </p:nvGrpSpPr>
        <p:grpSpPr bwMode="auto">
          <a:xfrm>
            <a:off x="4840639" y="737634"/>
            <a:ext cx="5264652" cy="5219711"/>
            <a:chOff x="1172311" y="812034"/>
            <a:chExt cx="7019587" cy="6959725"/>
          </a:xfrm>
        </p:grpSpPr>
        <p:sp>
          <p:nvSpPr>
            <p:cNvPr id="66564" name="TextBox 1"/>
            <p:cNvSpPr txBox="1">
              <a:spLocks noChangeArrowheads="1"/>
            </p:cNvSpPr>
            <p:nvPr/>
          </p:nvSpPr>
          <p:spPr bwMode="auto">
            <a:xfrm>
              <a:off x="1241189" y="812034"/>
              <a:ext cx="6599015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맥주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 4 – 5%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맥주 잔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200 -210 ml    (100% alcohol : 8 – 10ml)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5" name="TextBox 2"/>
            <p:cNvSpPr txBox="1">
              <a:spLocks noChangeArrowheads="1"/>
            </p:cNvSpPr>
            <p:nvPr/>
          </p:nvSpPr>
          <p:spPr bwMode="auto">
            <a:xfrm>
              <a:off x="1202169" y="2452303"/>
              <a:ext cx="6989729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소주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: 20 - 25%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소주 잔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 50 - 55ml      (100% alcohol : 10 – 12ml)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6" name="TextBox 3"/>
            <p:cNvSpPr txBox="1">
              <a:spLocks noChangeArrowheads="1"/>
            </p:cNvSpPr>
            <p:nvPr/>
          </p:nvSpPr>
          <p:spPr bwMode="auto">
            <a:xfrm>
              <a:off x="1241189" y="5244592"/>
              <a:ext cx="6950709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위스키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: 40 – 45%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위스키 잔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30m            (100% alcohol : 12ml) 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7" name="TextBox 4"/>
            <p:cNvSpPr txBox="1">
              <a:spLocks noChangeArrowheads="1"/>
            </p:cNvSpPr>
            <p:nvPr/>
          </p:nvSpPr>
          <p:spPr bwMode="auto">
            <a:xfrm>
              <a:off x="1225616" y="3541041"/>
              <a:ext cx="3152431" cy="410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포도주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13 - 15%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8" name="TextBox 5"/>
            <p:cNvSpPr txBox="1">
              <a:spLocks noChangeArrowheads="1"/>
            </p:cNvSpPr>
            <p:nvPr/>
          </p:nvSpPr>
          <p:spPr bwMode="auto">
            <a:xfrm>
              <a:off x="1172311" y="4208525"/>
              <a:ext cx="6411469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청주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4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사케</a:t>
              </a: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14 -16%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청주잔</a:t>
              </a: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70 – 80ml        (100% alcohol : 10ml)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69" name="TextBox 6"/>
            <p:cNvSpPr txBox="1">
              <a:spLocks noChangeArrowheads="1"/>
            </p:cNvSpPr>
            <p:nvPr/>
          </p:nvSpPr>
          <p:spPr bwMode="auto">
            <a:xfrm>
              <a:off x="1241189" y="6122742"/>
              <a:ext cx="6563148" cy="69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백알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: 52%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ko-KR" altLang="en-US" sz="14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백알</a:t>
              </a:r>
              <a:r>
                <a:rPr lang="ko-KR" altLang="en-US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잔 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20 – 25ml      (100% alcohol : 10 – 13ml)</a:t>
              </a:r>
              <a:endPara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570" name="TextBox 8"/>
            <p:cNvSpPr txBox="1">
              <a:spLocks noChangeArrowheads="1"/>
            </p:cNvSpPr>
            <p:nvPr/>
          </p:nvSpPr>
          <p:spPr bwMode="auto">
            <a:xfrm>
              <a:off x="1353447" y="7340866"/>
              <a:ext cx="5572164" cy="430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ko-KR" sz="15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70kg </a:t>
              </a:r>
              <a:r>
                <a:rPr lang="ko-KR" altLang="en-US" sz="15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성인</a:t>
              </a:r>
              <a:r>
                <a:rPr lang="en-US" altLang="ko-KR" sz="15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: 8 – 10ml/hour</a:t>
              </a:r>
              <a:endParaRPr lang="ko-KR" altLang="en-US" sz="15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6563" name="TextBox 10"/>
          <p:cNvSpPr txBox="1">
            <a:spLocks noChangeArrowheads="1"/>
          </p:cNvSpPr>
          <p:nvPr/>
        </p:nvSpPr>
        <p:spPr bwMode="auto">
          <a:xfrm>
            <a:off x="4863032" y="1453682"/>
            <a:ext cx="12811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막걸리 </a:t>
            </a:r>
            <a:r>
              <a:rPr lang="en-US" altLang="ko-KR" sz="14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 6 %</a:t>
            </a:r>
            <a:endParaRPr lang="ko-KR" altLang="en-US" sz="14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64941" y="790411"/>
            <a:ext cx="16930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술</a:t>
            </a:r>
            <a:r>
              <a:rPr lang="en-US" altLang="ko-KR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酒</a:t>
            </a:r>
            <a:r>
              <a:rPr lang="ko-KR" altLang="en-US" sz="4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sz="40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379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Box 1"/>
          <p:cNvSpPr txBox="1">
            <a:spLocks noChangeArrowheads="1"/>
          </p:cNvSpPr>
          <p:nvPr/>
        </p:nvSpPr>
        <p:spPr bwMode="auto">
          <a:xfrm>
            <a:off x="4595813" y="589361"/>
            <a:ext cx="13131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4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담배</a:t>
            </a:r>
          </a:p>
        </p:txBody>
      </p:sp>
      <p:sp>
        <p:nvSpPr>
          <p:cNvPr id="67587" name="TextBox 2"/>
          <p:cNvSpPr txBox="1">
            <a:spLocks noChangeArrowheads="1"/>
          </p:cNvSpPr>
          <p:nvPr/>
        </p:nvSpPr>
        <p:spPr bwMode="auto">
          <a:xfrm>
            <a:off x="2929603" y="1819132"/>
            <a:ext cx="772556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흡연은 니코틴</a:t>
            </a: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중독</a:t>
            </a: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흡연은 니코틴을 투여하는 행위</a:t>
            </a: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혈중 니코틴 농도가 떨어지면 흡연 욕구 생김</a:t>
            </a: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ko-KR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혈중 니코틴 농도가 상승하면 흡연 욕구가</a:t>
            </a:r>
            <a:r>
              <a:rPr lang="en-US" altLang="ko-KR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사라짐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ko-KR" altLang="en-US" sz="24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588" name="TextBox 3"/>
          <p:cNvSpPr txBox="1">
            <a:spLocks noChangeArrowheads="1"/>
          </p:cNvSpPr>
          <p:nvPr/>
        </p:nvSpPr>
        <p:spPr bwMode="auto">
          <a:xfrm>
            <a:off x="4151143" y="4919608"/>
            <a:ext cx="484847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000" b="1" dirty="0" err="1">
                <a:solidFill>
                  <a:srgbClr val="000000"/>
                </a:solidFill>
              </a:rPr>
              <a:t>o</a:t>
            </a:r>
            <a:r>
              <a:rPr lang="ko-KR" altLang="en-US" sz="2000" b="1" dirty="0">
                <a:solidFill>
                  <a:srgbClr val="000000"/>
                </a:solidFill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담배의 </a:t>
            </a:r>
            <a:r>
              <a:rPr lang="ko-KR" altLang="en-US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굵기와 흡연량  </a:t>
            </a:r>
            <a:endParaRPr lang="en-US" altLang="ko-KR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ko-KR" sz="2000" b="1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000" b="1" dirty="0">
                <a:solidFill>
                  <a:srgbClr val="000000"/>
                </a:solidFill>
              </a:rPr>
              <a:t>o </a:t>
            </a:r>
            <a:r>
              <a:rPr lang="en-US" altLang="ko-KR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Tar</a:t>
            </a:r>
            <a:r>
              <a:rPr lang="ko-KR" altLang="en-US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253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06869" y="2765376"/>
            <a:ext cx="48333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ko-KR" altLang="en-US" sz="6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감사합니다</a:t>
            </a:r>
            <a:r>
              <a:rPr lang="en-US" altLang="ko-KR" sz="6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6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226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7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8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9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0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8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7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8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9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0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2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2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2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27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28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29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0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3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3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3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3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3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3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37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38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39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40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41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42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43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44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4.xml><?xml version="1.0" encoding="utf-8"?>
<a:theme xmlns:a="http://schemas.openxmlformats.org/drawingml/2006/main" name="45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46_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2003</Words>
  <Application>Microsoft Office PowerPoint</Application>
  <PresentationFormat>와이드스크린</PresentationFormat>
  <Paragraphs>801</Paragraphs>
  <Slides>87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56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87</vt:i4>
      </vt:variant>
    </vt:vector>
  </HeadingPairs>
  <TitlesOfParts>
    <vt:vector size="160" baseType="lpstr">
      <vt:lpstr>Adobe Fan Heiti Std B</vt:lpstr>
      <vt:lpstr>굴림</vt:lpstr>
      <vt:lpstr>돋움</vt:lpstr>
      <vt:lpstr>맑은 고딕</vt:lpstr>
      <vt:lpstr>문체부 돋음체</vt:lpstr>
      <vt:lpstr>문체부 제목 돋음체</vt:lpstr>
      <vt:lpstr>바탕체</vt:lpstr>
      <vt:lpstr>새굴림</vt:lpstr>
      <vt:lpstr>휴먼둥근헤드라인</vt:lpstr>
      <vt:lpstr>Arial</vt:lpstr>
      <vt:lpstr>Calibri</vt:lpstr>
      <vt:lpstr>Calibri Light</vt:lpstr>
      <vt:lpstr>Comic Sans MS</vt:lpstr>
      <vt:lpstr>Times New Roman</vt:lpstr>
      <vt:lpstr>Wingdings</vt:lpstr>
      <vt:lpstr>Office 테마</vt:lpstr>
      <vt:lpstr>기본 디자인</vt:lpstr>
      <vt:lpstr>4_Office 테마</vt:lpstr>
      <vt:lpstr>3_Office 테마</vt:lpstr>
      <vt:lpstr>1_Office 테마</vt:lpstr>
      <vt:lpstr>2_Office 테마</vt:lpstr>
      <vt:lpstr>1_기본 디자인</vt:lpstr>
      <vt:lpstr>2_기본 디자인</vt:lpstr>
      <vt:lpstr>3_기본 디자인</vt:lpstr>
      <vt:lpstr>4_기본 디자인</vt:lpstr>
      <vt:lpstr>5_기본 디자인</vt:lpstr>
      <vt:lpstr>6_기본 디자인</vt:lpstr>
      <vt:lpstr>7_기본 디자인</vt:lpstr>
      <vt:lpstr>8_기본 디자인</vt:lpstr>
      <vt:lpstr>9_기본 디자인</vt:lpstr>
      <vt:lpstr>10_기본 디자인</vt:lpstr>
      <vt:lpstr>11_기본 디자인</vt:lpstr>
      <vt:lpstr>12_기본 디자인</vt:lpstr>
      <vt:lpstr>13_기본 디자인</vt:lpstr>
      <vt:lpstr>7_Office 테마</vt:lpstr>
      <vt:lpstr>8_Office 테마</vt:lpstr>
      <vt:lpstr>14_기본 디자인</vt:lpstr>
      <vt:lpstr>15_기본 디자인</vt:lpstr>
      <vt:lpstr>16_기본 디자인</vt:lpstr>
      <vt:lpstr>17_기본 디자인</vt:lpstr>
      <vt:lpstr>18_기본 디자인</vt:lpstr>
      <vt:lpstr>19_기본 디자인</vt:lpstr>
      <vt:lpstr>20_기본 디자인</vt:lpstr>
      <vt:lpstr>21_기본 디자인</vt:lpstr>
      <vt:lpstr>22_기본 디자인</vt:lpstr>
      <vt:lpstr>23_기본 디자인</vt:lpstr>
      <vt:lpstr>24_기본 디자인</vt:lpstr>
      <vt:lpstr>25_기본 디자인</vt:lpstr>
      <vt:lpstr>26_기본 디자인</vt:lpstr>
      <vt:lpstr>27_기본 디자인</vt:lpstr>
      <vt:lpstr>28_기본 디자인</vt:lpstr>
      <vt:lpstr>29_기본 디자인</vt:lpstr>
      <vt:lpstr>30_기본 디자인</vt:lpstr>
      <vt:lpstr>31_기본 디자인</vt:lpstr>
      <vt:lpstr>32_기본 디자인</vt:lpstr>
      <vt:lpstr>33_기본 디자인</vt:lpstr>
      <vt:lpstr>34_기본 디자인</vt:lpstr>
      <vt:lpstr>35_기본 디자인</vt:lpstr>
      <vt:lpstr>36_기본 디자인</vt:lpstr>
      <vt:lpstr>37_기본 디자인</vt:lpstr>
      <vt:lpstr>38_기본 디자인</vt:lpstr>
      <vt:lpstr>39_기본 디자인</vt:lpstr>
      <vt:lpstr>40_기본 디자인</vt:lpstr>
      <vt:lpstr>41_기본 디자인</vt:lpstr>
      <vt:lpstr>42_기본 디자인</vt:lpstr>
      <vt:lpstr>43_기본 디자인</vt:lpstr>
      <vt:lpstr>44_기본 디자인</vt:lpstr>
      <vt:lpstr>5_Office 테마</vt:lpstr>
      <vt:lpstr>45_기본 디자인</vt:lpstr>
      <vt:lpstr>46_기본 디자인</vt:lpstr>
      <vt:lpstr>6_Office 테마</vt:lpstr>
      <vt:lpstr>워크시트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sec</dc:creator>
  <cp:lastModifiedBy>GC</cp:lastModifiedBy>
  <cp:revision>83</cp:revision>
  <cp:lastPrinted>2019-06-07T06:41:21Z</cp:lastPrinted>
  <dcterms:created xsi:type="dcterms:W3CDTF">2017-11-13T01:44:25Z</dcterms:created>
  <dcterms:modified xsi:type="dcterms:W3CDTF">2019-06-07T08:11:13Z</dcterms:modified>
</cp:coreProperties>
</file>